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302" r:id="rId4"/>
    <p:sldId id="303" r:id="rId5"/>
    <p:sldId id="355" r:id="rId6"/>
    <p:sldId id="423" r:id="rId7"/>
    <p:sldId id="386" r:id="rId8"/>
    <p:sldId id="404" r:id="rId9"/>
    <p:sldId id="409" r:id="rId10"/>
    <p:sldId id="275" r:id="rId11"/>
    <p:sldId id="424" r:id="rId12"/>
    <p:sldId id="441" r:id="rId13"/>
    <p:sldId id="356" r:id="rId14"/>
    <p:sldId id="291" r:id="rId15"/>
    <p:sldId id="420" r:id="rId16"/>
    <p:sldId id="368" r:id="rId17"/>
    <p:sldId id="371" r:id="rId18"/>
    <p:sldId id="442" r:id="rId19"/>
    <p:sldId id="447" r:id="rId2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custDataLst>
    <p:tags r:id="rId2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0099"/>
    <a:srgbClr val="FF9933"/>
    <a:srgbClr val="FFC000"/>
    <a:srgbClr val="FFFF66"/>
    <a:srgbClr val="000000"/>
    <a:srgbClr val="FFFFFF"/>
    <a:srgbClr val="800080"/>
    <a:srgbClr val="FFCC66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8" autoAdjust="0"/>
    <p:restoredTop sz="79975" autoAdjust="0"/>
  </p:normalViewPr>
  <p:slideViewPr>
    <p:cSldViewPr showGuides="1">
      <p:cViewPr varScale="1">
        <p:scale>
          <a:sx n="64" d="100"/>
          <a:sy n="64" d="100"/>
        </p:scale>
        <p:origin x="1340" y="56"/>
      </p:cViewPr>
      <p:guideLst>
        <p:guide orient="horz" pos="210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127"/>
        <p:guide pos="214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58ED1-A5D6-406A-AFAD-34D871CF8DD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BB50A71-7E3D-441B-BA78-71826D838688}">
      <dgm:prSet phldrT="[Metin]" custT="1"/>
      <dgm:spPr/>
      <dgm:t>
        <a:bodyPr/>
        <a:lstStyle/>
        <a:p>
          <a:r>
            <a:rPr lang="tr-TR" sz="2800" dirty="0"/>
            <a:t>Tek aşamalı çift fazlı </a:t>
          </a:r>
          <a:r>
            <a:rPr lang="tr-TR" sz="2800" dirty="0" err="1"/>
            <a:t>putty</a:t>
          </a:r>
          <a:r>
            <a:rPr lang="tr-TR" sz="2800" dirty="0"/>
            <a:t>-</a:t>
          </a:r>
          <a:r>
            <a:rPr lang="tr-TR" sz="2800" dirty="0" err="1"/>
            <a:t>wash</a:t>
          </a:r>
          <a:endParaRPr lang="tr-TR" sz="2800" dirty="0"/>
        </a:p>
      </dgm:t>
    </dgm:pt>
    <dgm:pt modelId="{898572CB-0521-4BC3-9E5E-A1B1850DECE5}" type="sibTrans" cxnId="{CC7F2B3A-6153-4146-BC08-F48493E54561}">
      <dgm:prSet/>
      <dgm:spPr/>
      <dgm:t>
        <a:bodyPr/>
        <a:lstStyle/>
        <a:p>
          <a:endParaRPr lang="tr-TR"/>
        </a:p>
      </dgm:t>
    </dgm:pt>
    <dgm:pt modelId="{726691A1-B674-4F30-B4D2-825FA8CA7CA7}" type="parTrans" cxnId="{CC7F2B3A-6153-4146-BC08-F48493E54561}">
      <dgm:prSet/>
      <dgm:spPr/>
      <dgm:t>
        <a:bodyPr/>
        <a:lstStyle/>
        <a:p>
          <a:endParaRPr lang="tr-TR"/>
        </a:p>
      </dgm:t>
    </dgm:pt>
    <dgm:pt modelId="{C055587D-B33A-4D11-9F26-CD47B216E478}" type="pres">
      <dgm:prSet presAssocID="{4BC58ED1-A5D6-406A-AFAD-34D871CF8DD4}" presName="linearFlow" presStyleCnt="0">
        <dgm:presLayoutVars>
          <dgm:dir/>
          <dgm:resizeHandles val="exact"/>
        </dgm:presLayoutVars>
      </dgm:prSet>
      <dgm:spPr/>
    </dgm:pt>
    <dgm:pt modelId="{E7808EF5-0458-437A-8C3F-C0DD93D92AD4}" type="pres">
      <dgm:prSet presAssocID="{BBB50A71-7E3D-441B-BA78-71826D838688}" presName="composite" presStyleCnt="0"/>
      <dgm:spPr/>
    </dgm:pt>
    <dgm:pt modelId="{2CAAA9F8-4BC6-48FF-87EE-D2E955A3342A}" type="pres">
      <dgm:prSet presAssocID="{BBB50A71-7E3D-441B-BA78-71826D838688}" presName="imgShp" presStyleLbl="fgImgPlace1" presStyleIdx="0" presStyleCnt="1" custScaleX="63162" custScaleY="43588" custLinFactNeighborX="-29080" custLinFactNeighborY="-42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C0CE69-03CA-429A-B5D3-A5FA37A1F6A9}" type="pres">
      <dgm:prSet presAssocID="{BBB50A71-7E3D-441B-BA78-71826D838688}" presName="txShp" presStyleLbl="node1" presStyleIdx="0" presStyleCnt="1" custFlipVert="1" custScaleX="146206" custScaleY="26446" custLinFactNeighborX="-2085" custLinFactNeighborY="-27229">
        <dgm:presLayoutVars>
          <dgm:bulletEnabled val="1"/>
        </dgm:presLayoutVars>
      </dgm:prSet>
      <dgm:spPr/>
    </dgm:pt>
  </dgm:ptLst>
  <dgm:cxnLst>
    <dgm:cxn modelId="{AE0BC613-56D3-49B0-9B11-FE3621C593BC}" type="presOf" srcId="{4BC58ED1-A5D6-406A-AFAD-34D871CF8DD4}" destId="{C055587D-B33A-4D11-9F26-CD47B216E478}" srcOrd="0" destOrd="0" presId="urn:microsoft.com/office/officeart/2005/8/layout/vList3#1"/>
    <dgm:cxn modelId="{CC7F2B3A-6153-4146-BC08-F48493E54561}" srcId="{4BC58ED1-A5D6-406A-AFAD-34D871CF8DD4}" destId="{BBB50A71-7E3D-441B-BA78-71826D838688}" srcOrd="0" destOrd="0" parTransId="{726691A1-B674-4F30-B4D2-825FA8CA7CA7}" sibTransId="{898572CB-0521-4BC3-9E5E-A1B1850DECE5}"/>
    <dgm:cxn modelId="{9312EED3-3663-4F50-9611-4DC791271F7D}" type="presOf" srcId="{BBB50A71-7E3D-441B-BA78-71826D838688}" destId="{86C0CE69-03CA-429A-B5D3-A5FA37A1F6A9}" srcOrd="0" destOrd="0" presId="urn:microsoft.com/office/officeart/2005/8/layout/vList3#1"/>
    <dgm:cxn modelId="{69FF5097-8E11-4823-93EE-307C79DE7A73}" type="presParOf" srcId="{C055587D-B33A-4D11-9F26-CD47B216E478}" destId="{E7808EF5-0458-437A-8C3F-C0DD93D92AD4}" srcOrd="0" destOrd="0" presId="urn:microsoft.com/office/officeart/2005/8/layout/vList3#1"/>
    <dgm:cxn modelId="{871E88E0-A33A-40EE-94B6-A5926E620EE3}" type="presParOf" srcId="{E7808EF5-0458-437A-8C3F-C0DD93D92AD4}" destId="{2CAAA9F8-4BC6-48FF-87EE-D2E955A3342A}" srcOrd="0" destOrd="0" presId="urn:microsoft.com/office/officeart/2005/8/layout/vList3#1"/>
    <dgm:cxn modelId="{7EF2E3DF-7554-4E4A-AFBF-06EC758BED5E}" type="presParOf" srcId="{E7808EF5-0458-437A-8C3F-C0DD93D92AD4}" destId="{86C0CE69-03CA-429A-B5D3-A5FA37A1F6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58ED1-A5D6-406A-AFAD-34D871CF8DD4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BBB50A71-7E3D-441B-BA78-71826D838688}">
      <dgm:prSet phldrT="[Metin]" custT="1"/>
      <dgm:spPr/>
      <dgm:t>
        <a:bodyPr/>
        <a:lstStyle/>
        <a:p>
          <a:r>
            <a:rPr lang="tr-TR" sz="2800" dirty="0"/>
            <a:t>Tek aşamalı çift fazlı </a:t>
          </a:r>
          <a:r>
            <a:rPr lang="tr-TR" sz="2800" dirty="0" err="1"/>
            <a:t>putty</a:t>
          </a:r>
          <a:r>
            <a:rPr lang="tr-TR" sz="2800" dirty="0"/>
            <a:t>-</a:t>
          </a:r>
          <a:r>
            <a:rPr lang="tr-TR" sz="2800" dirty="0" err="1"/>
            <a:t>wash</a:t>
          </a:r>
          <a:endParaRPr lang="tr-TR" sz="2800" dirty="0"/>
        </a:p>
      </dgm:t>
    </dgm:pt>
    <dgm:pt modelId="{898572CB-0521-4BC3-9E5E-A1B1850DECE5}" type="sibTrans" cxnId="{CC7F2B3A-6153-4146-BC08-F48493E54561}">
      <dgm:prSet/>
      <dgm:spPr/>
      <dgm:t>
        <a:bodyPr/>
        <a:lstStyle/>
        <a:p>
          <a:endParaRPr lang="tr-TR"/>
        </a:p>
      </dgm:t>
    </dgm:pt>
    <dgm:pt modelId="{726691A1-B674-4F30-B4D2-825FA8CA7CA7}" type="parTrans" cxnId="{CC7F2B3A-6153-4146-BC08-F48493E54561}">
      <dgm:prSet/>
      <dgm:spPr/>
      <dgm:t>
        <a:bodyPr/>
        <a:lstStyle/>
        <a:p>
          <a:endParaRPr lang="tr-TR"/>
        </a:p>
      </dgm:t>
    </dgm:pt>
    <dgm:pt modelId="{C055587D-B33A-4D11-9F26-CD47B216E478}" type="pres">
      <dgm:prSet presAssocID="{4BC58ED1-A5D6-406A-AFAD-34D871CF8DD4}" presName="linearFlow" presStyleCnt="0">
        <dgm:presLayoutVars>
          <dgm:dir/>
          <dgm:resizeHandles val="exact"/>
        </dgm:presLayoutVars>
      </dgm:prSet>
      <dgm:spPr/>
    </dgm:pt>
    <dgm:pt modelId="{E7808EF5-0458-437A-8C3F-C0DD93D92AD4}" type="pres">
      <dgm:prSet presAssocID="{BBB50A71-7E3D-441B-BA78-71826D838688}" presName="composite" presStyleCnt="0"/>
      <dgm:spPr/>
    </dgm:pt>
    <dgm:pt modelId="{2CAAA9F8-4BC6-48FF-87EE-D2E955A3342A}" type="pres">
      <dgm:prSet presAssocID="{BBB50A71-7E3D-441B-BA78-71826D838688}" presName="imgShp" presStyleLbl="fgImgPlace1" presStyleIdx="0" presStyleCnt="1" custScaleX="63162" custScaleY="43588" custLinFactNeighborX="-29080" custLinFactNeighborY="-42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C0CE69-03CA-429A-B5D3-A5FA37A1F6A9}" type="pres">
      <dgm:prSet presAssocID="{BBB50A71-7E3D-441B-BA78-71826D838688}" presName="txShp" presStyleLbl="node1" presStyleIdx="0" presStyleCnt="1" custFlipVert="1" custScaleX="146206" custScaleY="26446" custLinFactNeighborX="-2085" custLinFactNeighborY="-27229">
        <dgm:presLayoutVars>
          <dgm:bulletEnabled val="1"/>
        </dgm:presLayoutVars>
      </dgm:prSet>
      <dgm:spPr/>
    </dgm:pt>
  </dgm:ptLst>
  <dgm:cxnLst>
    <dgm:cxn modelId="{CC7F2B3A-6153-4146-BC08-F48493E54561}" srcId="{4BC58ED1-A5D6-406A-AFAD-34D871CF8DD4}" destId="{BBB50A71-7E3D-441B-BA78-71826D838688}" srcOrd="0" destOrd="0" parTransId="{726691A1-B674-4F30-B4D2-825FA8CA7CA7}" sibTransId="{898572CB-0521-4BC3-9E5E-A1B1850DECE5}"/>
    <dgm:cxn modelId="{37D55DB9-76EF-428E-9E9E-FAAFCBF8E24B}" type="presOf" srcId="{BBB50A71-7E3D-441B-BA78-71826D838688}" destId="{86C0CE69-03CA-429A-B5D3-A5FA37A1F6A9}" srcOrd="0" destOrd="0" presId="urn:microsoft.com/office/officeart/2005/8/layout/vList3#2"/>
    <dgm:cxn modelId="{33C9ECDA-2DE0-45AB-891B-034C9B7D75A5}" type="presOf" srcId="{4BC58ED1-A5D6-406A-AFAD-34D871CF8DD4}" destId="{C055587D-B33A-4D11-9F26-CD47B216E478}" srcOrd="0" destOrd="0" presId="urn:microsoft.com/office/officeart/2005/8/layout/vList3#2"/>
    <dgm:cxn modelId="{66E70CCF-E96D-44F2-9690-843DA993C37F}" type="presParOf" srcId="{C055587D-B33A-4D11-9F26-CD47B216E478}" destId="{E7808EF5-0458-437A-8C3F-C0DD93D92AD4}" srcOrd="0" destOrd="0" presId="urn:microsoft.com/office/officeart/2005/8/layout/vList3#2"/>
    <dgm:cxn modelId="{C23ABA63-ADFE-4640-8FD9-9CB07225E615}" type="presParOf" srcId="{E7808EF5-0458-437A-8C3F-C0DD93D92AD4}" destId="{2CAAA9F8-4BC6-48FF-87EE-D2E955A3342A}" srcOrd="0" destOrd="0" presId="urn:microsoft.com/office/officeart/2005/8/layout/vList3#2"/>
    <dgm:cxn modelId="{B84F6F5C-6AFA-4D8D-91EE-94277F2BEB58}" type="presParOf" srcId="{E7808EF5-0458-437A-8C3F-C0DD93D92AD4}" destId="{86C0CE69-03CA-429A-B5D3-A5FA37A1F6A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09A78-EE17-41E1-B515-5677C23525B2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3D2C7FB3-6A47-4A09-BBD4-E9E2B9991287}">
      <dgm:prSet phldrT="[Metin]"/>
      <dgm:spPr>
        <a:ln>
          <a:noFill/>
        </a:ln>
      </dgm:spPr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 aşamalı tek fazlı enjeksiyon (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monofaz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B1E0224E-25D5-48CF-BE02-0C2751AB37B9}" type="sibTrans" cxnId="{D1D0D997-C44F-486C-A58E-753CB9376A5C}">
      <dgm:prSet/>
      <dgm:spPr/>
      <dgm:t>
        <a:bodyPr/>
        <a:lstStyle/>
        <a:p>
          <a:endParaRPr lang="tr-TR"/>
        </a:p>
      </dgm:t>
    </dgm:pt>
    <dgm:pt modelId="{FF54AB3D-8E06-48DF-86B3-A86B78D7152B}" type="parTrans" cxnId="{D1D0D997-C44F-486C-A58E-753CB9376A5C}">
      <dgm:prSet/>
      <dgm:spPr/>
      <dgm:t>
        <a:bodyPr/>
        <a:lstStyle/>
        <a:p>
          <a:endParaRPr lang="tr-TR"/>
        </a:p>
      </dgm:t>
    </dgm:pt>
    <dgm:pt modelId="{36018E37-69A1-4AEC-B885-0D7770A16951}" type="pres">
      <dgm:prSet presAssocID="{19209A78-EE17-41E1-B515-5677C23525B2}" presName="linearFlow" presStyleCnt="0">
        <dgm:presLayoutVars>
          <dgm:dir/>
          <dgm:resizeHandles val="exact"/>
        </dgm:presLayoutVars>
      </dgm:prSet>
      <dgm:spPr/>
    </dgm:pt>
    <dgm:pt modelId="{01270E6D-C174-401A-80B1-F395B953BFA8}" type="pres">
      <dgm:prSet presAssocID="{3D2C7FB3-6A47-4A09-BBD4-E9E2B9991287}" presName="composite" presStyleCnt="0"/>
      <dgm:spPr/>
    </dgm:pt>
    <dgm:pt modelId="{FB344D26-4C75-43E7-843C-2CB8FE4DD9F2}" type="pres">
      <dgm:prSet presAssocID="{3D2C7FB3-6A47-4A09-BBD4-E9E2B9991287}" presName="imgShp" presStyleLbl="fgImgPlace1" presStyleIdx="0" presStyleCnt="1" custScaleX="107386" custScaleY="73386" custLinFactNeighborX="-30437" custLinFactNeighborY="-70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94B8D4-D806-496A-A518-D13E4272CE91}" type="pres">
      <dgm:prSet presAssocID="{3D2C7FB3-6A47-4A09-BBD4-E9E2B9991287}" presName="txShp" presStyleLbl="node1" presStyleIdx="0" presStyleCnt="1" custScaleX="122888" custScaleY="36842" custLinFactNeighborX="2174" custLinFactNeighborY="-6579">
        <dgm:presLayoutVars>
          <dgm:bulletEnabled val="1"/>
        </dgm:presLayoutVars>
      </dgm:prSet>
      <dgm:spPr/>
    </dgm:pt>
  </dgm:ptLst>
  <dgm:cxnLst>
    <dgm:cxn modelId="{A4F36D0E-E4CE-4E6C-9130-59E2F1D11D48}" type="presOf" srcId="{3D2C7FB3-6A47-4A09-BBD4-E9E2B9991287}" destId="{4094B8D4-D806-496A-A518-D13E4272CE91}" srcOrd="0" destOrd="0" presId="urn:microsoft.com/office/officeart/2005/8/layout/vList3#3"/>
    <dgm:cxn modelId="{D1D0D997-C44F-486C-A58E-753CB9376A5C}" srcId="{19209A78-EE17-41E1-B515-5677C23525B2}" destId="{3D2C7FB3-6A47-4A09-BBD4-E9E2B9991287}" srcOrd="0" destOrd="0" parTransId="{FF54AB3D-8E06-48DF-86B3-A86B78D7152B}" sibTransId="{B1E0224E-25D5-48CF-BE02-0C2751AB37B9}"/>
    <dgm:cxn modelId="{9D158BA3-A209-44ED-B6E8-FBD144F6F7C8}" type="presOf" srcId="{19209A78-EE17-41E1-B515-5677C23525B2}" destId="{36018E37-69A1-4AEC-B885-0D7770A16951}" srcOrd="0" destOrd="0" presId="urn:microsoft.com/office/officeart/2005/8/layout/vList3#3"/>
    <dgm:cxn modelId="{56ACE202-F75B-4130-9BAA-C444B8E691F6}" type="presParOf" srcId="{36018E37-69A1-4AEC-B885-0D7770A16951}" destId="{01270E6D-C174-401A-80B1-F395B953BFA8}" srcOrd="0" destOrd="0" presId="urn:microsoft.com/office/officeart/2005/8/layout/vList3#3"/>
    <dgm:cxn modelId="{34D94360-0C2B-47CE-9885-9D7724086591}" type="presParOf" srcId="{01270E6D-C174-401A-80B1-F395B953BFA8}" destId="{FB344D26-4C75-43E7-843C-2CB8FE4DD9F2}" srcOrd="0" destOrd="0" presId="urn:microsoft.com/office/officeart/2005/8/layout/vList3#3"/>
    <dgm:cxn modelId="{7868FA95-2BF4-498F-8EBA-EBF9CDF76045}" type="presParOf" srcId="{01270E6D-C174-401A-80B1-F395B953BFA8}" destId="{4094B8D4-D806-496A-A518-D13E4272CE9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78C5C-47BC-4268-8AA0-5B86F40D1563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A7568D9-8A47-4867-85D5-36E4868F023E}">
      <dgm:prSet phldrT="[Metin]"/>
      <dgm:spPr/>
      <dgm:t>
        <a:bodyPr/>
        <a:lstStyle/>
        <a:p>
          <a:r>
            <a:rPr lang="tr-TR" b="1" dirty="0"/>
            <a:t>Transfer</a:t>
          </a:r>
        </a:p>
      </dgm:t>
    </dgm:pt>
    <dgm:pt modelId="{B13B5B07-44D3-4656-8AAF-872974FBCE74}" type="parTrans" cxnId="{74A264FE-A152-432E-91E2-ED9ECE966A75}">
      <dgm:prSet/>
      <dgm:spPr/>
      <dgm:t>
        <a:bodyPr/>
        <a:lstStyle/>
        <a:p>
          <a:endParaRPr lang="tr-TR" b="1"/>
        </a:p>
      </dgm:t>
    </dgm:pt>
    <dgm:pt modelId="{9BEE8D28-119C-4510-AC13-477855B5596A}" type="sibTrans" cxnId="{74A264FE-A152-432E-91E2-ED9ECE966A75}">
      <dgm:prSet/>
      <dgm:spPr/>
      <dgm:t>
        <a:bodyPr/>
        <a:lstStyle/>
        <a:p>
          <a:endParaRPr lang="tr-TR" b="1"/>
        </a:p>
      </dgm:t>
    </dgm:pt>
    <dgm:pt modelId="{A537B101-B0F7-4AA6-B55A-CD2FBB858DBE}">
      <dgm:prSet phldrT="[Metin]"/>
      <dgm:spPr/>
      <dgm:t>
        <a:bodyPr/>
        <a:lstStyle/>
        <a:p>
          <a:r>
            <a:rPr lang="tr-TR" b="1" dirty="0"/>
            <a:t>Kapalı Kaşık (</a:t>
          </a:r>
          <a:r>
            <a:rPr lang="tr-TR" b="1" dirty="0" err="1"/>
            <a:t>İndirek</a:t>
          </a:r>
          <a:r>
            <a:rPr lang="tr-TR" b="1" dirty="0"/>
            <a:t>)</a:t>
          </a:r>
        </a:p>
      </dgm:t>
    </dgm:pt>
    <dgm:pt modelId="{4CCA665D-592B-41FB-A05D-E6FEA5146A1F}" type="parTrans" cxnId="{E30C01CB-50BA-4762-9BD1-817083E38231}">
      <dgm:prSet/>
      <dgm:spPr/>
      <dgm:t>
        <a:bodyPr/>
        <a:lstStyle/>
        <a:p>
          <a:endParaRPr lang="tr-TR" b="1"/>
        </a:p>
      </dgm:t>
    </dgm:pt>
    <dgm:pt modelId="{BAD22DFB-955B-4E0C-9457-56756B742DB5}" type="sibTrans" cxnId="{E30C01CB-50BA-4762-9BD1-817083E38231}">
      <dgm:prSet/>
      <dgm:spPr/>
      <dgm:t>
        <a:bodyPr/>
        <a:lstStyle/>
        <a:p>
          <a:endParaRPr lang="tr-TR" b="1"/>
        </a:p>
      </dgm:t>
    </dgm:pt>
    <dgm:pt modelId="{BB6CEE4F-6FB6-4FB9-91AE-7CCA8835675E}">
      <dgm:prSet phldrT="[Metin]"/>
      <dgm:spPr/>
      <dgm:t>
        <a:bodyPr/>
        <a:lstStyle/>
        <a:p>
          <a:r>
            <a:rPr lang="tr-TR" b="1" dirty="0"/>
            <a:t>Transfer Ölçü Tekniği</a:t>
          </a:r>
        </a:p>
      </dgm:t>
    </dgm:pt>
    <dgm:pt modelId="{354209DF-B241-458F-85CD-83454389E9B9}" type="parTrans" cxnId="{9E1CFDA7-9A96-4379-A7E3-FCD13B9F8E46}">
      <dgm:prSet/>
      <dgm:spPr/>
      <dgm:t>
        <a:bodyPr/>
        <a:lstStyle/>
        <a:p>
          <a:endParaRPr lang="tr-TR" b="1"/>
        </a:p>
      </dgm:t>
    </dgm:pt>
    <dgm:pt modelId="{2A3C5218-89A6-4ABE-A4AA-520294970C95}" type="sibTrans" cxnId="{9E1CFDA7-9A96-4379-A7E3-FCD13B9F8E46}">
      <dgm:prSet/>
      <dgm:spPr/>
      <dgm:t>
        <a:bodyPr/>
        <a:lstStyle/>
        <a:p>
          <a:endParaRPr lang="tr-TR" b="1"/>
        </a:p>
      </dgm:t>
    </dgm:pt>
    <dgm:pt modelId="{E5E8AE41-61EA-44B8-89EB-15B685F947CD}">
      <dgm:prSet phldrT="[Metin]"/>
      <dgm:spPr/>
      <dgm:t>
        <a:bodyPr/>
        <a:lstStyle/>
        <a:p>
          <a:r>
            <a:rPr lang="tr-TR" b="1" dirty="0" err="1"/>
            <a:t>Pick</a:t>
          </a:r>
          <a:r>
            <a:rPr lang="tr-TR" b="1" dirty="0"/>
            <a:t>-</a:t>
          </a:r>
          <a:r>
            <a:rPr lang="tr-TR" b="1" dirty="0" err="1"/>
            <a:t>up</a:t>
          </a:r>
          <a:endParaRPr lang="tr-TR" b="1" dirty="0"/>
        </a:p>
      </dgm:t>
    </dgm:pt>
    <dgm:pt modelId="{D7FD0B7F-FCF4-4A48-8C7D-1D12D8D74CE4}" type="parTrans" cxnId="{78458EE2-4941-4926-A95D-2A06EB37C56F}">
      <dgm:prSet/>
      <dgm:spPr/>
      <dgm:t>
        <a:bodyPr/>
        <a:lstStyle/>
        <a:p>
          <a:endParaRPr lang="tr-TR" b="1"/>
        </a:p>
      </dgm:t>
    </dgm:pt>
    <dgm:pt modelId="{78F19F37-8555-4D1C-B64D-F7C79CB58AF0}" type="sibTrans" cxnId="{78458EE2-4941-4926-A95D-2A06EB37C56F}">
      <dgm:prSet/>
      <dgm:spPr/>
      <dgm:t>
        <a:bodyPr/>
        <a:lstStyle/>
        <a:p>
          <a:endParaRPr lang="tr-TR" b="1"/>
        </a:p>
      </dgm:t>
    </dgm:pt>
    <dgm:pt modelId="{0C2C496C-94D7-499B-96BC-987BDB54D65B}">
      <dgm:prSet phldrT="[Metin]"/>
      <dgm:spPr/>
      <dgm:t>
        <a:bodyPr/>
        <a:lstStyle/>
        <a:p>
          <a:r>
            <a:rPr lang="tr-TR" b="1" dirty="0"/>
            <a:t>Açık Kaşık (Direk)</a:t>
          </a:r>
        </a:p>
      </dgm:t>
    </dgm:pt>
    <dgm:pt modelId="{E72013E5-3A32-485E-AF2F-01556DF117E0}" type="parTrans" cxnId="{C03AE524-C9CF-48CB-8420-5D39B3F29F5B}">
      <dgm:prSet/>
      <dgm:spPr/>
      <dgm:t>
        <a:bodyPr/>
        <a:lstStyle/>
        <a:p>
          <a:endParaRPr lang="tr-TR" b="1"/>
        </a:p>
      </dgm:t>
    </dgm:pt>
    <dgm:pt modelId="{9171A7AC-A97A-419D-95FD-62B510030CD7}" type="sibTrans" cxnId="{C03AE524-C9CF-48CB-8420-5D39B3F29F5B}">
      <dgm:prSet/>
      <dgm:spPr/>
      <dgm:t>
        <a:bodyPr/>
        <a:lstStyle/>
        <a:p>
          <a:endParaRPr lang="tr-TR" b="1"/>
        </a:p>
      </dgm:t>
    </dgm:pt>
    <dgm:pt modelId="{5BC1FB6E-07FA-4FCB-ADAF-F4071889CFC1}">
      <dgm:prSet phldrT="[Metin]"/>
      <dgm:spPr/>
      <dgm:t>
        <a:bodyPr/>
        <a:lstStyle/>
        <a:p>
          <a:r>
            <a:rPr lang="tr-TR" b="1" dirty="0" err="1"/>
            <a:t>Pick</a:t>
          </a:r>
          <a:r>
            <a:rPr lang="tr-TR" b="1" dirty="0"/>
            <a:t>-</a:t>
          </a:r>
          <a:r>
            <a:rPr lang="tr-TR" b="1" dirty="0" err="1"/>
            <a:t>Up</a:t>
          </a:r>
          <a:r>
            <a:rPr lang="tr-TR" b="1" dirty="0"/>
            <a:t> Ölçü Tekniği</a:t>
          </a:r>
        </a:p>
      </dgm:t>
    </dgm:pt>
    <dgm:pt modelId="{C0F79C44-7538-49FC-89FA-6449E0679530}" type="parTrans" cxnId="{7E4A8F29-F0BF-428B-83FF-FD6448D65806}">
      <dgm:prSet/>
      <dgm:spPr/>
      <dgm:t>
        <a:bodyPr/>
        <a:lstStyle/>
        <a:p>
          <a:endParaRPr lang="tr-TR" b="1"/>
        </a:p>
      </dgm:t>
    </dgm:pt>
    <dgm:pt modelId="{A8DBFF01-1522-494D-A4DF-0D152CEBAD75}" type="sibTrans" cxnId="{7E4A8F29-F0BF-428B-83FF-FD6448D65806}">
      <dgm:prSet/>
      <dgm:spPr/>
      <dgm:t>
        <a:bodyPr/>
        <a:lstStyle/>
        <a:p>
          <a:endParaRPr lang="tr-TR" b="1"/>
        </a:p>
      </dgm:t>
    </dgm:pt>
    <dgm:pt modelId="{1680646D-473B-44C0-A6A9-C7576410DE99}">
      <dgm:prSet phldrT="[Metin]"/>
      <dgm:spPr/>
      <dgm:t>
        <a:bodyPr/>
        <a:lstStyle/>
        <a:p>
          <a:r>
            <a:rPr lang="tr-TR" b="1" dirty="0" err="1"/>
            <a:t>Snap</a:t>
          </a:r>
          <a:r>
            <a:rPr lang="tr-TR" b="1" dirty="0"/>
            <a:t>-on</a:t>
          </a:r>
        </a:p>
      </dgm:t>
    </dgm:pt>
    <dgm:pt modelId="{D367C167-4497-481B-895F-BD454948FD0C}" type="parTrans" cxnId="{804A280C-9B73-42B2-BA3E-F78D1FFE12CE}">
      <dgm:prSet/>
      <dgm:spPr/>
      <dgm:t>
        <a:bodyPr/>
        <a:lstStyle/>
        <a:p>
          <a:endParaRPr lang="tr-TR" b="1"/>
        </a:p>
      </dgm:t>
    </dgm:pt>
    <dgm:pt modelId="{36D801FD-0611-4C75-8FD9-7007DC8D0E5C}" type="sibTrans" cxnId="{804A280C-9B73-42B2-BA3E-F78D1FFE12CE}">
      <dgm:prSet/>
      <dgm:spPr/>
      <dgm:t>
        <a:bodyPr/>
        <a:lstStyle/>
        <a:p>
          <a:endParaRPr lang="tr-TR" b="1"/>
        </a:p>
      </dgm:t>
    </dgm:pt>
    <dgm:pt modelId="{DCA8CE63-60C2-4629-8F5B-163C5370707D}">
      <dgm:prSet phldrT="[Metin]"/>
      <dgm:spPr/>
      <dgm:t>
        <a:bodyPr/>
        <a:lstStyle/>
        <a:p>
          <a:r>
            <a:rPr lang="tr-TR" b="1" dirty="0"/>
            <a:t>Kapalı Kaşık (Direk)</a:t>
          </a:r>
        </a:p>
      </dgm:t>
    </dgm:pt>
    <dgm:pt modelId="{0A709E70-1934-43F1-BFB9-968865C50CD8}" type="parTrans" cxnId="{59135ECA-1AAF-40F5-98EE-2EB800590850}">
      <dgm:prSet/>
      <dgm:spPr/>
      <dgm:t>
        <a:bodyPr/>
        <a:lstStyle/>
        <a:p>
          <a:endParaRPr lang="tr-TR" b="1"/>
        </a:p>
      </dgm:t>
    </dgm:pt>
    <dgm:pt modelId="{C8271CB1-96D9-498B-86D4-A66F0E3254D7}" type="sibTrans" cxnId="{59135ECA-1AAF-40F5-98EE-2EB800590850}">
      <dgm:prSet/>
      <dgm:spPr/>
      <dgm:t>
        <a:bodyPr/>
        <a:lstStyle/>
        <a:p>
          <a:endParaRPr lang="tr-TR" b="1"/>
        </a:p>
      </dgm:t>
    </dgm:pt>
    <dgm:pt modelId="{F65E372F-56B9-4D55-8793-C394BF33D46A}">
      <dgm:prSet phldrT="[Metin]"/>
      <dgm:spPr/>
      <dgm:t>
        <a:bodyPr/>
        <a:lstStyle/>
        <a:p>
          <a:r>
            <a:rPr lang="tr-TR" b="1" dirty="0" err="1"/>
            <a:t>Snap</a:t>
          </a:r>
          <a:r>
            <a:rPr lang="tr-TR" b="1" dirty="0"/>
            <a:t>-On Ölçü Tekniği</a:t>
          </a:r>
        </a:p>
      </dgm:t>
    </dgm:pt>
    <dgm:pt modelId="{62A1F2F5-1155-4CF8-8370-7ABABA9D49E2}" type="parTrans" cxnId="{FB510B3A-F9AB-40C5-AA53-0542E5FC7ACA}">
      <dgm:prSet/>
      <dgm:spPr/>
      <dgm:t>
        <a:bodyPr/>
        <a:lstStyle/>
        <a:p>
          <a:endParaRPr lang="tr-TR" b="1"/>
        </a:p>
      </dgm:t>
    </dgm:pt>
    <dgm:pt modelId="{E6C5640E-6220-4124-8464-E9539C507DB5}" type="sibTrans" cxnId="{FB510B3A-F9AB-40C5-AA53-0542E5FC7ACA}">
      <dgm:prSet/>
      <dgm:spPr/>
      <dgm:t>
        <a:bodyPr/>
        <a:lstStyle/>
        <a:p>
          <a:endParaRPr lang="tr-TR" b="1"/>
        </a:p>
      </dgm:t>
    </dgm:pt>
    <dgm:pt modelId="{6C1BB112-221A-4BA8-B648-48149E6C426E}" type="pres">
      <dgm:prSet presAssocID="{3F878C5C-47BC-4268-8AA0-5B86F40D1563}" presName="Name0" presStyleCnt="0">
        <dgm:presLayoutVars>
          <dgm:dir/>
          <dgm:animLvl val="lvl"/>
          <dgm:resizeHandles val="exact"/>
        </dgm:presLayoutVars>
      </dgm:prSet>
      <dgm:spPr/>
    </dgm:pt>
    <dgm:pt modelId="{E4923F94-2F95-4612-914E-33B479DA2351}" type="pres">
      <dgm:prSet presAssocID="{DA7568D9-8A47-4867-85D5-36E4868F023E}" presName="linNode" presStyleCnt="0"/>
      <dgm:spPr/>
    </dgm:pt>
    <dgm:pt modelId="{F2086728-DCC4-4991-89B1-090200AB0FC6}" type="pres">
      <dgm:prSet presAssocID="{DA7568D9-8A47-4867-85D5-36E4868F023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F2755AA-A1F9-4C1C-B78B-01A449DE1317}" type="pres">
      <dgm:prSet presAssocID="{DA7568D9-8A47-4867-85D5-36E4868F023E}" presName="descendantText" presStyleLbl="alignAccFollowNode1" presStyleIdx="0" presStyleCnt="3">
        <dgm:presLayoutVars>
          <dgm:bulletEnabled val="1"/>
        </dgm:presLayoutVars>
      </dgm:prSet>
      <dgm:spPr/>
    </dgm:pt>
    <dgm:pt modelId="{08C0AA88-701A-46D2-91BF-AF08371D7E1B}" type="pres">
      <dgm:prSet presAssocID="{9BEE8D28-119C-4510-AC13-477855B5596A}" presName="sp" presStyleCnt="0"/>
      <dgm:spPr/>
    </dgm:pt>
    <dgm:pt modelId="{4F730E07-7AC6-4943-B407-212DABD36CD6}" type="pres">
      <dgm:prSet presAssocID="{E5E8AE41-61EA-44B8-89EB-15B685F947CD}" presName="linNode" presStyleCnt="0"/>
      <dgm:spPr/>
    </dgm:pt>
    <dgm:pt modelId="{D5688072-1130-4269-A315-C641C5D1002A}" type="pres">
      <dgm:prSet presAssocID="{E5E8AE41-61EA-44B8-89EB-15B685F947C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F3B4D5-0782-4FF2-ABDB-7D25FCD29B09}" type="pres">
      <dgm:prSet presAssocID="{E5E8AE41-61EA-44B8-89EB-15B685F947CD}" presName="descendantText" presStyleLbl="alignAccFollowNode1" presStyleIdx="1" presStyleCnt="3">
        <dgm:presLayoutVars>
          <dgm:bulletEnabled val="1"/>
        </dgm:presLayoutVars>
      </dgm:prSet>
      <dgm:spPr/>
    </dgm:pt>
    <dgm:pt modelId="{1620945B-477A-42E8-B8A6-9D737D63B70B}" type="pres">
      <dgm:prSet presAssocID="{78F19F37-8555-4D1C-B64D-F7C79CB58AF0}" presName="sp" presStyleCnt="0"/>
      <dgm:spPr/>
    </dgm:pt>
    <dgm:pt modelId="{33D4B0F1-D1F8-4809-B3BF-7ED68B769C0F}" type="pres">
      <dgm:prSet presAssocID="{1680646D-473B-44C0-A6A9-C7576410DE99}" presName="linNode" presStyleCnt="0"/>
      <dgm:spPr/>
    </dgm:pt>
    <dgm:pt modelId="{E604596F-BC8A-41EE-BF78-E8E1DBD58987}" type="pres">
      <dgm:prSet presAssocID="{1680646D-473B-44C0-A6A9-C7576410DE9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CDAD56B-FA86-4ADD-A846-CBCB7ABBA870}" type="pres">
      <dgm:prSet presAssocID="{1680646D-473B-44C0-A6A9-C7576410DE9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63CFF0B-B9AF-488B-B149-AF9232F8B56A}" type="presOf" srcId="{DCA8CE63-60C2-4629-8F5B-163C5370707D}" destId="{ACDAD56B-FA86-4ADD-A846-CBCB7ABBA870}" srcOrd="0" destOrd="0" presId="urn:microsoft.com/office/officeart/2005/8/layout/vList5"/>
    <dgm:cxn modelId="{804A280C-9B73-42B2-BA3E-F78D1FFE12CE}" srcId="{3F878C5C-47BC-4268-8AA0-5B86F40D1563}" destId="{1680646D-473B-44C0-A6A9-C7576410DE99}" srcOrd="2" destOrd="0" parTransId="{D367C167-4497-481B-895F-BD454948FD0C}" sibTransId="{36D801FD-0611-4C75-8FD9-7007DC8D0E5C}"/>
    <dgm:cxn modelId="{2F8A0213-DB22-44A6-B871-1D2010B3C2B6}" type="presOf" srcId="{1680646D-473B-44C0-A6A9-C7576410DE99}" destId="{E604596F-BC8A-41EE-BF78-E8E1DBD58987}" srcOrd="0" destOrd="0" presId="urn:microsoft.com/office/officeart/2005/8/layout/vList5"/>
    <dgm:cxn modelId="{C03AE524-C9CF-48CB-8420-5D39B3F29F5B}" srcId="{E5E8AE41-61EA-44B8-89EB-15B685F947CD}" destId="{0C2C496C-94D7-499B-96BC-987BDB54D65B}" srcOrd="0" destOrd="0" parTransId="{E72013E5-3A32-485E-AF2F-01556DF117E0}" sibTransId="{9171A7AC-A97A-419D-95FD-62B510030CD7}"/>
    <dgm:cxn modelId="{7E4A8F29-F0BF-428B-83FF-FD6448D65806}" srcId="{E5E8AE41-61EA-44B8-89EB-15B685F947CD}" destId="{5BC1FB6E-07FA-4FCB-ADAF-F4071889CFC1}" srcOrd="1" destOrd="0" parTransId="{C0F79C44-7538-49FC-89FA-6449E0679530}" sibTransId="{A8DBFF01-1522-494D-A4DF-0D152CEBAD75}"/>
    <dgm:cxn modelId="{FB510B3A-F9AB-40C5-AA53-0542E5FC7ACA}" srcId="{1680646D-473B-44C0-A6A9-C7576410DE99}" destId="{F65E372F-56B9-4D55-8793-C394BF33D46A}" srcOrd="1" destOrd="0" parTransId="{62A1F2F5-1155-4CF8-8370-7ABABA9D49E2}" sibTransId="{E6C5640E-6220-4124-8464-E9539C507DB5}"/>
    <dgm:cxn modelId="{9482C540-B7B3-40DC-99FF-6600B14CDE20}" type="presOf" srcId="{DA7568D9-8A47-4867-85D5-36E4868F023E}" destId="{F2086728-DCC4-4991-89B1-090200AB0FC6}" srcOrd="0" destOrd="0" presId="urn:microsoft.com/office/officeart/2005/8/layout/vList5"/>
    <dgm:cxn modelId="{013CDA68-2E2C-4400-A404-179A47EAEC35}" type="presOf" srcId="{E5E8AE41-61EA-44B8-89EB-15B685F947CD}" destId="{D5688072-1130-4269-A315-C641C5D1002A}" srcOrd="0" destOrd="0" presId="urn:microsoft.com/office/officeart/2005/8/layout/vList5"/>
    <dgm:cxn modelId="{87F1CB7A-0377-4F85-B2CE-0043130D1D75}" type="presOf" srcId="{3F878C5C-47BC-4268-8AA0-5B86F40D1563}" destId="{6C1BB112-221A-4BA8-B648-48149E6C426E}" srcOrd="0" destOrd="0" presId="urn:microsoft.com/office/officeart/2005/8/layout/vList5"/>
    <dgm:cxn modelId="{A796977E-55CF-4247-8626-DBB82C5914DB}" type="presOf" srcId="{5BC1FB6E-07FA-4FCB-ADAF-F4071889CFC1}" destId="{88F3B4D5-0782-4FF2-ABDB-7D25FCD29B09}" srcOrd="0" destOrd="1" presId="urn:microsoft.com/office/officeart/2005/8/layout/vList5"/>
    <dgm:cxn modelId="{87D76B80-8D74-48A1-9968-F16419DCAAE8}" type="presOf" srcId="{F65E372F-56B9-4D55-8793-C394BF33D46A}" destId="{ACDAD56B-FA86-4ADD-A846-CBCB7ABBA870}" srcOrd="0" destOrd="1" presId="urn:microsoft.com/office/officeart/2005/8/layout/vList5"/>
    <dgm:cxn modelId="{9E1CFDA7-9A96-4379-A7E3-FCD13B9F8E46}" srcId="{DA7568D9-8A47-4867-85D5-36E4868F023E}" destId="{BB6CEE4F-6FB6-4FB9-91AE-7CCA8835675E}" srcOrd="1" destOrd="0" parTransId="{354209DF-B241-458F-85CD-83454389E9B9}" sibTransId="{2A3C5218-89A6-4ABE-A4AA-520294970C95}"/>
    <dgm:cxn modelId="{7A74ECAE-C957-4884-A4CD-AEC92199F15F}" type="presOf" srcId="{0C2C496C-94D7-499B-96BC-987BDB54D65B}" destId="{88F3B4D5-0782-4FF2-ABDB-7D25FCD29B09}" srcOrd="0" destOrd="0" presId="urn:microsoft.com/office/officeart/2005/8/layout/vList5"/>
    <dgm:cxn modelId="{59135ECA-1AAF-40F5-98EE-2EB800590850}" srcId="{1680646D-473B-44C0-A6A9-C7576410DE99}" destId="{DCA8CE63-60C2-4629-8F5B-163C5370707D}" srcOrd="0" destOrd="0" parTransId="{0A709E70-1934-43F1-BFB9-968865C50CD8}" sibTransId="{C8271CB1-96D9-498B-86D4-A66F0E3254D7}"/>
    <dgm:cxn modelId="{05D0D1CA-555B-49EE-9B4A-ED66AFDB96C0}" type="presOf" srcId="{BB6CEE4F-6FB6-4FB9-91AE-7CCA8835675E}" destId="{0F2755AA-A1F9-4C1C-B78B-01A449DE1317}" srcOrd="0" destOrd="1" presId="urn:microsoft.com/office/officeart/2005/8/layout/vList5"/>
    <dgm:cxn modelId="{E30C01CB-50BA-4762-9BD1-817083E38231}" srcId="{DA7568D9-8A47-4867-85D5-36E4868F023E}" destId="{A537B101-B0F7-4AA6-B55A-CD2FBB858DBE}" srcOrd="0" destOrd="0" parTransId="{4CCA665D-592B-41FB-A05D-E6FEA5146A1F}" sibTransId="{BAD22DFB-955B-4E0C-9457-56756B742DB5}"/>
    <dgm:cxn modelId="{78458EE2-4941-4926-A95D-2A06EB37C56F}" srcId="{3F878C5C-47BC-4268-8AA0-5B86F40D1563}" destId="{E5E8AE41-61EA-44B8-89EB-15B685F947CD}" srcOrd="1" destOrd="0" parTransId="{D7FD0B7F-FCF4-4A48-8C7D-1D12D8D74CE4}" sibTransId="{78F19F37-8555-4D1C-B64D-F7C79CB58AF0}"/>
    <dgm:cxn modelId="{93CD5BE8-30F4-49CC-9EBA-62BE750C9D66}" type="presOf" srcId="{A537B101-B0F7-4AA6-B55A-CD2FBB858DBE}" destId="{0F2755AA-A1F9-4C1C-B78B-01A449DE1317}" srcOrd="0" destOrd="0" presId="urn:microsoft.com/office/officeart/2005/8/layout/vList5"/>
    <dgm:cxn modelId="{74A264FE-A152-432E-91E2-ED9ECE966A75}" srcId="{3F878C5C-47BC-4268-8AA0-5B86F40D1563}" destId="{DA7568D9-8A47-4867-85D5-36E4868F023E}" srcOrd="0" destOrd="0" parTransId="{B13B5B07-44D3-4656-8AAF-872974FBCE74}" sibTransId="{9BEE8D28-119C-4510-AC13-477855B5596A}"/>
    <dgm:cxn modelId="{80040575-5980-475A-9A5D-AE1A9730ACF0}" type="presParOf" srcId="{6C1BB112-221A-4BA8-B648-48149E6C426E}" destId="{E4923F94-2F95-4612-914E-33B479DA2351}" srcOrd="0" destOrd="0" presId="urn:microsoft.com/office/officeart/2005/8/layout/vList5"/>
    <dgm:cxn modelId="{CF0C84F3-2F80-49D3-BE8D-5EABE4926048}" type="presParOf" srcId="{E4923F94-2F95-4612-914E-33B479DA2351}" destId="{F2086728-DCC4-4991-89B1-090200AB0FC6}" srcOrd="0" destOrd="0" presId="urn:microsoft.com/office/officeart/2005/8/layout/vList5"/>
    <dgm:cxn modelId="{CFDD9722-F43C-45B1-8046-35068E38004C}" type="presParOf" srcId="{E4923F94-2F95-4612-914E-33B479DA2351}" destId="{0F2755AA-A1F9-4C1C-B78B-01A449DE1317}" srcOrd="1" destOrd="0" presId="urn:microsoft.com/office/officeart/2005/8/layout/vList5"/>
    <dgm:cxn modelId="{9DFC5D17-6056-467B-9437-CCB2E222DB7E}" type="presParOf" srcId="{6C1BB112-221A-4BA8-B648-48149E6C426E}" destId="{08C0AA88-701A-46D2-91BF-AF08371D7E1B}" srcOrd="1" destOrd="0" presId="urn:microsoft.com/office/officeart/2005/8/layout/vList5"/>
    <dgm:cxn modelId="{F923D0D3-5A0B-4077-8877-62B55E64AF9D}" type="presParOf" srcId="{6C1BB112-221A-4BA8-B648-48149E6C426E}" destId="{4F730E07-7AC6-4943-B407-212DABD36CD6}" srcOrd="2" destOrd="0" presId="urn:microsoft.com/office/officeart/2005/8/layout/vList5"/>
    <dgm:cxn modelId="{B6CD2D1C-D7EA-4E8C-8945-0DE4DC713756}" type="presParOf" srcId="{4F730E07-7AC6-4943-B407-212DABD36CD6}" destId="{D5688072-1130-4269-A315-C641C5D1002A}" srcOrd="0" destOrd="0" presId="urn:microsoft.com/office/officeart/2005/8/layout/vList5"/>
    <dgm:cxn modelId="{81625253-DF08-4348-BF93-84756D0FEB5E}" type="presParOf" srcId="{4F730E07-7AC6-4943-B407-212DABD36CD6}" destId="{88F3B4D5-0782-4FF2-ABDB-7D25FCD29B09}" srcOrd="1" destOrd="0" presId="urn:microsoft.com/office/officeart/2005/8/layout/vList5"/>
    <dgm:cxn modelId="{747997DF-3FE5-4FFF-BE67-3E9D82118ADE}" type="presParOf" srcId="{6C1BB112-221A-4BA8-B648-48149E6C426E}" destId="{1620945B-477A-42E8-B8A6-9D737D63B70B}" srcOrd="3" destOrd="0" presId="urn:microsoft.com/office/officeart/2005/8/layout/vList5"/>
    <dgm:cxn modelId="{E2C1401B-FEAB-48C7-9F9C-BD3611AD8CE2}" type="presParOf" srcId="{6C1BB112-221A-4BA8-B648-48149E6C426E}" destId="{33D4B0F1-D1F8-4809-B3BF-7ED68B769C0F}" srcOrd="4" destOrd="0" presId="urn:microsoft.com/office/officeart/2005/8/layout/vList5"/>
    <dgm:cxn modelId="{0CA507C0-E73E-4453-A9FE-C44959684DA5}" type="presParOf" srcId="{33D4B0F1-D1F8-4809-B3BF-7ED68B769C0F}" destId="{E604596F-BC8A-41EE-BF78-E8E1DBD58987}" srcOrd="0" destOrd="0" presId="urn:microsoft.com/office/officeart/2005/8/layout/vList5"/>
    <dgm:cxn modelId="{2F167D72-E8F0-40A7-801A-2EBDEAE8333F}" type="presParOf" srcId="{33D4B0F1-D1F8-4809-B3BF-7ED68B769C0F}" destId="{ACDAD56B-FA86-4ADD-A846-CBCB7ABBA8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0CE69-03CA-429A-B5D3-A5FA37A1F6A9}">
      <dsp:nvSpPr>
        <dsp:cNvPr id="0" name=""/>
        <dsp:cNvSpPr/>
      </dsp:nvSpPr>
      <dsp:spPr>
        <a:xfrm rot="10800000" flipV="1">
          <a:off x="0" y="215702"/>
          <a:ext cx="7351340" cy="5944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114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Tek aşamalı çift fazlı </a:t>
          </a:r>
          <a:r>
            <a:rPr lang="tr-TR" sz="2800" kern="1200" dirty="0" err="1"/>
            <a:t>putty</a:t>
          </a:r>
          <a:r>
            <a:rPr lang="tr-TR" sz="2800" kern="1200" dirty="0"/>
            <a:t>-</a:t>
          </a:r>
          <a:r>
            <a:rPr lang="tr-TR" sz="2800" kern="1200" dirty="0" err="1"/>
            <a:t>wash</a:t>
          </a:r>
          <a:endParaRPr lang="tr-TR" sz="2800" kern="1200" dirty="0"/>
        </a:p>
      </dsp:txBody>
      <dsp:txXfrm rot="10800000">
        <a:off x="148602" y="215702"/>
        <a:ext cx="7202738" cy="594407"/>
      </dsp:txXfrm>
    </dsp:sp>
    <dsp:sp modelId="{2CAAA9F8-4BC6-48FF-87EE-D2E955A3342A}">
      <dsp:nvSpPr>
        <dsp:cNvPr id="0" name=""/>
        <dsp:cNvSpPr/>
      </dsp:nvSpPr>
      <dsp:spPr>
        <a:xfrm>
          <a:off x="0" y="0"/>
          <a:ext cx="1419646" cy="9796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0CE69-03CA-429A-B5D3-A5FA37A1F6A9}">
      <dsp:nvSpPr>
        <dsp:cNvPr id="0" name=""/>
        <dsp:cNvSpPr/>
      </dsp:nvSpPr>
      <dsp:spPr>
        <a:xfrm rot="10800000" flipV="1">
          <a:off x="0" y="215702"/>
          <a:ext cx="7351340" cy="5944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114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Tek aşamalı çift fazlı </a:t>
          </a:r>
          <a:r>
            <a:rPr lang="tr-TR" sz="2800" kern="1200" dirty="0" err="1"/>
            <a:t>putty</a:t>
          </a:r>
          <a:r>
            <a:rPr lang="tr-TR" sz="2800" kern="1200" dirty="0"/>
            <a:t>-</a:t>
          </a:r>
          <a:r>
            <a:rPr lang="tr-TR" sz="2800" kern="1200" dirty="0" err="1"/>
            <a:t>wash</a:t>
          </a:r>
          <a:endParaRPr lang="tr-TR" sz="2800" kern="1200" dirty="0"/>
        </a:p>
      </dsp:txBody>
      <dsp:txXfrm rot="10800000">
        <a:off x="148602" y="215702"/>
        <a:ext cx="7202738" cy="594407"/>
      </dsp:txXfrm>
    </dsp:sp>
    <dsp:sp modelId="{2CAAA9F8-4BC6-48FF-87EE-D2E955A3342A}">
      <dsp:nvSpPr>
        <dsp:cNvPr id="0" name=""/>
        <dsp:cNvSpPr/>
      </dsp:nvSpPr>
      <dsp:spPr>
        <a:xfrm>
          <a:off x="0" y="0"/>
          <a:ext cx="1419646" cy="9796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4B8D4-D806-496A-A518-D13E4272CE91}">
      <dsp:nvSpPr>
        <dsp:cNvPr id="0" name=""/>
        <dsp:cNvSpPr/>
      </dsp:nvSpPr>
      <dsp:spPr>
        <a:xfrm rot="10800000">
          <a:off x="983903" y="360048"/>
          <a:ext cx="7198571" cy="5305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 aşamalı tek fazlı enjeksiyon (</a:t>
          </a:r>
          <a:r>
            <a:rPr lang="tr-TR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monofaz</a:t>
          </a:r>
          <a:r>
            <a:rPr lang="tr-T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 rot="10800000">
        <a:off x="1116552" y="360048"/>
        <a:ext cx="7065922" cy="530595"/>
      </dsp:txXfrm>
    </dsp:sp>
    <dsp:sp modelId="{FB344D26-4C75-43E7-843C-2CB8FE4DD9F2}">
      <dsp:nvSpPr>
        <dsp:cNvPr id="0" name=""/>
        <dsp:cNvSpPr/>
      </dsp:nvSpPr>
      <dsp:spPr>
        <a:xfrm>
          <a:off x="315291" y="90012"/>
          <a:ext cx="1546564" cy="10568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755AA-A1F9-4C1C-B78B-01A449DE1317}">
      <dsp:nvSpPr>
        <dsp:cNvPr id="0" name=""/>
        <dsp:cNvSpPr/>
      </dsp:nvSpPr>
      <dsp:spPr>
        <a:xfrm rot="5400000">
          <a:off x="4486533" y="-1756895"/>
          <a:ext cx="905042" cy="46485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b="1" kern="1200" dirty="0"/>
            <a:t>Kapalı Kaşık (</a:t>
          </a:r>
          <a:r>
            <a:rPr lang="tr-TR" sz="2300" b="1" kern="1200" dirty="0" err="1"/>
            <a:t>İndirek</a:t>
          </a:r>
          <a:r>
            <a:rPr lang="tr-TR" sz="2300" b="1" kern="1200" dirty="0"/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b="1" kern="1200" dirty="0"/>
            <a:t>Transfer Ölçü Tekniği</a:t>
          </a:r>
        </a:p>
      </dsp:txBody>
      <dsp:txXfrm rot="-5400000">
        <a:off x="2614794" y="159025"/>
        <a:ext cx="4604341" cy="816680"/>
      </dsp:txXfrm>
    </dsp:sp>
    <dsp:sp modelId="{F2086728-DCC4-4991-89B1-090200AB0FC6}">
      <dsp:nvSpPr>
        <dsp:cNvPr id="0" name=""/>
        <dsp:cNvSpPr/>
      </dsp:nvSpPr>
      <dsp:spPr>
        <a:xfrm>
          <a:off x="0" y="1714"/>
          <a:ext cx="2614793" cy="113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kern="1200" dirty="0"/>
            <a:t>Transfer</a:t>
          </a:r>
        </a:p>
      </dsp:txBody>
      <dsp:txXfrm>
        <a:off x="55226" y="56940"/>
        <a:ext cx="2504341" cy="1020851"/>
      </dsp:txXfrm>
    </dsp:sp>
    <dsp:sp modelId="{88F3B4D5-0782-4FF2-ABDB-7D25FCD29B09}">
      <dsp:nvSpPr>
        <dsp:cNvPr id="0" name=""/>
        <dsp:cNvSpPr/>
      </dsp:nvSpPr>
      <dsp:spPr>
        <a:xfrm rot="5400000">
          <a:off x="4486533" y="-569027"/>
          <a:ext cx="905042" cy="46485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b="1" kern="1200" dirty="0"/>
            <a:t>Açık Kaşık (Direk)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b="1" kern="1200" dirty="0" err="1"/>
            <a:t>Pick</a:t>
          </a:r>
          <a:r>
            <a:rPr lang="tr-TR" sz="2300" b="1" kern="1200" dirty="0"/>
            <a:t>-</a:t>
          </a:r>
          <a:r>
            <a:rPr lang="tr-TR" sz="2300" b="1" kern="1200" dirty="0" err="1"/>
            <a:t>Up</a:t>
          </a:r>
          <a:r>
            <a:rPr lang="tr-TR" sz="2300" b="1" kern="1200" dirty="0"/>
            <a:t> Ölçü Tekniği</a:t>
          </a:r>
        </a:p>
      </dsp:txBody>
      <dsp:txXfrm rot="-5400000">
        <a:off x="2614794" y="1346893"/>
        <a:ext cx="4604341" cy="816680"/>
      </dsp:txXfrm>
    </dsp:sp>
    <dsp:sp modelId="{D5688072-1130-4269-A315-C641C5D1002A}">
      <dsp:nvSpPr>
        <dsp:cNvPr id="0" name=""/>
        <dsp:cNvSpPr/>
      </dsp:nvSpPr>
      <dsp:spPr>
        <a:xfrm>
          <a:off x="0" y="1189582"/>
          <a:ext cx="2614793" cy="113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kern="1200" dirty="0" err="1"/>
            <a:t>Pick</a:t>
          </a:r>
          <a:r>
            <a:rPr lang="tr-TR" sz="4600" b="1" kern="1200" dirty="0"/>
            <a:t>-</a:t>
          </a:r>
          <a:r>
            <a:rPr lang="tr-TR" sz="4600" b="1" kern="1200" dirty="0" err="1"/>
            <a:t>up</a:t>
          </a:r>
          <a:endParaRPr lang="tr-TR" sz="4600" b="1" kern="1200" dirty="0"/>
        </a:p>
      </dsp:txBody>
      <dsp:txXfrm>
        <a:off x="55226" y="1244808"/>
        <a:ext cx="2504341" cy="1020851"/>
      </dsp:txXfrm>
    </dsp:sp>
    <dsp:sp modelId="{ACDAD56B-FA86-4ADD-A846-CBCB7ABBA870}">
      <dsp:nvSpPr>
        <dsp:cNvPr id="0" name=""/>
        <dsp:cNvSpPr/>
      </dsp:nvSpPr>
      <dsp:spPr>
        <a:xfrm rot="5400000">
          <a:off x="4486533" y="618841"/>
          <a:ext cx="905042" cy="46485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b="1" kern="1200" dirty="0"/>
            <a:t>Kapalı Kaşık (Direk)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b="1" kern="1200" dirty="0" err="1"/>
            <a:t>Snap</a:t>
          </a:r>
          <a:r>
            <a:rPr lang="tr-TR" sz="2300" b="1" kern="1200" dirty="0"/>
            <a:t>-On Ölçü Tekniği</a:t>
          </a:r>
        </a:p>
      </dsp:txBody>
      <dsp:txXfrm rot="-5400000">
        <a:off x="2614794" y="2534762"/>
        <a:ext cx="4604341" cy="816680"/>
      </dsp:txXfrm>
    </dsp:sp>
    <dsp:sp modelId="{E604596F-BC8A-41EE-BF78-E8E1DBD58987}">
      <dsp:nvSpPr>
        <dsp:cNvPr id="0" name=""/>
        <dsp:cNvSpPr/>
      </dsp:nvSpPr>
      <dsp:spPr>
        <a:xfrm>
          <a:off x="0" y="2377450"/>
          <a:ext cx="2614793" cy="113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kern="1200" dirty="0" err="1"/>
            <a:t>Snap</a:t>
          </a:r>
          <a:r>
            <a:rPr lang="tr-TR" sz="4600" b="1" kern="1200" dirty="0"/>
            <a:t>-on</a:t>
          </a:r>
        </a:p>
      </dsp:txBody>
      <dsp:txXfrm>
        <a:off x="55226" y="2432676"/>
        <a:ext cx="2504341" cy="102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830D-6776-4AEF-9F57-5E6E2D84D1E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E75A8-EAB3-483A-99EF-A862CCB4FD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40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E402-0DE7-45B1-8C9E-ECABB9A6E063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3D1B-D054-4B18-8B87-BA9D26241C8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5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75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69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5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709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465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792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57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üç teknikte de uygun </a:t>
            </a:r>
            <a:r>
              <a:rPr lang="tr-TR" dirty="0" err="1"/>
              <a:t>vizkositedeki</a:t>
            </a:r>
            <a:r>
              <a:rPr lang="tr-TR" baseline="0" dirty="0"/>
              <a:t> </a:t>
            </a:r>
            <a:r>
              <a:rPr lang="tr-TR" baseline="0" dirty="0" err="1"/>
              <a:t>polivinil</a:t>
            </a:r>
            <a:r>
              <a:rPr lang="tr-TR" baseline="0" dirty="0"/>
              <a:t> </a:t>
            </a:r>
            <a:r>
              <a:rPr lang="tr-TR" baseline="0" dirty="0" err="1"/>
              <a:t>siloksan</a:t>
            </a:r>
            <a:r>
              <a:rPr lang="tr-TR" baseline="0" dirty="0"/>
              <a:t> veya </a:t>
            </a:r>
            <a:r>
              <a:rPr lang="tr-TR" baseline="0" dirty="0" err="1"/>
              <a:t>polieter</a:t>
            </a:r>
            <a:r>
              <a:rPr lang="tr-TR" baseline="0" dirty="0"/>
              <a:t> ölçü maddeleri kullanılabilir. Genellikle Orta kıvamdaki </a:t>
            </a:r>
            <a:r>
              <a:rPr lang="tr-TR" baseline="0" dirty="0" err="1"/>
              <a:t>monofaz</a:t>
            </a:r>
            <a:r>
              <a:rPr lang="tr-TR" baseline="0" dirty="0"/>
              <a:t> ölçü maddesi ve </a:t>
            </a:r>
            <a:r>
              <a:rPr lang="tr-TR" baseline="0" dirty="0" err="1"/>
              <a:t>monofaz</a:t>
            </a:r>
            <a:r>
              <a:rPr lang="tr-TR" baseline="0" dirty="0"/>
              <a:t> teknik tercih edilir.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4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Ölçü maddeleri elastikiyetlerine göre, sertleşme reaksiyonlarına göre veya </a:t>
            </a:r>
            <a:r>
              <a:rPr lang="tr-TR" dirty="0" err="1"/>
              <a:t>viskositelerine</a:t>
            </a:r>
            <a:r>
              <a:rPr lang="tr-TR" dirty="0"/>
              <a:t> göre sınıflandırılabilirler.</a:t>
            </a:r>
          </a:p>
          <a:p>
            <a:r>
              <a:rPr lang="tr-TR" dirty="0" err="1"/>
              <a:t>Rijit</a:t>
            </a:r>
            <a:r>
              <a:rPr lang="tr-TR" dirty="0"/>
              <a:t>, </a:t>
            </a:r>
            <a:r>
              <a:rPr lang="tr-TR" dirty="0" err="1"/>
              <a:t>termoplastik</a:t>
            </a:r>
            <a:r>
              <a:rPr lang="tr-TR" dirty="0"/>
              <a:t> ve elastik olarak da sınıflandırabiliriz.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EA97-BB08-4D33-8D0D-C7B8E3B4D596}" type="slidenum">
              <a:rPr lang="en-US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506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27A08-B8A7-428F-87FC-C2D3C8387018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842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Başarılı bir ölçüde etkili olan unsurlardan kaşık seçimi genellikle fazla önemsenmez. Ancak </a:t>
            </a:r>
            <a:r>
              <a:rPr lang="tr-TR" dirty="0" err="1"/>
              <a:t>rijit</a:t>
            </a:r>
            <a:r>
              <a:rPr lang="tr-TR" dirty="0"/>
              <a:t> bir ölçü kaşığının ölçüdeki önemi</a:t>
            </a:r>
            <a:r>
              <a:rPr lang="tr-TR" baseline="0" dirty="0"/>
              <a:t> yadsınamaz.</a:t>
            </a:r>
          </a:p>
          <a:p>
            <a:r>
              <a:rPr lang="tr-TR" baseline="0" dirty="0"/>
              <a:t>Hazır plastik kaşıkların gözden kaçabilen esneklikleri olumsuz sonuçlara neden olabilir. En doğrusu </a:t>
            </a:r>
            <a:r>
              <a:rPr lang="tr-TR" baseline="0" dirty="0" err="1"/>
              <a:t>rijit</a:t>
            </a:r>
            <a:r>
              <a:rPr lang="tr-TR" baseline="0" dirty="0"/>
              <a:t> materyallerden yapılan ve ağız ortamı ile belirli bir aralığa izin veren bireysel kaşıklardır. Bunlar aynı zamanda ölçü maddesinin büyük hacimlerde kullanılmasına gerek bırakmayarak oluşabilecek büzülme ve diğer olumsuzlukları da </a:t>
            </a:r>
            <a:r>
              <a:rPr lang="tr-TR" baseline="0" dirty="0" err="1"/>
              <a:t>minimalize</a:t>
            </a:r>
            <a:r>
              <a:rPr lang="tr-TR" baseline="0" dirty="0"/>
              <a:t> ederler.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643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481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77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Akıcı ölçüye yer sağlamak için ilk aşamada </a:t>
            </a:r>
            <a:r>
              <a:rPr lang="tr-TR" dirty="0" err="1"/>
              <a:t>putty</a:t>
            </a:r>
            <a:r>
              <a:rPr lang="tr-TR" dirty="0"/>
              <a:t> üzerine polietilen yer tutucu (</a:t>
            </a:r>
            <a:r>
              <a:rPr lang="tr-TR" dirty="0" err="1"/>
              <a:t>spacer</a:t>
            </a:r>
            <a:r>
              <a:rPr lang="tr-TR" dirty="0"/>
              <a:t>) yerleştirilebilir.</a:t>
            </a:r>
          </a:p>
          <a:p>
            <a:r>
              <a:rPr lang="tr-TR" dirty="0"/>
              <a:t>İlk ölçü dişler kesilmeden önce alınabilir.</a:t>
            </a:r>
          </a:p>
          <a:p>
            <a:r>
              <a:rPr lang="tr-TR" dirty="0"/>
              <a:t>Kazıma yapılabilir.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0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96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21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81FA8-4969-4C3A-824A-823F6FA2FB02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file:///I:\Dersler%202018_2019\&#214;l&#231;&#252;%203%20S&#305;n&#305;f%20-%20Kopya\&#214;l&#231;&#252;%203.s&#305;n&#305;f\Take1&#214;l&#231;&#252;_xvid.avi" TargetMode="External"/><Relationship Id="rId7" Type="http://schemas.openxmlformats.org/officeDocument/2006/relationships/image" Target="../media/image32.jpeg"/><Relationship Id="rId2" Type="http://schemas.openxmlformats.org/officeDocument/2006/relationships/video" Target="file:///I:\Dersler%202018_2019\&#214;l&#231;&#252;%203%20S&#305;n&#305;f%20-%20Kopya\&#214;l&#231;&#252;%203.s&#305;n&#305;f\Muhammed_xvid_011.avi" TargetMode="External"/><Relationship Id="rId1" Type="http://schemas.microsoft.com/office/2007/relationships/media" Target="file:///I:\Dersler%202018_2019\&#214;l&#231;&#252;%203%20S&#305;n&#305;f%20-%20Kopya\&#214;l&#231;&#252;%203.s&#305;n&#305;f\Muhammed_xvid_011.avi" TargetMode="Externa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video" Target="file:///I:\Dersler%202018_2019\&#214;l&#231;&#252;%203%20S&#305;n&#305;f%20-%20Kopya\&#214;l&#231;&#252;%203.s&#305;n&#305;f\Take1&#214;l&#231;&#252;_xvid.avi" TargetMode="Externa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rdr_ext_aut?_encoding=UTF8&amp;index=books&amp;field-author=Herbert%20T.%20Shillingburg" TargetMode="External"/><Relationship Id="rId2" Type="http://schemas.openxmlformats.org/officeDocument/2006/relationships/hyperlink" Target="https://www.amazon.com/dp/0867154756/ref=rdr_ext_tm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Contemporary-Prosthodontics-Stephen-Rosenstiel-2015-10-02/dp/B01FEK7GNY/ref=sr_1_1?qid=1580383441&amp;refinements=p_27%3AStephen+F.+Rosenstiel+BDS+MSD%3BMartin+F.+Land+DDS+MSD%3BJunhei+Fujimoto+DDS+MSD+DDSc&amp;s=books&amp;sr=1-1&amp;text=Stephen+F.+Rosenstiel+BDS+MSD%3BMartin+F.+Land+DDS+MSD%3BJunhei+Fujimoto+DDS+MSD+DDSc" TargetMode="External"/><Relationship Id="rId4" Type="http://schemas.openxmlformats.org/officeDocument/2006/relationships/hyperlink" Target="https://www.amazon.com/s/ref=rdr_ext_aut?_encoding=UTF8&amp;index=books&amp;field-author=David%20A.%20Sather%20Jr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3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2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2626316"/>
            <a:ext cx="8496944" cy="89269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cap="all" dirty="0" err="1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Sabİt</a:t>
            </a:r>
            <a:r>
              <a:rPr lang="tr-TR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Protezlerde </a:t>
            </a:r>
            <a:r>
              <a:rPr lang="en-US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RETRAKS</a:t>
            </a:r>
            <a:r>
              <a:rPr lang="tr-TR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İ</a:t>
            </a:r>
            <a:r>
              <a:rPr lang="en-US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YON VE </a:t>
            </a:r>
            <a:r>
              <a:rPr lang="tr-TR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Ölçü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580112" y="4941168"/>
            <a:ext cx="2807984" cy="1208576"/>
          </a:xfrm>
        </p:spPr>
        <p:txBody>
          <a:bodyPr>
            <a:noAutofit/>
          </a:bodyPr>
          <a:lstStyle/>
          <a:p>
            <a:pPr algn="l"/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Semih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Berksun</a:t>
            </a:r>
            <a:endParaRPr lang="tr-T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Ankara Üniversitesi</a:t>
            </a:r>
          </a:p>
          <a:p>
            <a:pPr algn="l"/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Dişhekimliği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Fakültesi</a:t>
            </a:r>
          </a:p>
        </p:txBody>
      </p:sp>
      <p:pic>
        <p:nvPicPr>
          <p:cNvPr id="4" name="3 Resim" descr="AÜAmble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95536" y="260648"/>
            <a:ext cx="1158197" cy="1143008"/>
          </a:xfrm>
          <a:prstGeom prst="rect">
            <a:avLst/>
          </a:prstGeom>
        </p:spPr>
      </p:pic>
      <p:grpSp>
        <p:nvGrpSpPr>
          <p:cNvPr id="5" name="4 Grup"/>
          <p:cNvGrpSpPr/>
          <p:nvPr/>
        </p:nvGrpSpPr>
        <p:grpSpPr>
          <a:xfrm>
            <a:off x="7740352" y="188640"/>
            <a:ext cx="1138543" cy="1071570"/>
            <a:chOff x="7733131" y="32201"/>
            <a:chExt cx="1214446" cy="1143008"/>
          </a:xfrm>
        </p:grpSpPr>
        <p:sp>
          <p:nvSpPr>
            <p:cNvPr id="6" name="5 Oval"/>
            <p:cNvSpPr/>
            <p:nvPr/>
          </p:nvSpPr>
          <p:spPr>
            <a:xfrm>
              <a:off x="7768850" y="39217"/>
              <a:ext cx="1143008" cy="11289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FakAmble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733131" y="32201"/>
              <a:ext cx="1214446" cy="1143008"/>
            </a:xfrm>
            <a:prstGeom prst="rect">
              <a:avLst/>
            </a:prstGeom>
          </p:spPr>
        </p:pic>
      </p:grpSp>
      <p:pic>
        <p:nvPicPr>
          <p:cNvPr id="8" name="7 Resim" descr="kb_produkt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5786" y="4254360"/>
            <a:ext cx="3246142" cy="232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kutusu"/>
          <p:cNvSpPr txBox="1"/>
          <p:nvPr/>
        </p:nvSpPr>
        <p:spPr>
          <a:xfrm>
            <a:off x="5019643" y="1268712"/>
            <a:ext cx="3512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Tek aşamalı </a:t>
            </a:r>
          </a:p>
          <a:p>
            <a:r>
              <a:rPr lang="tr-TR" sz="3200" dirty="0"/>
              <a:t>çift fazlı ölçü tekniği</a:t>
            </a:r>
          </a:p>
        </p:txBody>
      </p:sp>
      <p:pic>
        <p:nvPicPr>
          <p:cNvPr id="9" name="8 Resim" descr="IMG_3094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60635"/>
              </a:clrFrom>
              <a:clrTo>
                <a:srgbClr val="060635">
                  <a:alpha val="0"/>
                </a:srgbClr>
              </a:clrTo>
            </a:clrChange>
          </a:blip>
          <a:srcRect b="7500"/>
          <a:stretch>
            <a:fillRect/>
          </a:stretch>
        </p:blipFill>
        <p:spPr>
          <a:xfrm>
            <a:off x="521460" y="4089088"/>
            <a:ext cx="3600480" cy="222029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1424" y="4059084"/>
            <a:ext cx="4132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Pollivinil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siloksan</a:t>
            </a:r>
            <a:r>
              <a:rPr lang="tr-TR" sz="1400" dirty="0">
                <a:solidFill>
                  <a:schemeClr val="bg1"/>
                </a:solidFill>
              </a:rPr>
              <a:t> ölçü maddesi (</a:t>
            </a:r>
            <a:r>
              <a:rPr lang="tr-TR" sz="1400" dirty="0" err="1">
                <a:solidFill>
                  <a:schemeClr val="bg1"/>
                </a:solidFill>
              </a:rPr>
              <a:t>Kerr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Take</a:t>
            </a:r>
            <a:r>
              <a:rPr lang="tr-TR" sz="1400" dirty="0">
                <a:solidFill>
                  <a:schemeClr val="bg1"/>
                </a:solidFill>
              </a:rPr>
              <a:t> 1 </a:t>
            </a:r>
            <a:r>
              <a:rPr lang="tr-TR" sz="1400" dirty="0" err="1">
                <a:solidFill>
                  <a:schemeClr val="bg1"/>
                </a:solidFill>
              </a:rPr>
              <a:t>Advanced</a:t>
            </a:r>
            <a:r>
              <a:rPr lang="tr-TR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939270" y="6309384"/>
            <a:ext cx="4612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Polieter</a:t>
            </a:r>
            <a:r>
              <a:rPr lang="tr-TR" sz="1400" dirty="0">
                <a:solidFill>
                  <a:schemeClr val="bg1"/>
                </a:solidFill>
              </a:rPr>
              <a:t> ölçü maddesi (</a:t>
            </a:r>
            <a:r>
              <a:rPr lang="tr-TR" sz="1400" dirty="0" err="1">
                <a:solidFill>
                  <a:schemeClr val="bg1"/>
                </a:solidFill>
              </a:rPr>
              <a:t>impregum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Penta</a:t>
            </a:r>
            <a:r>
              <a:rPr lang="tr-TR" sz="1400" dirty="0">
                <a:solidFill>
                  <a:schemeClr val="bg1"/>
                </a:solidFill>
              </a:rPr>
              <a:t>  </a:t>
            </a:r>
            <a:r>
              <a:rPr lang="tr-TR" sz="1400" dirty="0" err="1">
                <a:solidFill>
                  <a:schemeClr val="bg1"/>
                </a:solidFill>
              </a:rPr>
              <a:t>Duo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Soft</a:t>
            </a:r>
            <a:r>
              <a:rPr lang="tr-TR" sz="1400" dirty="0">
                <a:solidFill>
                  <a:schemeClr val="bg1"/>
                </a:solidFill>
              </a:rPr>
              <a:t> + </a:t>
            </a:r>
            <a:r>
              <a:rPr lang="tr-TR" sz="1400" dirty="0" err="1">
                <a:solidFill>
                  <a:schemeClr val="bg1"/>
                </a:solidFill>
              </a:rPr>
              <a:t>Garant</a:t>
            </a:r>
            <a:r>
              <a:rPr lang="tr-TR" sz="1400" dirty="0">
                <a:solidFill>
                  <a:schemeClr val="bg1"/>
                </a:solidFill>
              </a:rPr>
              <a:t> L)</a:t>
            </a:r>
          </a:p>
        </p:txBody>
      </p:sp>
      <p:pic>
        <p:nvPicPr>
          <p:cNvPr id="12" name="Muhammed_xvid_01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72000" y="2708904"/>
            <a:ext cx="4410588" cy="3307941"/>
          </a:xfrm>
          <a:prstGeom prst="rect">
            <a:avLst/>
          </a:prstGeom>
        </p:spPr>
      </p:pic>
      <p:pic>
        <p:nvPicPr>
          <p:cNvPr id="13" name="Take1Ölçü_xvid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1412" y="728640"/>
            <a:ext cx="4410588" cy="3307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71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MG_3093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060" y="548616"/>
            <a:ext cx="3492466" cy="2340312"/>
          </a:xfrm>
          <a:prstGeom prst="rect">
            <a:avLst/>
          </a:prstGeom>
        </p:spPr>
      </p:pic>
      <p:pic>
        <p:nvPicPr>
          <p:cNvPr id="6" name="5 Resim" descr="IMG_3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359" y="3462916"/>
            <a:ext cx="3459593" cy="2306396"/>
          </a:xfrm>
          <a:prstGeom prst="rect">
            <a:avLst/>
          </a:prstGeom>
        </p:spPr>
      </p:pic>
      <p:pic>
        <p:nvPicPr>
          <p:cNvPr id="7" name="6 Resim" descr="IMG_3171_re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8" y="3429000"/>
            <a:ext cx="3510468" cy="2340312"/>
          </a:xfrm>
          <a:prstGeom prst="rect">
            <a:avLst/>
          </a:prstGeom>
        </p:spPr>
      </p:pic>
      <p:pic>
        <p:nvPicPr>
          <p:cNvPr id="8" name="7 Resim" descr="IMG_3164_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484" y="514700"/>
            <a:ext cx="3561343" cy="237422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376317" y="5859324"/>
            <a:ext cx="5976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>
                <a:solidFill>
                  <a:schemeClr val="bg1"/>
                </a:solidFill>
                <a:latin typeface="+mj-lt"/>
              </a:rPr>
              <a:t>Ölçülerin laboratuvara gönderilmeden önce mutlaka sprey veya sıvı  dezenfektanlarla dezenfekte edilmeleri gerekir.</a:t>
            </a:r>
          </a:p>
          <a:p>
            <a:r>
              <a:rPr lang="tr-TR" altLang="tr-TR" dirty="0" err="1">
                <a:solidFill>
                  <a:schemeClr val="bg1"/>
                </a:solidFill>
                <a:latin typeface="+mj-lt"/>
              </a:rPr>
              <a:t>Gluteraldehit</a:t>
            </a:r>
            <a:r>
              <a:rPr lang="tr-TR" altLang="tr-TR" dirty="0">
                <a:solidFill>
                  <a:schemeClr val="bg1"/>
                </a:solidFill>
                <a:latin typeface="+mj-lt"/>
              </a:rPr>
              <a:t>- Sodyum  </a:t>
            </a:r>
            <a:r>
              <a:rPr lang="tr-TR" altLang="tr-TR" dirty="0" err="1">
                <a:solidFill>
                  <a:schemeClr val="bg1"/>
                </a:solidFill>
                <a:latin typeface="+mj-lt"/>
              </a:rPr>
              <a:t>hipoklorit</a:t>
            </a:r>
            <a:endParaRPr lang="tr-TR" altLang="tr-T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vital696-i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2" y="5859324"/>
            <a:ext cx="488546" cy="90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Ölçü\Ölçü Resimler\Zhermack Dezenfekta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09" y="5859324"/>
            <a:ext cx="909591" cy="9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5" y="1268237"/>
            <a:ext cx="2906702" cy="19353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56" y="1268237"/>
            <a:ext cx="2906701" cy="19353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" y="1268237"/>
            <a:ext cx="2974931" cy="198073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" y="3338513"/>
            <a:ext cx="2974931" cy="198073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96" y="3338513"/>
            <a:ext cx="2974931" cy="198073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6" y="3338513"/>
            <a:ext cx="2974931" cy="19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943216" y="278580"/>
            <a:ext cx="322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Ölçü Teknikleri</a:t>
            </a:r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1041302433"/>
              </p:ext>
            </p:extLst>
          </p:nvPr>
        </p:nvGraphicFramePr>
        <p:xfrm>
          <a:off x="167616" y="895336"/>
          <a:ext cx="8808768" cy="144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Resim" descr="IMG_3137_resi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1508" y="2242814"/>
            <a:ext cx="3133487" cy="2086306"/>
          </a:xfrm>
          <a:prstGeom prst="rect">
            <a:avLst/>
          </a:prstGeom>
        </p:spPr>
      </p:pic>
      <p:pic>
        <p:nvPicPr>
          <p:cNvPr id="11" name="10 Resim" descr="IMG_3035.JPG"/>
          <p:cNvPicPr>
            <a:picLocks noChangeAspect="1"/>
          </p:cNvPicPr>
          <p:nvPr/>
        </p:nvPicPr>
        <p:blipFill>
          <a:blip r:embed="rId9" cstate="print">
            <a:lum bright="20000" contrast="20000"/>
          </a:blip>
          <a:stretch>
            <a:fillRect/>
          </a:stretch>
        </p:blipFill>
        <p:spPr>
          <a:xfrm>
            <a:off x="4932048" y="2168832"/>
            <a:ext cx="3240432" cy="2160288"/>
          </a:xfrm>
          <a:prstGeom prst="rect">
            <a:avLst/>
          </a:prstGeom>
        </p:spPr>
      </p:pic>
      <p:pic>
        <p:nvPicPr>
          <p:cNvPr id="12" name="11 Resim" descr="IMG_30661_resiz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480" y="4329120"/>
            <a:ext cx="3240000" cy="2160000"/>
          </a:xfrm>
          <a:prstGeom prst="rect">
            <a:avLst/>
          </a:prstGeom>
        </p:spPr>
      </p:pic>
      <p:pic>
        <p:nvPicPr>
          <p:cNvPr id="13" name="12 Resim" descr="IMG_31401_resize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758" y="4329120"/>
            <a:ext cx="3244170" cy="216000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3673965" y="6451667"/>
            <a:ext cx="3451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Polieter</a:t>
            </a:r>
            <a:r>
              <a:rPr lang="tr-TR" sz="1400" dirty="0">
                <a:solidFill>
                  <a:schemeClr val="bg1"/>
                </a:solidFill>
              </a:rPr>
              <a:t> ölçü maddesi (</a:t>
            </a:r>
            <a:r>
              <a:rPr lang="tr-TR" sz="1400" dirty="0" err="1">
                <a:solidFill>
                  <a:schemeClr val="bg1"/>
                </a:solidFill>
              </a:rPr>
              <a:t>Impregum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Penta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Soft</a:t>
            </a:r>
            <a:r>
              <a:rPr lang="tr-TR" sz="14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8580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İyi bir ölçü için rehber kurallar: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5806" y="1718772"/>
            <a:ext cx="7786733" cy="4389120"/>
          </a:xfrm>
        </p:spPr>
        <p:txBody>
          <a:bodyPr>
            <a:noAutofit/>
          </a:bodyPr>
          <a:lstStyle/>
          <a:p>
            <a:pPr marL="514350" indent="-514350"/>
            <a:r>
              <a:rPr lang="tr-TR" sz="2800" dirty="0">
                <a:solidFill>
                  <a:schemeClr val="bg1"/>
                </a:solidFill>
                <a:latin typeface="+mj-lt"/>
              </a:rPr>
              <a:t>Ölçü maddesinin </a:t>
            </a:r>
            <a:r>
              <a:rPr lang="tr-TR" sz="2800" dirty="0" err="1">
                <a:solidFill>
                  <a:schemeClr val="bg1"/>
                </a:solidFill>
                <a:latin typeface="+mj-lt"/>
              </a:rPr>
              <a:t>üniform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 ve homojen bir karışımı elde edilmeli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tr-TR" sz="2800" dirty="0">
                <a:solidFill>
                  <a:schemeClr val="bg1"/>
                </a:solidFill>
                <a:latin typeface="+mj-lt"/>
              </a:rPr>
              <a:t>Ölçü kaşığı ölçü maddesi ile yeterince doldurulmalı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tr-TR" sz="2800" dirty="0">
                <a:solidFill>
                  <a:schemeClr val="bg1"/>
                </a:solidFill>
                <a:latin typeface="+mj-lt"/>
              </a:rPr>
              <a:t>Kaşık </a:t>
            </a:r>
            <a:r>
              <a:rPr lang="tr-TR" sz="2800" dirty="0" err="1">
                <a:solidFill>
                  <a:schemeClr val="bg1"/>
                </a:solidFill>
                <a:latin typeface="+mj-lt"/>
              </a:rPr>
              <a:t>adezivi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 kullanılmalı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tr-TR" sz="2800" dirty="0" err="1">
                <a:solidFill>
                  <a:schemeClr val="bg1"/>
                </a:solidFill>
                <a:latin typeface="+mj-lt"/>
              </a:rPr>
              <a:t>Rijit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 ve sağlam kaşıklar kullanılmalı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tr-TR" sz="2800" dirty="0" err="1">
                <a:solidFill>
                  <a:schemeClr val="bg1"/>
                </a:solidFill>
                <a:latin typeface="+mj-lt"/>
              </a:rPr>
              <a:t>Marjin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 detaylarında eksiklik ve sıyrılma olmamalı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tr-TR" sz="2800" dirty="0" err="1">
                <a:solidFill>
                  <a:schemeClr val="bg1"/>
                </a:solidFill>
                <a:latin typeface="+mj-lt"/>
              </a:rPr>
              <a:t>Marjinlerde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 yırtılma, kopma ve düzensizlikler olmamalı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8580"/>
            <a:ext cx="8229600" cy="1143000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 bir ölçü için rehber kurallar: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1460" y="1718772"/>
            <a:ext cx="8191092" cy="4389120"/>
          </a:xfrm>
        </p:spPr>
        <p:txBody>
          <a:bodyPr>
            <a:noAutofit/>
          </a:bodyPr>
          <a:lstStyle/>
          <a:p>
            <a:pPr marL="514350" indent="-514350"/>
            <a:r>
              <a:rPr lang="tr-TR" sz="2800" dirty="0">
                <a:solidFill>
                  <a:schemeClr val="bg1"/>
                </a:solidFill>
              </a:rPr>
              <a:t>Ölçünün hiçbir yerinde  ölçü kaşığı açığa çıkmamalı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/>
            <a:r>
              <a:rPr lang="tr-TR" sz="2800" dirty="0">
                <a:solidFill>
                  <a:schemeClr val="bg1"/>
                </a:solidFill>
              </a:rPr>
              <a:t>Ağır ve hafif kıvamlı ölçü maddeleri iyice kaynaşmış olmalı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/>
            <a:r>
              <a:rPr lang="tr-TR" sz="2800" dirty="0">
                <a:solidFill>
                  <a:schemeClr val="bg1"/>
                </a:solidFill>
              </a:rPr>
              <a:t>Ölçü maddesi kaşığa iyice tutunmuş olmalı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/>
            <a:r>
              <a:rPr lang="tr-TR" sz="2800" dirty="0">
                <a:solidFill>
                  <a:schemeClr val="bg1"/>
                </a:solidFill>
              </a:rPr>
              <a:t>Kaşık diş yüzeylerine temas etmemeli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/>
            <a:r>
              <a:rPr lang="tr-TR" sz="2800" dirty="0">
                <a:solidFill>
                  <a:schemeClr val="bg1"/>
                </a:solidFill>
              </a:rPr>
              <a:t>Ölçü laboratuvara gönderilmeden önce büyütme ve ışık altında dikkatlice incelenmeli ve kullanılan ölçü maddesi hakkında laboratuvara bilgi verilmelidir.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1054" y="188568"/>
            <a:ext cx="8075328" cy="1143000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Dijital ölçü sistemleri (optik ölçü)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1448" y="1601604"/>
            <a:ext cx="3020934" cy="438912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bg1"/>
                </a:solidFill>
              </a:rPr>
              <a:t>E4D </a:t>
            </a:r>
            <a:r>
              <a:rPr lang="tr-TR" sz="1800" dirty="0" err="1">
                <a:solidFill>
                  <a:schemeClr val="bg1"/>
                </a:solidFill>
              </a:rPr>
              <a:t>Dentist</a:t>
            </a:r>
            <a:r>
              <a:rPr lang="tr-TR" sz="1800" dirty="0">
                <a:solidFill>
                  <a:schemeClr val="bg1"/>
                </a:solidFill>
              </a:rPr>
              <a:t> </a:t>
            </a:r>
            <a:r>
              <a:rPr lang="tr-TR" sz="1800" dirty="0" err="1">
                <a:solidFill>
                  <a:schemeClr val="bg1"/>
                </a:solidFill>
              </a:rPr>
              <a:t>System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5568221" y="1672887"/>
            <a:ext cx="3491856" cy="51516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dirty="0">
                <a:solidFill>
                  <a:schemeClr val="bg1"/>
                </a:solidFill>
              </a:rPr>
              <a:t>Lava Chairside Oral Scanner C.O.S.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8 Resim" descr="E4Dentist.jpg"/>
          <p:cNvPicPr>
            <a:picLocks noChangeAspect="1"/>
          </p:cNvPicPr>
          <p:nvPr/>
        </p:nvPicPr>
        <p:blipFill rotWithShape="1">
          <a:blip r:embed="rId3" cstate="print"/>
          <a:srcRect r="44915"/>
          <a:stretch/>
        </p:blipFill>
        <p:spPr>
          <a:xfrm>
            <a:off x="481986" y="2321700"/>
            <a:ext cx="2142912" cy="3890180"/>
          </a:xfrm>
          <a:prstGeom prst="rect">
            <a:avLst/>
          </a:prstGeom>
        </p:spPr>
      </p:pic>
      <p:pic>
        <p:nvPicPr>
          <p:cNvPr id="10" name="9 Resim" descr="lava-chairside-oral-scanner_src_1.jpg"/>
          <p:cNvPicPr>
            <a:picLocks noChangeAspect="1"/>
          </p:cNvPicPr>
          <p:nvPr/>
        </p:nvPicPr>
        <p:blipFill rotWithShape="1">
          <a:blip r:embed="rId4" cstate="print"/>
          <a:srcRect l="25792" r="21976"/>
          <a:stretch/>
        </p:blipFill>
        <p:spPr>
          <a:xfrm>
            <a:off x="6152742" y="2334037"/>
            <a:ext cx="2021618" cy="387051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99" y="1653644"/>
            <a:ext cx="3329370" cy="498863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72358" y="1601604"/>
            <a:ext cx="2288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1"/>
                </a:solidFill>
              </a:rPr>
              <a:t>Sirona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Cerec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System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1532" y="638628"/>
            <a:ext cx="7824808" cy="1143000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İmplant protezlerde ölçü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99176" y="2168832"/>
          <a:ext cx="7263316" cy="351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86728-DCC4-4991-89B1-090200A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086728-DCC4-4991-89B1-090200A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88072-1130-4269-A315-C641C5D1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5688072-1130-4269-A315-C641C5D10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4596F-BC8A-41EE-BF78-E8E1DBD58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604596F-BC8A-41EE-BF78-E8E1DBD58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2755AA-A1F9-4C1C-B78B-01A449DE1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F2755AA-A1F9-4C1C-B78B-01A449DE1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F3B4D5-0782-4FF2-ABDB-7D25FCD2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8F3B4D5-0782-4FF2-ABDB-7D25FCD29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DAD56B-FA86-4ADD-A846-CBCB7ABB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CDAD56B-FA86-4ADD-A846-CBCB7ABBA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4348" y="188568"/>
            <a:ext cx="754813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48736"/>
            <a:ext cx="7985316" cy="4875864"/>
          </a:xfrm>
        </p:spPr>
        <p:txBody>
          <a:bodyPr>
            <a:normAutofit fontScale="92500"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Hiçbir ölçü maddesi tek başına tüm klinik koşullara uygun çözüm üretemez</a:t>
            </a:r>
          </a:p>
          <a:p>
            <a:r>
              <a:rPr lang="tr-TR" sz="2800" dirty="0">
                <a:solidFill>
                  <a:schemeClr val="bg1"/>
                </a:solidFill>
              </a:rPr>
              <a:t>Ölçü maddelerinin tüm özellikleri iyi bilinmeli ve vakaya göre tercih yapılmalıdır.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Ölçü öncesi klinik işlemlerin hassasiyetle yapılmış olması ve dokuların hazırlanması kritik öneme sahiptir.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Dijital ölçü yöntemleri de konvansiyonel ölçüler kadar başarıyla uygulanabilecek tekniklerdir.</a:t>
            </a:r>
          </a:p>
          <a:p>
            <a:r>
              <a:rPr lang="tr-TR" sz="2800" dirty="0" err="1">
                <a:solidFill>
                  <a:schemeClr val="bg1"/>
                </a:solidFill>
              </a:rPr>
              <a:t>İmplant</a:t>
            </a:r>
            <a:r>
              <a:rPr lang="tr-TR" sz="2800" dirty="0">
                <a:solidFill>
                  <a:schemeClr val="bg1"/>
                </a:solidFill>
              </a:rPr>
              <a:t> ölçülerinde transfer, </a:t>
            </a:r>
            <a:r>
              <a:rPr lang="tr-TR" sz="2800" dirty="0" err="1">
                <a:solidFill>
                  <a:schemeClr val="bg1"/>
                </a:solidFill>
              </a:rPr>
              <a:t>pick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up</a:t>
            </a:r>
            <a:r>
              <a:rPr lang="tr-TR" sz="2800" dirty="0">
                <a:solidFill>
                  <a:schemeClr val="bg1"/>
                </a:solidFill>
              </a:rPr>
              <a:t> ve </a:t>
            </a:r>
            <a:r>
              <a:rPr lang="tr-TR" sz="2800" dirty="0" err="1">
                <a:solidFill>
                  <a:schemeClr val="bg1"/>
                </a:solidFill>
              </a:rPr>
              <a:t>snap</a:t>
            </a:r>
            <a:r>
              <a:rPr lang="tr-TR" sz="2800" dirty="0">
                <a:solidFill>
                  <a:schemeClr val="bg1"/>
                </a:solidFill>
              </a:rPr>
              <a:t> on tekniklerinden biri kullanılmalıdır.</a:t>
            </a:r>
            <a:br>
              <a:rPr lang="tr-TR" sz="2800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1321C5D-6289-4E77-ABE3-58DC8C94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718772"/>
            <a:ext cx="6121400" cy="3690726"/>
          </a:xfrm>
          <a:prstGeom prst="rect">
            <a:avLst/>
          </a:prstGeom>
          <a:noFill/>
          <a:ln>
            <a:noFill/>
          </a:ln>
          <a:effectLst/>
        </p:spPr>
        <p:txBody>
          <a:bodyPr tIns="25392" bIns="6348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rSah Futura Md BT" pitchFamily="34" charset="0"/>
              </a:defRPr>
            </a:lvl1pPr>
            <a:lvl2pPr>
              <a:defRPr b="1">
                <a:solidFill>
                  <a:schemeClr val="tx1"/>
                </a:solidFill>
                <a:latin typeface="TrSah Futura Md BT" pitchFamily="34" charset="0"/>
              </a:defRPr>
            </a:lvl2pPr>
            <a:lvl3pPr>
              <a:defRPr b="1">
                <a:solidFill>
                  <a:schemeClr val="tx1"/>
                </a:solidFill>
                <a:latin typeface="TrSah Futura Md BT" pitchFamily="34" charset="0"/>
              </a:defRPr>
            </a:lvl3pPr>
            <a:lvl4pPr>
              <a:defRPr b="1">
                <a:solidFill>
                  <a:schemeClr val="tx1"/>
                </a:solidFill>
                <a:latin typeface="TrSah Futura Md BT" pitchFamily="34" charset="0"/>
              </a:defRPr>
            </a:lvl4pPr>
            <a:lvl5pPr>
              <a:defRPr b="1">
                <a:solidFill>
                  <a:schemeClr val="tx1"/>
                </a:solidFill>
                <a:latin typeface="TrSah Futura Md BT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9pPr>
          </a:lstStyle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KAYNAKLAR:</a:t>
            </a:r>
          </a:p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  <a:hlinkClick r:id="rId2" tooltip="Go to &quot;Fundamentals of Fixed Prosthodontics&quot; pag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  <a:hlinkClick r:id="rId2" tooltip="Go to &quot;Fundamentals of Fixed Prosthodontics&quot; pag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 of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Fixed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Prosthodontics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Herbert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T.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Shillingburg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A.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Sather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Quintessence Pub Co; 4 edition (March 30, 2012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Contemporary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Fixed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Prosthodontics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5e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Stephen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F.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Rosenstiel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(2015-10-02)</a:t>
            </a:r>
            <a:r>
              <a:rPr lang="tr-TR" b="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/>
              <a:t>Martin F. </a:t>
            </a:r>
            <a:r>
              <a:rPr lang="tr-TR" b="0" dirty="0" err="1"/>
              <a:t>Land;Junhei</a:t>
            </a:r>
            <a:r>
              <a:rPr lang="tr-TR" b="0" dirty="0"/>
              <a:t> </a:t>
            </a:r>
            <a:r>
              <a:rPr lang="tr-TR" b="0" dirty="0" err="1"/>
              <a:t>Fujimoto</a:t>
            </a:r>
            <a:r>
              <a:rPr lang="tr-TR" b="0" dirty="0"/>
              <a:t> 5th Ed. </a:t>
            </a:r>
            <a:r>
              <a:rPr lang="tr-TR" b="0" dirty="0" err="1"/>
              <a:t>Mosby</a:t>
            </a:r>
            <a:endParaRPr lang="tr-TR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Dikdörtgen"/>
          <p:cNvSpPr/>
          <p:nvPr/>
        </p:nvSpPr>
        <p:spPr>
          <a:xfrm>
            <a:off x="3131840" y="2276872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4" name="63 Dikdörtgen"/>
          <p:cNvSpPr/>
          <p:nvPr/>
        </p:nvSpPr>
        <p:spPr>
          <a:xfrm>
            <a:off x="4932040" y="5877272"/>
            <a:ext cx="180020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8313" y="190163"/>
            <a:ext cx="8229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Ölçü Materyallerinin Sınıflandırılması: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39" name="_s1031"/>
          <p:cNvSpPr>
            <a:spLocks noChangeArrowheads="1"/>
          </p:cNvSpPr>
          <p:nvPr/>
        </p:nvSpPr>
        <p:spPr bwMode="auto">
          <a:xfrm>
            <a:off x="152400" y="3454623"/>
            <a:ext cx="2362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82296" tIns="36576" rIns="82296" bIns="36576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+mj-lt"/>
                <a:ea typeface="MS PMincho" pitchFamily="18" charset="-128"/>
                <a:cs typeface="Arial" charset="0"/>
              </a:rPr>
              <a:t>Ölçü Materyalleri</a:t>
            </a:r>
            <a:endParaRPr lang="en-US" sz="2000" b="1" dirty="0">
              <a:solidFill>
                <a:schemeClr val="bg1"/>
              </a:solidFill>
              <a:latin typeface="+mj-lt"/>
              <a:ea typeface="MS PMincho" pitchFamily="18" charset="-128"/>
              <a:cs typeface="Arial" charset="0"/>
            </a:endParaRPr>
          </a:p>
        </p:txBody>
      </p:sp>
      <p:sp>
        <p:nvSpPr>
          <p:cNvPr id="14340" name="_s1031"/>
          <p:cNvSpPr>
            <a:spLocks noChangeArrowheads="1"/>
          </p:cNvSpPr>
          <p:nvPr/>
        </p:nvSpPr>
        <p:spPr bwMode="auto">
          <a:xfrm>
            <a:off x="1547664" y="4927699"/>
            <a:ext cx="1506537" cy="517525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Elasti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k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1" name="_s1031"/>
          <p:cNvSpPr>
            <a:spLocks noChangeArrowheads="1"/>
          </p:cNvSpPr>
          <p:nvPr/>
        </p:nvSpPr>
        <p:spPr bwMode="auto">
          <a:xfrm>
            <a:off x="1547664" y="2047379"/>
            <a:ext cx="1506538" cy="517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Nonelasti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k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2" name="_s1031"/>
          <p:cNvSpPr>
            <a:spLocks noChangeArrowheads="1"/>
          </p:cNvSpPr>
          <p:nvPr/>
        </p:nvSpPr>
        <p:spPr bwMode="auto">
          <a:xfrm>
            <a:off x="3059832" y="4326161"/>
            <a:ext cx="1800000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H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dro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k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olloid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ler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3" name="_s1031"/>
          <p:cNvSpPr>
            <a:spLocks noChangeArrowheads="1"/>
          </p:cNvSpPr>
          <p:nvPr/>
        </p:nvSpPr>
        <p:spPr bwMode="auto">
          <a:xfrm>
            <a:off x="5715000" y="2424336"/>
            <a:ext cx="2960688" cy="517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Çinko oksit </a:t>
            </a:r>
            <a:r>
              <a:rPr lang="tr-TR" sz="2000" b="1" dirty="0" err="1">
                <a:solidFill>
                  <a:schemeClr val="bg1"/>
                </a:solidFill>
                <a:latin typeface="+mj-lt"/>
                <a:cs typeface="Tahoma" pitchFamily="34" charset="0"/>
              </a:rPr>
              <a:t>ojenol</a:t>
            </a:r>
            <a:endParaRPr lang="en-US" sz="20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4344" name="_s1031"/>
          <p:cNvSpPr>
            <a:spLocks noChangeArrowheads="1"/>
          </p:cNvSpPr>
          <p:nvPr/>
        </p:nvSpPr>
        <p:spPr bwMode="auto">
          <a:xfrm>
            <a:off x="5724525" y="1697261"/>
            <a:ext cx="2879725" cy="503237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Ölçü  bileşimi (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stenç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5" name="_s1031"/>
          <p:cNvSpPr>
            <a:spLocks noChangeArrowheads="1"/>
          </p:cNvSpPr>
          <p:nvPr/>
        </p:nvSpPr>
        <p:spPr bwMode="auto">
          <a:xfrm>
            <a:off x="5715000" y="1052736"/>
            <a:ext cx="1506538" cy="517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Alçı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6" name="_s1031"/>
          <p:cNvSpPr>
            <a:spLocks noChangeArrowheads="1"/>
          </p:cNvSpPr>
          <p:nvPr/>
        </p:nvSpPr>
        <p:spPr bwMode="auto">
          <a:xfrm>
            <a:off x="3131840" y="5624736"/>
            <a:ext cx="1800000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Susuz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lastomer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ler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7" name="_s1031"/>
          <p:cNvSpPr>
            <a:spLocks noChangeArrowheads="1"/>
          </p:cNvSpPr>
          <p:nvPr/>
        </p:nvSpPr>
        <p:spPr bwMode="auto">
          <a:xfrm>
            <a:off x="5105400" y="3914998"/>
            <a:ext cx="1506538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Agar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agar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8" name="_s1031"/>
          <p:cNvSpPr>
            <a:spLocks noChangeArrowheads="1"/>
          </p:cNvSpPr>
          <p:nvPr/>
        </p:nvSpPr>
        <p:spPr bwMode="auto">
          <a:xfrm>
            <a:off x="5105400" y="4707161"/>
            <a:ext cx="1506538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Al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inat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9" name="_s1031"/>
          <p:cNvSpPr>
            <a:spLocks noChangeArrowheads="1"/>
          </p:cNvSpPr>
          <p:nvPr/>
        </p:nvSpPr>
        <p:spPr bwMode="auto">
          <a:xfrm>
            <a:off x="7019924" y="4865911"/>
            <a:ext cx="1800548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Pol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eter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ler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50" name="_s1031"/>
          <p:cNvSpPr>
            <a:spLocks noChangeArrowheads="1"/>
          </p:cNvSpPr>
          <p:nvPr/>
        </p:nvSpPr>
        <p:spPr bwMode="auto">
          <a:xfrm>
            <a:off x="7010400" y="6148611"/>
            <a:ext cx="1828800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İlave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kon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51" name="_s1031"/>
          <p:cNvSpPr>
            <a:spLocks noChangeArrowheads="1"/>
          </p:cNvSpPr>
          <p:nvPr/>
        </p:nvSpPr>
        <p:spPr bwMode="auto">
          <a:xfrm>
            <a:off x="7027863" y="5523136"/>
            <a:ext cx="1811337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K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ondensa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syo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n</a:t>
            </a:r>
          </a:p>
          <a:p>
            <a:pPr algn="ctr"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ili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k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on</a:t>
            </a:r>
          </a:p>
        </p:txBody>
      </p:sp>
      <p:sp>
        <p:nvSpPr>
          <p:cNvPr id="14352" name="_s1031"/>
          <p:cNvSpPr>
            <a:spLocks noChangeArrowheads="1"/>
          </p:cNvSpPr>
          <p:nvPr/>
        </p:nvSpPr>
        <p:spPr bwMode="auto">
          <a:xfrm>
            <a:off x="7010400" y="4253136"/>
            <a:ext cx="1810072" cy="5175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Pol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ü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lfi</a:t>
            </a: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tl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e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6858000" y="4557936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82296" tIns="36576" rIns="82296" bIns="36576" anchor="ctr"/>
          <a:lstStyle/>
          <a:p>
            <a:pPr>
              <a:lnSpc>
                <a:spcPts val="2000"/>
              </a:lnSpc>
            </a:pPr>
            <a:endParaRPr lang="tr-TR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78" name="_s1031"/>
          <p:cNvSpPr>
            <a:spLocks noChangeArrowheads="1"/>
          </p:cNvSpPr>
          <p:nvPr/>
        </p:nvSpPr>
        <p:spPr bwMode="auto">
          <a:xfrm>
            <a:off x="5724525" y="3137123"/>
            <a:ext cx="2232025" cy="517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2296" tIns="36576" rIns="82296" bIns="36576" anchor="ctr"/>
          <a:lstStyle/>
          <a:p>
            <a:pPr>
              <a:lnSpc>
                <a:spcPts val="2000"/>
              </a:lnSpc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Ölçü mumu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44 Bükülü Ok"/>
          <p:cNvSpPr/>
          <p:nvPr/>
        </p:nvSpPr>
        <p:spPr>
          <a:xfrm>
            <a:off x="2771800" y="4437112"/>
            <a:ext cx="216024" cy="432048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grpSp>
        <p:nvGrpSpPr>
          <p:cNvPr id="66" name="65 Grup"/>
          <p:cNvGrpSpPr/>
          <p:nvPr/>
        </p:nvGrpSpPr>
        <p:grpSpPr>
          <a:xfrm>
            <a:off x="6732240" y="4437112"/>
            <a:ext cx="216024" cy="2160240"/>
            <a:chOff x="6732240" y="4437112"/>
            <a:chExt cx="216024" cy="2160240"/>
          </a:xfrm>
          <a:solidFill>
            <a:schemeClr val="bg1"/>
          </a:solidFill>
        </p:grpSpPr>
        <p:sp>
          <p:nvSpPr>
            <p:cNvPr id="48" name="47 Bükülü Ok"/>
            <p:cNvSpPr/>
            <p:nvPr/>
          </p:nvSpPr>
          <p:spPr>
            <a:xfrm flipV="1">
              <a:off x="6732240" y="5229200"/>
              <a:ext cx="216024" cy="1368152"/>
            </a:xfrm>
            <a:prstGeom prst="ben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49" name="48 Bükülü Ok"/>
            <p:cNvSpPr/>
            <p:nvPr/>
          </p:nvSpPr>
          <p:spPr>
            <a:xfrm>
              <a:off x="6732240" y="4437112"/>
              <a:ext cx="216024" cy="1368152"/>
            </a:xfrm>
            <a:prstGeom prst="ben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50" name="49 Sağ Ok"/>
            <p:cNvSpPr/>
            <p:nvPr/>
          </p:nvSpPr>
          <p:spPr>
            <a:xfrm>
              <a:off x="6732240" y="5157192"/>
              <a:ext cx="216024" cy="1080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51" name="50 Sağ Ok"/>
            <p:cNvSpPr/>
            <p:nvPr/>
          </p:nvSpPr>
          <p:spPr>
            <a:xfrm>
              <a:off x="6732240" y="5805264"/>
              <a:ext cx="216024" cy="1080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64 Grup"/>
          <p:cNvGrpSpPr/>
          <p:nvPr/>
        </p:nvGrpSpPr>
        <p:grpSpPr>
          <a:xfrm>
            <a:off x="5436096" y="1340768"/>
            <a:ext cx="216024" cy="2160240"/>
            <a:chOff x="5436096" y="1340768"/>
            <a:chExt cx="216024" cy="2160240"/>
          </a:xfrm>
          <a:solidFill>
            <a:schemeClr val="bg1"/>
          </a:solidFill>
        </p:grpSpPr>
        <p:sp>
          <p:nvSpPr>
            <p:cNvPr id="52" name="51 Bükülü Ok"/>
            <p:cNvSpPr/>
            <p:nvPr/>
          </p:nvSpPr>
          <p:spPr>
            <a:xfrm flipV="1">
              <a:off x="5436096" y="2132856"/>
              <a:ext cx="216024" cy="1368152"/>
            </a:xfrm>
            <a:prstGeom prst="ben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53" name="52 Bükülü Ok"/>
            <p:cNvSpPr/>
            <p:nvPr/>
          </p:nvSpPr>
          <p:spPr>
            <a:xfrm>
              <a:off x="5436096" y="1340768"/>
              <a:ext cx="216024" cy="1368152"/>
            </a:xfrm>
            <a:prstGeom prst="ben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54" name="53 Sağ Ok"/>
            <p:cNvSpPr/>
            <p:nvPr/>
          </p:nvSpPr>
          <p:spPr>
            <a:xfrm>
              <a:off x="5436096" y="2060848"/>
              <a:ext cx="216024" cy="1080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55" name="54 Sağ Ok"/>
            <p:cNvSpPr/>
            <p:nvPr/>
          </p:nvSpPr>
          <p:spPr>
            <a:xfrm>
              <a:off x="5436096" y="2708920"/>
              <a:ext cx="216024" cy="1080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</p:grpSp>
      <p:sp>
        <p:nvSpPr>
          <p:cNvPr id="56" name="55 Bükülü Ok"/>
          <p:cNvSpPr/>
          <p:nvPr/>
        </p:nvSpPr>
        <p:spPr>
          <a:xfrm flipV="1">
            <a:off x="2771800" y="5517232"/>
            <a:ext cx="216024" cy="504056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7" name="56 Bükülü Ok"/>
          <p:cNvSpPr/>
          <p:nvPr/>
        </p:nvSpPr>
        <p:spPr>
          <a:xfrm>
            <a:off x="4932040" y="4077072"/>
            <a:ext cx="144016" cy="576064"/>
          </a:xfrm>
          <a:prstGeom prst="ben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0" name="59 Bükülü Ok"/>
          <p:cNvSpPr/>
          <p:nvPr/>
        </p:nvSpPr>
        <p:spPr>
          <a:xfrm flipV="1">
            <a:off x="4932040" y="4653136"/>
            <a:ext cx="144016" cy="432048"/>
          </a:xfrm>
          <a:prstGeom prst="ben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2" name="61 Bükülü Ok"/>
          <p:cNvSpPr/>
          <p:nvPr/>
        </p:nvSpPr>
        <p:spPr>
          <a:xfrm>
            <a:off x="1043656" y="2204864"/>
            <a:ext cx="360000" cy="115212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3" name="62 Bükülü Ok"/>
          <p:cNvSpPr/>
          <p:nvPr/>
        </p:nvSpPr>
        <p:spPr>
          <a:xfrm flipV="1">
            <a:off x="1043608" y="4365104"/>
            <a:ext cx="360040" cy="936104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78" grpId="0" animBg="1"/>
      <p:bldP spid="45" grpId="0" animBg="1"/>
      <p:bldP spid="56" grpId="0" animBg="1"/>
      <p:bldP spid="57" grpId="0" animBg="1"/>
      <p:bldP spid="60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8772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chemeClr val="bg1"/>
                </a:solidFill>
                <a:effectLst/>
              </a:rPr>
              <a:t>Ölçünün netliğini etkileyen ve hekimin kontrolü altında olan iki temel faktör vardır: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484" y="3248976"/>
            <a:ext cx="7500937" cy="1728787"/>
          </a:xfrm>
        </p:spPr>
        <p:txBody>
          <a:bodyPr>
            <a:normAutofit/>
          </a:bodyPr>
          <a:lstStyle/>
          <a:p>
            <a:pPr indent="20638" eaLnBrk="1" hangingPunct="1"/>
            <a:r>
              <a:rPr lang="tr-TR" sz="2800" dirty="0">
                <a:solidFill>
                  <a:schemeClr val="bg1"/>
                </a:solidFill>
                <a:effectLst/>
              </a:rPr>
              <a:t>Ölçü kaşığı ve materyalinin seçimi,</a:t>
            </a:r>
          </a:p>
          <a:p>
            <a:pPr indent="20638" eaLnBrk="1" hangingPunct="1"/>
            <a:r>
              <a:rPr lang="tr-TR" sz="2800" dirty="0">
                <a:solidFill>
                  <a:schemeClr val="bg1"/>
                </a:solidFill>
                <a:effectLst/>
              </a:rPr>
              <a:t>Ölçü tekniğinin seçimi.</a:t>
            </a:r>
          </a:p>
        </p:txBody>
      </p:sp>
      <p:pic>
        <p:nvPicPr>
          <p:cNvPr id="5" name="4 Resim" descr="identium_heavy_light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1035" y="3609024"/>
            <a:ext cx="4692965" cy="3248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Kaşık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448" y="98556"/>
            <a:ext cx="8551140" cy="1950727"/>
          </a:xfrm>
          <a:prstGeom prst="rect">
            <a:avLst/>
          </a:prstGeom>
        </p:spPr>
      </p:pic>
      <p:pic>
        <p:nvPicPr>
          <p:cNvPr id="8" name="7 Resim" descr="IMG_3581_resiz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C1011"/>
              </a:clrFrom>
              <a:clrTo>
                <a:srgbClr val="0C101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1042" y="4009435"/>
            <a:ext cx="3941916" cy="2624566"/>
          </a:xfrm>
          <a:prstGeom prst="rect">
            <a:avLst/>
          </a:prstGeom>
        </p:spPr>
      </p:pic>
      <p:pic>
        <p:nvPicPr>
          <p:cNvPr id="11" name="10 Resim" descr="Zhermack Tra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5545" y="2304064"/>
            <a:ext cx="4140552" cy="1739032"/>
          </a:xfrm>
          <a:prstGeom prst="rect">
            <a:avLst/>
          </a:prstGeom>
        </p:spPr>
      </p:pic>
      <p:pic>
        <p:nvPicPr>
          <p:cNvPr id="7171" name="Picture 4" descr="M:\Bird\Working_Folder\images\jpg\c46\46_003.jpg"/>
          <p:cNvPicPr>
            <a:picLocks noChangeAspect="1" noChangeArrowheads="1"/>
          </p:cNvPicPr>
          <p:nvPr/>
        </p:nvPicPr>
        <p:blipFill>
          <a:blip r:embed="rId6" cstate="print"/>
          <a:srcRect l="3037" t="23499" r="3037" b="22516"/>
          <a:stretch>
            <a:fillRect/>
          </a:stretch>
        </p:blipFill>
        <p:spPr bwMode="auto">
          <a:xfrm>
            <a:off x="5112072" y="2177015"/>
            <a:ext cx="3600480" cy="18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6 Resim" descr="IMG_3527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60635"/>
              </a:clrFrom>
              <a:clrTo>
                <a:srgbClr val="060635">
                  <a:alpha val="0"/>
                </a:srgbClr>
              </a:clrTo>
            </a:clrChange>
          </a:blip>
          <a:srcRect l="16129" t="4845" r="9677"/>
          <a:stretch>
            <a:fillRect/>
          </a:stretch>
        </p:blipFill>
        <p:spPr>
          <a:xfrm>
            <a:off x="3716886" y="1358724"/>
            <a:ext cx="1878423" cy="1604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961174" y="368592"/>
            <a:ext cx="362721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Ölçü Teknikleri</a:t>
            </a:r>
          </a:p>
        </p:txBody>
      </p:sp>
      <p:sp>
        <p:nvSpPr>
          <p:cNvPr id="13" name="12 Serbest Form"/>
          <p:cNvSpPr/>
          <p:nvPr/>
        </p:nvSpPr>
        <p:spPr>
          <a:xfrm rot="21600000">
            <a:off x="2030230" y="2747437"/>
            <a:ext cx="5857830" cy="546097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0" rIns="177800" bIns="952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aşamalı çift fazlı </a:t>
            </a:r>
            <a:r>
              <a:rPr lang="tr-TR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putty</a:t>
            </a:r>
            <a:r>
              <a:rPr lang="tr-TR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endParaRPr lang="tr-TR" sz="2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Oval"/>
          <p:cNvSpPr/>
          <p:nvPr/>
        </p:nvSpPr>
        <p:spPr>
          <a:xfrm>
            <a:off x="1070288" y="2430996"/>
            <a:ext cx="1548581" cy="117897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Serbest Form"/>
          <p:cNvSpPr/>
          <p:nvPr/>
        </p:nvSpPr>
        <p:spPr>
          <a:xfrm rot="21600000">
            <a:off x="2016659" y="1517314"/>
            <a:ext cx="5857830" cy="546098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1" rIns="177800" bIns="952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Çift aşamalı çift fazlı </a:t>
            </a:r>
            <a:r>
              <a:rPr lang="tr-TR" sz="2500" b="1" u="sng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putty</a:t>
            </a:r>
            <a:r>
              <a:rPr lang="tr-TR" sz="25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500" b="1" u="sng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endParaRPr lang="tr-TR" sz="2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Oval"/>
          <p:cNvSpPr/>
          <p:nvPr/>
        </p:nvSpPr>
        <p:spPr>
          <a:xfrm>
            <a:off x="1083667" y="1257286"/>
            <a:ext cx="1494299" cy="106615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Serbest Form"/>
          <p:cNvSpPr/>
          <p:nvPr/>
        </p:nvSpPr>
        <p:spPr>
          <a:xfrm rot="21600000">
            <a:off x="2063551" y="5270491"/>
            <a:ext cx="5857830" cy="546097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olidFill>
            <a:srgbClr val="80008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1" rIns="17780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aşamalı tek fazlı </a:t>
            </a:r>
            <a:r>
              <a:rPr lang="tr-TR" sz="25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enjeksiyon</a:t>
            </a:r>
          </a:p>
        </p:txBody>
      </p:sp>
      <p:sp>
        <p:nvSpPr>
          <p:cNvPr id="18" name="17 Oval"/>
          <p:cNvSpPr/>
          <p:nvPr/>
        </p:nvSpPr>
        <p:spPr>
          <a:xfrm>
            <a:off x="1043558" y="4943440"/>
            <a:ext cx="1681867" cy="1200199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Serbest Form"/>
          <p:cNvSpPr/>
          <p:nvPr/>
        </p:nvSpPr>
        <p:spPr>
          <a:xfrm rot="21600000">
            <a:off x="2058784" y="4007582"/>
            <a:ext cx="5857830" cy="546097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olidFill>
            <a:srgbClr val="80008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1" rIns="17780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aşamalı çift fazlı </a:t>
            </a:r>
            <a:r>
              <a:rPr lang="tr-TR" sz="25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enjeksiyon</a:t>
            </a:r>
          </a:p>
        </p:txBody>
      </p:sp>
      <p:sp>
        <p:nvSpPr>
          <p:cNvPr id="20" name="19 Oval"/>
          <p:cNvSpPr/>
          <p:nvPr/>
        </p:nvSpPr>
        <p:spPr>
          <a:xfrm>
            <a:off x="1047315" y="3684452"/>
            <a:ext cx="1662797" cy="1192357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Metin kutusu"/>
          <p:cNvSpPr txBox="1"/>
          <p:nvPr/>
        </p:nvSpPr>
        <p:spPr>
          <a:xfrm>
            <a:off x="3036725" y="3429000"/>
            <a:ext cx="2700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Çift-</a:t>
            </a:r>
            <a:r>
              <a:rPr lang="tr-TR" sz="2000" dirty="0" err="1">
                <a:solidFill>
                  <a:schemeClr val="bg1"/>
                </a:solidFill>
              </a:rPr>
              <a:t>viskosite</a:t>
            </a:r>
            <a:r>
              <a:rPr lang="tr-TR" sz="2000" dirty="0">
                <a:solidFill>
                  <a:schemeClr val="bg1"/>
                </a:solidFill>
              </a:rPr>
              <a:t>, tek aşama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036725" y="2157442"/>
            <a:ext cx="2704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Çift-</a:t>
            </a:r>
            <a:r>
              <a:rPr lang="tr-TR" sz="2000" dirty="0" err="1">
                <a:solidFill>
                  <a:schemeClr val="bg1"/>
                </a:solidFill>
              </a:rPr>
              <a:t>viskosite</a:t>
            </a:r>
            <a:r>
              <a:rPr lang="tr-TR" sz="2000" dirty="0">
                <a:solidFill>
                  <a:schemeClr val="bg1"/>
                </a:solidFill>
              </a:rPr>
              <a:t>, çift aşama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124192" y="5872176"/>
            <a:ext cx="1106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1"/>
                </a:solidFill>
              </a:rPr>
              <a:t>Monofaz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3036725" y="4689168"/>
            <a:ext cx="2700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Çift-</a:t>
            </a:r>
            <a:r>
              <a:rPr lang="tr-TR" sz="2000" dirty="0" err="1">
                <a:solidFill>
                  <a:schemeClr val="bg1"/>
                </a:solidFill>
              </a:rPr>
              <a:t>viskosite</a:t>
            </a:r>
            <a:r>
              <a:rPr lang="tr-TR" sz="2000" dirty="0">
                <a:solidFill>
                  <a:schemeClr val="bg1"/>
                </a:solidFill>
              </a:rPr>
              <a:t>, tek aşama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5" grpId="0"/>
      <p:bldP spid="6" grpId="0"/>
      <p:bldP spid="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961174" y="368592"/>
            <a:ext cx="362721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Ölçü Teknikleri</a:t>
            </a:r>
          </a:p>
        </p:txBody>
      </p:sp>
      <p:sp>
        <p:nvSpPr>
          <p:cNvPr id="13" name="12 Serbest Form"/>
          <p:cNvSpPr/>
          <p:nvPr/>
        </p:nvSpPr>
        <p:spPr>
          <a:xfrm rot="21600000">
            <a:off x="2030230" y="2747437"/>
            <a:ext cx="5857830" cy="546097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olidFill>
            <a:srgbClr val="80008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0" rIns="177800" bIns="952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aşamalı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çift fazlı </a:t>
            </a:r>
            <a:r>
              <a:rPr lang="tr-TR" sz="25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putty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5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13 Oval"/>
          <p:cNvSpPr/>
          <p:nvPr/>
        </p:nvSpPr>
        <p:spPr>
          <a:xfrm>
            <a:off x="1070288" y="2430996"/>
            <a:ext cx="1548581" cy="117897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Serbest Form"/>
          <p:cNvSpPr/>
          <p:nvPr/>
        </p:nvSpPr>
        <p:spPr>
          <a:xfrm rot="21600000">
            <a:off x="2016659" y="1517314"/>
            <a:ext cx="5857830" cy="546098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1" rIns="177800" bIns="952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Çift aşamalı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çift fazlı </a:t>
            </a:r>
            <a:r>
              <a:rPr lang="tr-TR" sz="25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putty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5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endParaRPr lang="tr-TR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Oval"/>
          <p:cNvSpPr/>
          <p:nvPr/>
        </p:nvSpPr>
        <p:spPr>
          <a:xfrm>
            <a:off x="1083667" y="1257286"/>
            <a:ext cx="1494299" cy="106615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Serbest Form"/>
          <p:cNvSpPr/>
          <p:nvPr/>
        </p:nvSpPr>
        <p:spPr>
          <a:xfrm rot="21600000">
            <a:off x="2063551" y="5270491"/>
            <a:ext cx="5857830" cy="546097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olidFill>
            <a:srgbClr val="80008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1" rIns="17780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aşamalı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 fazlı enjeksiyon</a:t>
            </a:r>
          </a:p>
        </p:txBody>
      </p:sp>
      <p:sp>
        <p:nvSpPr>
          <p:cNvPr id="18" name="17 Oval"/>
          <p:cNvSpPr/>
          <p:nvPr/>
        </p:nvSpPr>
        <p:spPr>
          <a:xfrm>
            <a:off x="1043558" y="4943440"/>
            <a:ext cx="1681867" cy="1200199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Serbest Form"/>
          <p:cNvSpPr/>
          <p:nvPr/>
        </p:nvSpPr>
        <p:spPr>
          <a:xfrm rot="21600000">
            <a:off x="2058784" y="4007582"/>
            <a:ext cx="5857830" cy="546097"/>
          </a:xfrm>
          <a:custGeom>
            <a:avLst/>
            <a:gdLst>
              <a:gd name="connsiteX0" fmla="*/ 0 w 5857830"/>
              <a:gd name="connsiteY0" fmla="*/ 0 h 546096"/>
              <a:gd name="connsiteX1" fmla="*/ 5584782 w 5857830"/>
              <a:gd name="connsiteY1" fmla="*/ 0 h 546096"/>
              <a:gd name="connsiteX2" fmla="*/ 5857830 w 5857830"/>
              <a:gd name="connsiteY2" fmla="*/ 273048 h 546096"/>
              <a:gd name="connsiteX3" fmla="*/ 5584782 w 5857830"/>
              <a:gd name="connsiteY3" fmla="*/ 546096 h 546096"/>
              <a:gd name="connsiteX4" fmla="*/ 0 w 5857830"/>
              <a:gd name="connsiteY4" fmla="*/ 546096 h 546096"/>
              <a:gd name="connsiteX5" fmla="*/ 0 w 5857830"/>
              <a:gd name="connsiteY5" fmla="*/ 0 h 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30" h="546096">
                <a:moveTo>
                  <a:pt x="5857830" y="546095"/>
                </a:moveTo>
                <a:lnTo>
                  <a:pt x="273048" y="546095"/>
                </a:lnTo>
                <a:lnTo>
                  <a:pt x="0" y="273048"/>
                </a:lnTo>
                <a:lnTo>
                  <a:pt x="273048" y="1"/>
                </a:lnTo>
                <a:lnTo>
                  <a:pt x="5857830" y="1"/>
                </a:lnTo>
                <a:lnTo>
                  <a:pt x="5857830" y="546095"/>
                </a:lnTo>
                <a:close/>
              </a:path>
            </a:pathLst>
          </a:custGeom>
          <a:solidFill>
            <a:srgbClr val="80008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340" tIns="95251" rIns="17780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aşamalı</a:t>
            </a:r>
            <a:r>
              <a: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çift fazlı enjeksiyon</a:t>
            </a:r>
          </a:p>
        </p:txBody>
      </p:sp>
      <p:sp>
        <p:nvSpPr>
          <p:cNvPr id="20" name="19 Oval"/>
          <p:cNvSpPr/>
          <p:nvPr/>
        </p:nvSpPr>
        <p:spPr>
          <a:xfrm>
            <a:off x="1047315" y="3684452"/>
            <a:ext cx="1662797" cy="1192357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Metin kutusu"/>
          <p:cNvSpPr txBox="1"/>
          <p:nvPr/>
        </p:nvSpPr>
        <p:spPr>
          <a:xfrm>
            <a:off x="3036725" y="3429000"/>
            <a:ext cx="2700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Çift-</a:t>
            </a:r>
            <a:r>
              <a:rPr lang="tr-TR" sz="2000" dirty="0" err="1">
                <a:solidFill>
                  <a:schemeClr val="bg1"/>
                </a:solidFill>
              </a:rPr>
              <a:t>viskosite</a:t>
            </a:r>
            <a:r>
              <a:rPr lang="tr-TR" sz="2000" dirty="0">
                <a:solidFill>
                  <a:schemeClr val="bg1"/>
                </a:solidFill>
              </a:rPr>
              <a:t>, tek aşama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036725" y="2157442"/>
            <a:ext cx="2704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Çift-</a:t>
            </a:r>
            <a:r>
              <a:rPr lang="tr-TR" sz="2000" dirty="0" err="1">
                <a:solidFill>
                  <a:schemeClr val="bg1"/>
                </a:solidFill>
              </a:rPr>
              <a:t>viskosite</a:t>
            </a:r>
            <a:r>
              <a:rPr lang="tr-TR" sz="2000" dirty="0">
                <a:solidFill>
                  <a:schemeClr val="bg1"/>
                </a:solidFill>
              </a:rPr>
              <a:t>, çift aşama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124192" y="5872176"/>
            <a:ext cx="1106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1"/>
                </a:solidFill>
              </a:rPr>
              <a:t>Monofaz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3036725" y="4689168"/>
            <a:ext cx="2700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Çift-</a:t>
            </a:r>
            <a:r>
              <a:rPr lang="tr-TR" sz="2000" dirty="0" err="1">
                <a:solidFill>
                  <a:schemeClr val="bg1"/>
                </a:solidFill>
              </a:rPr>
              <a:t>viskosite</a:t>
            </a:r>
            <a:r>
              <a:rPr lang="tr-TR" sz="2000" dirty="0">
                <a:solidFill>
                  <a:schemeClr val="bg1"/>
                </a:solidFill>
              </a:rPr>
              <a:t>, tek aşama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5" grpId="0"/>
      <p:bldP spid="6" grpId="0"/>
      <p:bldP spid="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943216" y="278580"/>
            <a:ext cx="322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Ölçü Teknikleri</a:t>
            </a:r>
          </a:p>
        </p:txBody>
      </p:sp>
      <p:grpSp>
        <p:nvGrpSpPr>
          <p:cNvPr id="2" name="11 Grup"/>
          <p:cNvGrpSpPr/>
          <p:nvPr/>
        </p:nvGrpSpPr>
        <p:grpSpPr>
          <a:xfrm>
            <a:off x="1857360" y="998677"/>
            <a:ext cx="6353403" cy="547047"/>
            <a:chOff x="1849043" y="258611"/>
            <a:chExt cx="5857830" cy="5470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13 Beşgen"/>
            <p:cNvSpPr/>
            <p:nvPr/>
          </p:nvSpPr>
          <p:spPr>
            <a:xfrm rot="10800000">
              <a:off x="1849043" y="258611"/>
              <a:ext cx="5857830" cy="546096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Beşgen 4"/>
            <p:cNvSpPr/>
            <p:nvPr/>
          </p:nvSpPr>
          <p:spPr>
            <a:xfrm>
              <a:off x="1932473" y="259562"/>
              <a:ext cx="5721303" cy="5460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813" tIns="95250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Çift </a:t>
              </a:r>
              <a:r>
                <a:rPr lang="tr-TR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aşamalı</a:t>
              </a:r>
              <a:r>
                <a:rPr lang="tr-TR" sz="2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çift fazlı </a:t>
              </a:r>
              <a:r>
                <a:rPr lang="tr-TR" sz="25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putty</a:t>
              </a:r>
              <a:r>
                <a:rPr lang="tr-TR" sz="2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tr-TR" sz="25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wash</a:t>
              </a:r>
              <a:endParaRPr lang="tr-TR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12 Oval"/>
          <p:cNvSpPr/>
          <p:nvPr/>
        </p:nvSpPr>
        <p:spPr>
          <a:xfrm>
            <a:off x="681016" y="728640"/>
            <a:ext cx="1494299" cy="106615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22 Resim" descr="IMG_35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20" y="1953024"/>
            <a:ext cx="2487197" cy="1656000"/>
          </a:xfrm>
          <a:prstGeom prst="rect">
            <a:avLst/>
          </a:prstGeom>
        </p:spPr>
      </p:pic>
      <p:pic>
        <p:nvPicPr>
          <p:cNvPr id="25" name="24 Resim" descr="IMG_350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1A1613"/>
              </a:clrFrom>
              <a:clrTo>
                <a:srgbClr val="1A16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2168" y="1988808"/>
            <a:ext cx="2520336" cy="1678064"/>
          </a:xfrm>
          <a:prstGeom prst="rect">
            <a:avLst/>
          </a:prstGeom>
        </p:spPr>
      </p:pic>
      <p:pic>
        <p:nvPicPr>
          <p:cNvPr id="26" name="25 Resim" descr="IMG_35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22" y="4676863"/>
            <a:ext cx="2830022" cy="1884256"/>
          </a:xfrm>
          <a:prstGeom prst="rect">
            <a:avLst/>
          </a:prstGeom>
        </p:spPr>
      </p:pic>
      <p:pic>
        <p:nvPicPr>
          <p:cNvPr id="30" name="29 Resim" descr="IMG_351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5208" y="4692186"/>
            <a:ext cx="2807008" cy="1868933"/>
          </a:xfrm>
          <a:prstGeom prst="rect">
            <a:avLst/>
          </a:prstGeom>
        </p:spPr>
      </p:pic>
      <p:pic>
        <p:nvPicPr>
          <p:cNvPr id="31" name="30 Resim" descr="IMG_351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5538">
            <a:off x="6132226" y="4806454"/>
            <a:ext cx="2807008" cy="1868933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288648" y="3699036"/>
            <a:ext cx="79738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2000" dirty="0" err="1">
                <a:solidFill>
                  <a:schemeClr val="bg1"/>
                </a:solidFill>
              </a:rPr>
              <a:t>Prepare</a:t>
            </a:r>
            <a:r>
              <a:rPr lang="tr-TR" sz="2000" dirty="0">
                <a:solidFill>
                  <a:schemeClr val="bg1"/>
                </a:solidFill>
              </a:rPr>
              <a:t> edilmiş dişlerin </a:t>
            </a:r>
            <a:r>
              <a:rPr lang="tr-TR" sz="2000" dirty="0" err="1">
                <a:solidFill>
                  <a:schemeClr val="bg1"/>
                </a:solidFill>
              </a:rPr>
              <a:t>koleleri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andırkatlı</a:t>
            </a:r>
            <a:r>
              <a:rPr lang="tr-TR" sz="2000" dirty="0">
                <a:solidFill>
                  <a:schemeClr val="bg1"/>
                </a:solidFill>
              </a:rPr>
              <a:t> ağızlarda ölçü kenarları ve </a:t>
            </a:r>
          </a:p>
          <a:p>
            <a:pPr algn="r"/>
            <a:r>
              <a:rPr lang="tr-TR" sz="2000" dirty="0">
                <a:solidFill>
                  <a:schemeClr val="bg1"/>
                </a:solidFill>
              </a:rPr>
              <a:t>mevcut köprülerin bulunduğu yerlerdeki çıkıntılar kazınmalıdır.</a:t>
            </a:r>
          </a:p>
        </p:txBody>
      </p:sp>
      <p:cxnSp>
        <p:nvCxnSpPr>
          <p:cNvPr id="18" name="17 Düz Ok Bağlayıcısı"/>
          <p:cNvCxnSpPr/>
          <p:nvPr/>
        </p:nvCxnSpPr>
        <p:spPr>
          <a:xfrm rot="16200000" flipH="1">
            <a:off x="1016526" y="4644162"/>
            <a:ext cx="1350180" cy="1260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19 Resim" descr="IMG_348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15323" y="3714977"/>
            <a:ext cx="952162" cy="740256"/>
          </a:xfrm>
          <a:prstGeom prst="rect">
            <a:avLst/>
          </a:prstGeom>
        </p:spPr>
      </p:pic>
      <p:pic>
        <p:nvPicPr>
          <p:cNvPr id="17" name="16 Resim" descr="IMG_3527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60635"/>
              </a:clrFrom>
              <a:clrTo>
                <a:srgbClr val="060635">
                  <a:alpha val="0"/>
                </a:srgbClr>
              </a:clrTo>
            </a:clrChange>
          </a:blip>
          <a:srcRect l="16129" t="4845" r="9677"/>
          <a:stretch>
            <a:fillRect/>
          </a:stretch>
        </p:blipFill>
        <p:spPr>
          <a:xfrm>
            <a:off x="3458717" y="1964684"/>
            <a:ext cx="2070276" cy="1767845"/>
          </a:xfrm>
          <a:prstGeom prst="rect">
            <a:avLst/>
          </a:prstGeom>
        </p:spPr>
      </p:pic>
      <p:sp>
        <p:nvSpPr>
          <p:cNvPr id="19" name="18 Metin kutusu"/>
          <p:cNvSpPr txBox="1"/>
          <p:nvPr/>
        </p:nvSpPr>
        <p:spPr>
          <a:xfrm>
            <a:off x="3041796" y="6488668"/>
            <a:ext cx="1796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 silikon ölçü maddesi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943216" y="98556"/>
            <a:ext cx="322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Ölçü Teknikleri</a:t>
            </a:r>
          </a:p>
        </p:txBody>
      </p:sp>
      <p:pic>
        <p:nvPicPr>
          <p:cNvPr id="10" name="9 Resim" descr="IMG_354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10000" contrast="10000"/>
          </a:blip>
          <a:stretch>
            <a:fillRect/>
          </a:stretch>
        </p:blipFill>
        <p:spPr>
          <a:xfrm>
            <a:off x="360049" y="4525676"/>
            <a:ext cx="3000805" cy="1997964"/>
          </a:xfrm>
          <a:prstGeom prst="rect">
            <a:avLst/>
          </a:prstGeom>
        </p:spPr>
      </p:pic>
      <p:pic>
        <p:nvPicPr>
          <p:cNvPr id="11" name="10 Resim" descr="IMG_35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432" y="4509144"/>
            <a:ext cx="3000804" cy="1997964"/>
          </a:xfrm>
          <a:prstGeom prst="rect">
            <a:avLst/>
          </a:prstGeom>
        </p:spPr>
      </p:pic>
      <p:pic>
        <p:nvPicPr>
          <p:cNvPr id="13" name="12 Resim" descr="IMG_355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90909"/>
              </a:clrFrom>
              <a:clrTo>
                <a:srgbClr val="09090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92" y="4520464"/>
            <a:ext cx="3240432" cy="2157512"/>
          </a:xfrm>
          <a:prstGeom prst="rect">
            <a:avLst/>
          </a:prstGeom>
        </p:spPr>
      </p:pic>
      <p:pic>
        <p:nvPicPr>
          <p:cNvPr id="14" name="13 Resim" descr="IMG_35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236" y="2258488"/>
            <a:ext cx="2839560" cy="1890607"/>
          </a:xfrm>
          <a:prstGeom prst="rect">
            <a:avLst/>
          </a:prstGeom>
        </p:spPr>
      </p:pic>
      <p:pic>
        <p:nvPicPr>
          <p:cNvPr id="15" name="14 Resim" descr="IMG_35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2632" y="2258488"/>
            <a:ext cx="2839560" cy="1890607"/>
          </a:xfrm>
          <a:prstGeom prst="rect">
            <a:avLst/>
          </a:prstGeom>
        </p:spPr>
      </p:pic>
      <p:graphicFrame>
        <p:nvGraphicFramePr>
          <p:cNvPr id="17" name="16 Diyagram"/>
          <p:cNvGraphicFramePr/>
          <p:nvPr>
            <p:extLst>
              <p:ext uri="{D42A27DB-BD31-4B8C-83A1-F6EECF244321}">
                <p14:modId xmlns:p14="http://schemas.microsoft.com/office/powerpoint/2010/main" val="183421508"/>
              </p:ext>
            </p:extLst>
          </p:nvPr>
        </p:nvGraphicFramePr>
        <p:xfrm>
          <a:off x="791496" y="908664"/>
          <a:ext cx="7561008" cy="22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17 Resim" descr="IMG_356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3027" y="2258488"/>
            <a:ext cx="2839561" cy="189060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3782589" y="4239108"/>
            <a:ext cx="1796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 silikon ölçü maddesi</a:t>
            </a:r>
          </a:p>
        </p:txBody>
      </p:sp>
      <p:pic>
        <p:nvPicPr>
          <p:cNvPr id="16" name="16 Resim" descr="IMG_3527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060635"/>
              </a:clrFrom>
              <a:clrTo>
                <a:srgbClr val="060635">
                  <a:alpha val="0"/>
                </a:srgbClr>
              </a:clrTo>
            </a:clrChange>
          </a:blip>
          <a:srcRect l="16129" t="4845" r="9677"/>
          <a:stretch>
            <a:fillRect/>
          </a:stretch>
        </p:blipFill>
        <p:spPr>
          <a:xfrm>
            <a:off x="188493" y="4149095"/>
            <a:ext cx="1582447" cy="1351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943216" y="278580"/>
            <a:ext cx="322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Ölçü Teknikleri</a:t>
            </a:r>
          </a:p>
        </p:txBody>
      </p:sp>
      <p:pic>
        <p:nvPicPr>
          <p:cNvPr id="11" name="10 Resim" descr="IMG_354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1784" y="4509143"/>
            <a:ext cx="3271190" cy="2177989"/>
          </a:xfrm>
          <a:prstGeom prst="rect">
            <a:avLst/>
          </a:prstGeom>
        </p:spPr>
      </p:pic>
      <p:graphicFrame>
        <p:nvGraphicFramePr>
          <p:cNvPr id="17" name="16 Diyagram"/>
          <p:cNvGraphicFramePr/>
          <p:nvPr/>
        </p:nvGraphicFramePr>
        <p:xfrm>
          <a:off x="791496" y="908664"/>
          <a:ext cx="7561008" cy="22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15 Resim" descr="IMG_35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24" y="2438513"/>
            <a:ext cx="2703475" cy="1800000"/>
          </a:xfrm>
          <a:prstGeom prst="rect">
            <a:avLst/>
          </a:prstGeom>
        </p:spPr>
      </p:pic>
      <p:pic>
        <p:nvPicPr>
          <p:cNvPr id="20" name="19 Resim" descr="IMG_356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924" y="2478939"/>
            <a:ext cx="2643652" cy="1760169"/>
          </a:xfrm>
          <a:prstGeom prst="rect">
            <a:avLst/>
          </a:prstGeom>
        </p:spPr>
      </p:pic>
      <p:pic>
        <p:nvPicPr>
          <p:cNvPr id="18" name="17 Resim" descr="IMG_356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81748" y="2079964"/>
            <a:ext cx="3780504" cy="2517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193&quot; value=&quot;-1&quot;/&gt;&lt;property id=&quot;20226&quot; value=&quot;G:\Ölçü\Sunu1.pptx&quot;/&gt;&lt;object type=&quot;2&quot; unique_id=&quot;10002&quot;&gt;&lt;object type=&quot;3&quot; unique_id=&quot;10003&quot;&gt;&lt;property id=&quot;20148&quot; value=&quot;5&quot;/&gt;&lt;property id=&quot;20300&quot; value=&quot;Slide 1 - &amp;quot;Sabİt Protezlerde Ölçü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İÇERİk:&amp;quot;&quot;/&gt;&lt;property id=&quot;20307&quot; value=&quot;279&quot;/&gt;&lt;/object&gt;&lt;object type=&quot;3&quot; unique_id=&quot;10005&quot;&gt;&lt;property id=&quot;20148&quot; value=&quot;5&quot;/&gt;&lt;property id=&quot;20300&quot; value=&quot;Slide 123 - &amp;quot;İyi bir ölçü için rehber kurallar:&amp;quot;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85&quot;/&gt;&lt;/object&gt;&lt;object type=&quot;3&quot; unique_id=&quot;10009&quot;&gt;&lt;property id=&quot;20148&quot; value=&quot;5&quot;/&gt;&lt;property id=&quot;20300&quot; value=&quot;Slide 7&quot;/&gt;&lt;property id=&quot;20307&quot; value=&quot;286&quot;/&gt;&lt;/object&gt;&lt;object type=&quot;3&quot; unique_id=&quot;10010&quot;&gt;&lt;property id=&quot;20148&quot; value=&quot;5&quot;/&gt;&lt;property id=&quot;20300&quot; value=&quot;Slide 8&quot;/&gt;&lt;property id=&quot;20307&quot; value=&quot;287&quot;/&gt;&lt;/object&gt;&lt;object type=&quot;3&quot; unique_id=&quot;10011&quot;&gt;&lt;property id=&quot;20148&quot; value=&quot;5&quot;/&gt;&lt;property id=&quot;20300&quot; value=&quot;Slide 11&quot;/&gt;&lt;property id=&quot;20307&quot; value=&quot;288&quot;/&gt;&lt;/object&gt;&lt;object type=&quot;3&quot; unique_id=&quot;10013&quot;&gt;&lt;property id=&quot;20148&quot; value=&quot;5&quot;/&gt;&lt;property id=&quot;20300&quot; value=&quot;Slide 19&quot;/&gt;&lt;property id=&quot;20307&quot; value=&quot;269&quot;/&gt;&lt;/object&gt;&lt;object type=&quot;3&quot; unique_id=&quot;10014&quot;&gt;&lt;property id=&quot;20148&quot; value=&quot;5&quot;/&gt;&lt;property id=&quot;20300&quot; value=&quot;Slide 20&quot;/&gt;&lt;property id=&quot;20307&quot; value=&quot;270&quot;/&gt;&lt;/object&gt;&lt;object type=&quot;3&quot; unique_id=&quot;10015&quot;&gt;&lt;property id=&quot;20148&quot; value=&quot;5&quot;/&gt;&lt;property id=&quot;20300&quot; value=&quot;Slide 21&quot;/&gt;&lt;property id=&quot;20307&quot; value=&quot;271&quot;/&gt;&lt;/object&gt;&lt;object type=&quot;3&quot; unique_id=&quot;10016&quot;&gt;&lt;property id=&quot;20148&quot; value=&quot;5&quot;/&gt;&lt;property id=&quot;20300&quot; value=&quot;Slide 22&quot;/&gt;&lt;property id=&quot;20307&quot; value=&quot;289&quot;/&gt;&lt;/object&gt;&lt;object type=&quot;3&quot; unique_id=&quot;10017&quot;&gt;&lt;property id=&quot;20148&quot; value=&quot;5&quot;/&gt;&lt;property id=&quot;20300&quot; value=&quot;Slide 24 - &amp;quot;Aljinat yerine geçen ölçü maddeleri&amp;quot;&quot;/&gt;&lt;property id=&quot;20307&quot; value=&quot;290&quot;/&gt;&lt;/object&gt;&lt;object type=&quot;3&quot; unique_id=&quot;10018&quot;&gt;&lt;property id=&quot;20148&quot; value=&quot;5&quot;/&gt;&lt;property id=&quot;20300&quot; value=&quot;Slide 23 - &amp;quot;Aljinat yerine geçen ölçü maddeleri&amp;#x0D;&amp;#x0A;Alginate replacement impression materials&amp;quot;&quot;/&gt;&lt;property id=&quot;20307&quot; value=&quot;294&quot;/&gt;&lt;/object&gt;&lt;object type=&quot;3&quot; unique_id=&quot;10019&quot;&gt;&lt;property id=&quot;20148&quot; value=&quot;5&quot;/&gt;&lt;property id=&quot;20300&quot; value=&quot;Slide 25 - &amp;quot;Aljinat yerine geçen ölçü maddelerinin&amp;#x0D;&amp;#x0A;kulanım yerleri:&amp;quot;&quot;/&gt;&lt;property id=&quot;20307&quot; value=&quot;295&quot;/&gt;&lt;/object&gt;&lt;object type=&quot;3&quot; unique_id=&quot;10020&quot;&gt;&lt;property id=&quot;20148&quot; value=&quot;5&quot;/&gt;&lt;property id=&quot;20300&quot; value=&quot;Slide 26&quot;/&gt;&lt;property id=&quot;20307&quot; value=&quot;272&quot;/&gt;&lt;/object&gt;&lt;object type=&quot;3&quot; unique_id=&quot;10021&quot;&gt;&lt;property id=&quot;20148&quot; value=&quot;5&quot;/&gt;&lt;property id=&quot;20300&quot; value=&quot;Slide 50 - &amp;quot;Vinilsiloksaneter&amp;quot;&quot;/&gt;&lt;property id=&quot;20307&quot; value=&quot;283&quot;/&gt;&lt;/object&gt;&lt;object type=&quot;3&quot; unique_id=&quot;10023&quot;&gt;&lt;property id=&quot;20148&quot; value=&quot;5&quot;/&gt;&lt;property id=&quot;20300&quot; value=&quot;Slide 45 - &amp;quot;Elastik ölçü materyallerinin kritik özellikleri&amp;quot;&quot;/&gt;&lt;property id=&quot;20307&quot; value=&quot;263&quot;/&gt;&lt;/object&gt;&lt;object type=&quot;3&quot; unique_id=&quot;10024&quot;&gt;&lt;property id=&quot;20148&quot; value=&quot;5&quot;/&gt;&lt;property id=&quot;20300&quot; value=&quot;Slide 46&quot;/&gt;&lt;property id=&quot;20307&quot; value=&quot;280&quot;/&gt;&lt;/object&gt;&lt;object type=&quot;3&quot; unique_id=&quot;10025&quot;&gt;&lt;property id=&quot;20148&quot; value=&quot;5&quot;/&gt;&lt;property id=&quot;20300&quot; value=&quot;Slide 47&quot;/&gt;&lt;property id=&quot;20307&quot; value=&quot;281&quot;/&gt;&lt;/object&gt;&lt;object type=&quot;3&quot; unique_id=&quot;10026&quot;&gt;&lt;property id=&quot;20148&quot; value=&quot;5&quot;/&gt;&lt;property id=&quot;20300&quot; value=&quot;Slide 81 - &amp;quot;En çok kullanılan ölçü maddeleri (USA)&amp;quot;&quot;/&gt;&lt;property id=&quot;20307&quot; value=&quot;259&quot;/&gt;&lt;/object&gt;&lt;object type=&quot;3&quot; unique_id=&quot;10027&quot;&gt;&lt;property id=&quot;20148&quot; value=&quot;5&quot;/&gt;&lt;property id=&quot;20300&quot; value=&quot;Slide 32&quot;/&gt;&lt;property id=&quot;20307&quot; value=&quot;257&quot;/&gt;&lt;/object&gt;&lt;object type=&quot;3&quot; unique_id=&quot;10028&quot;&gt;&lt;property id=&quot;20148&quot; value=&quot;5&quot;/&gt;&lt;property id=&quot;20300&quot; value=&quot;Slide 33&quot;/&gt;&lt;property id=&quot;20307&quot; value=&quot;277&quot;/&gt;&lt;/object&gt;&lt;object type=&quot;3&quot; unique_id=&quot;10030&quot;&gt;&lt;property id=&quot;20148&quot; value=&quot;5&quot;/&gt;&lt;property id=&quot;20300&quot; value=&quot;Slide 29&quot;/&gt;&lt;property id=&quot;20307&quot; value=&quot;265&quot;/&gt;&lt;/object&gt;&lt;object type=&quot;3&quot; unique_id=&quot;10031&quot;&gt;&lt;property id=&quot;20148&quot; value=&quot;5&quot;/&gt;&lt;property id=&quot;20300&quot; value=&quot;Slide 102 - &amp;quot;Retraksiyon ipinin yerleştirilmesi&amp;quot;&quot;/&gt;&lt;property id=&quot;20307&quot; value=&quot;260&quot;/&gt;&lt;/object&gt;&lt;object type=&quot;3&quot; unique_id=&quot;10032&quot;&gt;&lt;property id=&quot;20148&quot; value=&quot;5&quot;/&gt;&lt;property id=&quot;20300&quot; value=&quot;Slide 96 - &amp;quot;Başarılı bir ölçü için en kritik aşama doku düzenlemesidir. Dişeti seviyesi veya altında sonlanan bir kesimde net &quot;/&gt;&lt;property id=&quot;20307&quot; value=&quot;261&quot;/&gt;&lt;/object&gt;&lt;object type=&quot;3&quot; unique_id=&quot;10033&quot;&gt;&lt;property id=&quot;20148&quot; value=&quot;5&quot;/&gt;&lt;property id=&quot;20300&quot; value=&quot;Slide 82&quot;/&gt;&lt;property id=&quot;20307&quot; value=&quot;266&quot;/&gt;&lt;/object&gt;&lt;object type=&quot;3&quot; unique_id=&quot;10034&quot;&gt;&lt;property id=&quot;20148&quot; value=&quot;5&quot;/&gt;&lt;property id=&quot;20300&quot; value=&quot;Slide 90&quot;/&gt;&lt;property id=&quot;20307&quot; value=&quot;262&quot;/&gt;&lt;/object&gt;&lt;object type=&quot;3&quot; unique_id=&quot;10035&quot;&gt;&lt;property id=&quot;20148&quot; value=&quot;5&quot;/&gt;&lt;property id=&quot;20300&quot; value=&quot;Slide 93 - &amp;quot;Fabrikasyon Kaşıklar (Metal-Plastik)&amp;quot;&quot;/&gt;&lt;property id=&quot;20307&quot; value=&quot;267&quot;/&gt;&lt;/object&gt;&lt;object type=&quot;3&quot; unique_id=&quot;10036&quot;&gt;&lt;property id=&quot;20148&quot; value=&quot;5&quot;/&gt;&lt;property id=&quot;20300&quot; value=&quot;Slide 37&quot;/&gt;&lt;property id=&quot;20307&quot; value=&quot;274&quot;/&gt;&lt;/object&gt;&lt;object type=&quot;3&quot; unique_id=&quot;10037&quot;&gt;&lt;property id=&quot;20148&quot; value=&quot;5&quot;/&gt;&lt;property id=&quot;20300&quot; value=&quot;Slide 120&quot;/&gt;&lt;property id=&quot;20307&quot; value=&quot;275&quot;/&gt;&lt;/object&gt;&lt;object type=&quot;3&quot; unique_id=&quot;10038&quot;&gt;&lt;property id=&quot;20148&quot; value=&quot;5&quot;/&gt;&lt;property id=&quot;20300&quot; value=&quot;Slide 94 - &amp;quot;Özel kaşık (Bireysel kaşık)&amp;quot;&quot;/&gt;&lt;property id=&quot;20307&quot; value=&quot;268&quot;/&gt;&lt;/object&gt;&lt;object type=&quot;3&quot; unique_id=&quot;10039&quot;&gt;&lt;property id=&quot;20148&quot; value=&quot;5&quot;/&gt;&lt;property id=&quot;20300&quot; value=&quot;Slide 18&quot;/&gt;&lt;property id=&quot;20307&quot; value=&quot;273&quot;/&gt;&lt;/object&gt;&lt;object type=&quot;3&quot; unique_id=&quot;10203&quot;&gt;&lt;property id=&quot;20148&quot; value=&quot;5&quot;/&gt;&lt;property id=&quot;20300&quot; value=&quot;Slide 14&quot;/&gt;&lt;property id=&quot;20307&quot; value=&quot;297&quot;/&gt;&lt;/object&gt;&lt;object type=&quot;3&quot; unique_id=&quot;10383&quot;&gt;&lt;property id=&quot;20148&quot; value=&quot;5&quot;/&gt;&lt;property id=&quot;20300&quot; value=&quot;Slide 10&quot;/&gt;&lt;property id=&quot;20307&quot; value=&quot;299&quot;/&gt;&lt;/object&gt;&lt;object type=&quot;3&quot; unique_id=&quot;10564&quot;&gt;&lt;property id=&quot;20148&quot; value=&quot;5&quot;/&gt;&lt;property id=&quot;20300&quot; value=&quot;Slide 100 - &amp;quot;Retraksiyon ipi&amp;quot;&quot;/&gt;&lt;property id=&quot;20307&quot; value=&quot;300&quot;/&gt;&lt;/object&gt;&lt;object type=&quot;3&quot; unique_id=&quot;10565&quot;&gt;&lt;property id=&quot;20148&quot; value=&quot;5&quot;/&gt;&lt;property id=&quot;20300&quot; value=&quot;Slide 104 - &amp;quot;Doku düzenlemesi için kullanılan araçlar&amp;quot;&quot;/&gt;&lt;property id=&quot;20307&quot; value=&quot;301&quot;/&gt;&lt;/object&gt;&lt;object type=&quot;3&quot; unique_id=&quot;10568&quot;&gt;&lt;property id=&quot;20148&quot; value=&quot;5&quot;/&gt;&lt;property id=&quot;20300&quot; value=&quot;Slide 15 - &amp;quot;İDEAL BİR ÖLÇÜ MADDESİNDEN BEKLENENLER&amp;quot;&quot;/&gt;&lt;property id=&quot;20307&quot; value=&quot;306&quot;/&gt;&lt;/object&gt;&lt;object type=&quot;3&quot; unique_id=&quot;10569&quot;&gt;&lt;property id=&quot;20148&quot; value=&quot;5&quot;/&gt;&lt;property id=&quot;20300&quot; value=&quot;Slide 16 - &amp;quot;İDEAL BÎR ÖLÇÜ MADDESİNİN NİTELİKLERİ&amp;quot;&quot;/&gt;&lt;property id=&quot;20307&quot; value=&quot;307&quot;/&gt;&lt;/object&gt;&lt;object type=&quot;3&quot; unique_id=&quot;10570&quot;&gt;&lt;property id=&quot;20148&quot; value=&quot;5&quot;/&gt;&lt;property id=&quot;20300&quot; value=&quot;Slide 17 - &amp;quot;Ölçü Maddelerinin Gelişim Süreci&amp;quot;&quot;/&gt;&lt;property id=&quot;20307&quot; value=&quot;304&quot;/&gt;&lt;/object&gt;&lt;object type=&quot;3&quot; unique_id=&quot;10572&quot;&gt;&lt;property id=&quot;20148&quot; value=&quot;5&quot;/&gt;&lt;property id=&quot;20300&quot; value=&quot;Slide 27&quot;/&gt;&lt;property id=&quot;20307&quot; value=&quot;309&quot;/&gt;&lt;/object&gt;&lt;object type=&quot;3&quot; unique_id=&quot;10573&quot;&gt;&lt;property id=&quot;20148&quot; value=&quot;5&quot;/&gt;&lt;property id=&quot;20300&quot; value=&quot;Slide 28 - &amp;quot;Elastomerik ölçü maddeleri&amp;quot;&quot;/&gt;&lt;property id=&quot;20307&quot; value=&quot;310&quot;/&gt;&lt;/object&gt;&lt;object type=&quot;3&quot; unique_id=&quot;10574&quot;&gt;&lt;property id=&quot;20148&quot; value=&quot;5&quot;/&gt;&lt;property id=&quot;20300&quot; value=&quot;Slide 72&quot;/&gt;&lt;property id=&quot;20307&quot; value=&quot;312&quot;/&gt;&lt;/object&gt;&lt;object type=&quot;3&quot; unique_id=&quot;10575&quot;&gt;&lt;property id=&quot;20148&quot; value=&quot;5&quot;/&gt;&lt;property id=&quot;20300&quot; value=&quot;Slide 34 - &amp;quot;Vizkoelastik özellikler&amp;quot;&quot;/&gt;&lt;property id=&quot;20307&quot; value=&quot;321&quot;/&gt;&lt;/object&gt;&lt;object type=&quot;3&quot; unique_id=&quot;10576&quot;&gt;&lt;property id=&quot;20148&quot; value=&quot;5&quot;/&gt;&lt;property id=&quot;20300&quot; value=&quot;Slide 36 - &amp;quot;Ölçü maddelerinden beklenen vizkoelastik özellikler&amp;quot;&quot;/&gt;&lt;property id=&quot;20307&quot; value=&quot;320&quot;/&gt;&lt;/object&gt;&lt;object type=&quot;3&quot; unique_id=&quot;10581&quot;&gt;&lt;property id=&quot;20148&quot; value=&quot;5&quot;/&gt;&lt;property id=&quot;20300&quot; value=&quot;Slide 42 - &amp;quot;Tiksotropik (thixotropic) özellik&amp;quot;&quot;/&gt;&lt;property id=&quot;20307&quot; value=&quot;314&quot;/&gt;&lt;/object&gt;&lt;object type=&quot;3&quot; unique_id=&quot;10582&quot;&gt;&lt;property id=&quot;20148&quot; value=&quot;5&quot;/&gt;&lt;property id=&quot;20300&quot; value=&quot;Slide 44&quot;/&gt;&lt;property id=&quot;20307&quot; value=&quot;315&quot;/&gt;&lt;/object&gt;&lt;object type=&quot;3&quot; unique_id=&quot;10584&quot;&gt;&lt;property id=&quot;20148&quot; value=&quot;5&quot;/&gt;&lt;property id=&quot;20300&quot; value=&quot;Slide 54 - &amp;quot;Lastik Bazlı Polisülfitler&amp;quot;&quot;/&gt;&lt;property id=&quot;20307&quot; value=&quot;322&quot;/&gt;&lt;/object&gt;&lt;object type=&quot;3&quot; unique_id=&quot;10585&quot;&gt;&lt;property id=&quot;20148&quot; value=&quot;5&quot;/&gt;&lt;property id=&quot;20300&quot; value=&quot;Slide 55 - &amp;quot;Elastomerik Ölçü Maddeleri:&amp;#x0D;&amp;#x0A;Lastik Bazlı Polisülfitler&amp;quot;&quot;/&gt;&lt;property id=&quot;20307&quot; value=&quot;323&quot;/&gt;&lt;/object&gt;&lt;object type=&quot;3&quot; unique_id=&quot;10587&quot;&gt;&lt;property id=&quot;20148&quot; value=&quot;5&quot;/&gt;&lt;property id=&quot;20300&quot; value=&quot;Slide 56 - &amp;quot;Polisülfit&amp;quot;&quot;/&gt;&lt;property id=&quot;20307&quot; value=&quot;325&quot;/&gt;&lt;/object&gt;&lt;object type=&quot;3&quot; unique_id=&quot;10588&quot;&gt;&lt;property id=&quot;20148&quot; value=&quot;5&quot;/&gt;&lt;property id=&quot;20300&quot; value=&quot;Slide 58 - &amp;quot;Polisülfit&amp;quot;&quot;/&gt;&lt;property id=&quot;20307&quot; value=&quot;326&quot;/&gt;&lt;/object&gt;&lt;object type=&quot;3&quot; unique_id=&quot;10590&quot;&gt;&lt;property id=&quot;20148&quot; value=&quot;5&quot;/&gt;&lt;property id=&quot;20300&quot; value=&quot;Slide 59 - &amp;quot;&amp;#x0D;&amp;#x0A;Kondensasyon (yoğunlaşma) Silikonları &amp;#x0D;&amp;#x0A;C silikon&amp;quot;&quot;/&gt;&lt;property id=&quot;20307&quot; value=&quot;328&quot;/&gt;&lt;/object&gt;&lt;object type=&quot;3&quot; unique_id=&quot;10591&quot;&gt;&lt;property id=&quot;20148&quot; value=&quot;5&quot;/&gt;&lt;property id=&quot;20300&quot; value=&quot;Slide 62 - &amp;quot;Kondensasyon Silikonları&amp;quot;&quot;/&gt;&lt;property id=&quot;20307&quot; value=&quot;329&quot;/&gt;&lt;/object&gt;&lt;object type=&quot;3&quot; unique_id=&quot;10592&quot;&gt;&lt;property id=&quot;20148&quot; value=&quot;5&quot;/&gt;&lt;property id=&quot;20300&quot; value=&quot;Slide 61 - &amp;quot;Kondensasyon Silikonları (C Silikon)&amp;quot;&quot;/&gt;&lt;property id=&quot;20307&quot; value=&quot;330&quot;/&gt;&lt;/object&gt;&lt;object type=&quot;3&quot; unique_id=&quot;10593&quot;&gt;&lt;property id=&quot;20148&quot; value=&quot;5&quot;/&gt;&lt;property id=&quot;20300&quot; value=&quot;Slide 63 - &amp;quot;Kondensasyon Silikonları&amp;quot;&quot;/&gt;&lt;property id=&quot;20307&quot; value=&quot;331&quot;/&gt;&lt;/object&gt;&lt;object type=&quot;3&quot; unique_id=&quot;10594&quot;&gt;&lt;property id=&quot;20148&quot; value=&quot;5&quot;/&gt;&lt;property id=&quot;20300&quot; value=&quot;Slide 64 - &amp;quot;Polieter&amp;quot;&quot;/&gt;&lt;property id=&quot;20307&quot; value=&quot;332&quot;/&gt;&lt;/object&gt;&lt;object type=&quot;3&quot; unique_id=&quot;10595&quot;&gt;&lt;property id=&quot;20148&quot; value=&quot;5&quot;/&gt;&lt;property id=&quot;20300&quot; value=&quot;Slide 66 - &amp;quot;Polieter&amp;quot;&quot;/&gt;&lt;property id=&quot;20307&quot; value=&quot;333&quot;/&gt;&lt;/object&gt;&lt;object type=&quot;3&quot; unique_id=&quot;10596&quot;&gt;&lt;property id=&quot;20148&quot; value=&quot;5&quot;/&gt;&lt;property id=&quot;20300&quot; value=&quot;Slide 67 - &amp;quot;Polieter&amp;quot;&quot;/&gt;&lt;property id=&quot;20307&quot; value=&quot;334&quot;/&gt;&lt;/object&gt;&lt;object type=&quot;3&quot; unique_id=&quot;10599&quot;&gt;&lt;property id=&quot;20148&quot; value=&quot;5&quot;/&gt;&lt;property id=&quot;20300&quot; value=&quot;Slide 69 - &amp;quot;İlave (addition) Silikon ( A Silikon)&amp;quot;&quot;/&gt;&lt;property id=&quot;20307&quot; value=&quot;337&quot;/&gt;&lt;/object&gt;&lt;object type=&quot;3&quot; unique_id=&quot;10600&quot;&gt;&lt;property id=&quot;20148&quot; value=&quot;5&quot;/&gt;&lt;property id=&quot;20300&quot; value=&quot;Slide 70 - &amp;quot;İlave (Addition) Silikon&amp;quot;&quot;/&gt;&lt;property id=&quot;20307&quot; value=&quot;338&quot;/&gt;&lt;/object&gt;&lt;object type=&quot;3&quot; unique_id=&quot;10601&quot;&gt;&lt;property id=&quot;20148&quot; value=&quot;5&quot;/&gt;&lt;property id=&quot;20300&quot; value=&quot;Slide 73 - &amp;quot;İlave (Addition) Silikon&amp;quot;&quot;/&gt;&lt;property id=&quot;20307&quot; value=&quot;339&quot;/&gt;&lt;/object&gt;&lt;object type=&quot;3&quot; unique_id=&quot;10603&quot;&gt;&lt;property id=&quot;20148&quot; value=&quot;5&quot;/&gt;&lt;property id=&quot;20300&quot; value=&quot;Slide 74 - &amp;quot;İlave (Addition) Silikon&amp;quot;&quot;/&gt;&lt;property id=&quot;20307&quot; value=&quot;341&quot;/&gt;&lt;/object&gt;&lt;object type=&quot;3&quot; unique_id=&quot;10604&quot;&gt;&lt;property id=&quot;20148&quot; value=&quot;5&quot;/&gt;&lt;property id=&quot;20300&quot; value=&quot;Slide 75 - &amp;quot;İlave (Addition) Silikon&amp;quot;&quot;/&gt;&lt;property id=&quot;20307&quot; value=&quot;342&quot;/&gt;&lt;/object&gt;&lt;object type=&quot;3&quot; unique_id=&quot;10610&quot;&gt;&lt;property id=&quot;20148&quot; value=&quot;5&quot;/&gt;&lt;property id=&quot;20300&quot; value=&quot;Slide 91 - &amp;quot;Ölçünün netliğini etkileyen ve hekimin kontrolü altında olan iki temel faktör vardır:&amp;quot;&quot;/&gt;&lt;property id=&quot;20307&quot; value=&quot;302&quot;/&gt;&lt;/object&gt;&lt;object type=&quot;3&quot; unique_id=&quot;10611&quot;&gt;&lt;property id=&quot;20148&quot; value=&quot;5&quot;/&gt;&lt;property id=&quot;20300&quot; value=&quot;Slide 92&quot;/&gt;&lt;property id=&quot;20307&quot; value=&quot;303&quot;/&gt;&lt;/object&gt;&lt;object type=&quot;3&quot; unique_id=&quot;11154&quot;&gt;&lt;property id=&quot;20148&quot; value=&quot;5&quot;/&gt;&lt;property id=&quot;20300&quot; value=&quot;Slide 30&quot;/&gt;&lt;property id=&quot;20307&quot; value=&quot;348&quot;/&gt;&lt;/object&gt;&lt;object type=&quot;3&quot; unique_id=&quot;11780&quot;&gt;&lt;property id=&quot;20148&quot; value=&quot;5&quot;/&gt;&lt;property id=&quot;20300&quot; value=&quot;Slide 98 - &amp;quot;Doku düzenlemesi için kullanılan araçlar:&amp;#x0D;&amp;#x0A;Retraksiyon ipi&amp;quot;&quot;/&gt;&lt;property id=&quot;20307&quot; value=&quot;349&quot;/&gt;&lt;/object&gt;&lt;object type=&quot;3&quot; unique_id=&quot;12404&quot;&gt;&lt;property id=&quot;20148&quot; value=&quot;5&quot;/&gt;&lt;property id=&quot;20300&quot; value=&quot;Slide 97 - &amp;quot;Kanamanın durdurulması&amp;#x0D;&amp;#x0A;Aluminyum klorit ve aluminyum sulfat içeren jeller ölçü alınmadan önce kanama bölgesine sür&quot;/&gt;&lt;property id=&quot;20307&quot; value=&quot;350&quot;/&gt;&lt;/object&gt;&lt;object type=&quot;3&quot; unique_id=&quot;12497&quot;&gt;&lt;property id=&quot;20148&quot; value=&quot;5&quot;/&gt;&lt;property id=&quot;20300&quot; value=&quot;Slide 79 - &amp;quot;Bazı üreticiler ise ağız içinde uygulanabilecek yüzey düzenleyici ajanlar (surface optimiser) kullanıma sunmuşlard&quot;/&gt;&lt;property id=&quot;20307&quot; value=&quot;352&quot;/&gt;&lt;/object&gt;&lt;object type=&quot;3&quot; unique_id=&quot;12498&quot;&gt;&lt;property id=&quot;20148&quot; value=&quot;5&quot;/&gt;&lt;property id=&quot;20300&quot; value=&quot;Slide 99 - &amp;quot;Çift Kort Tekniği&amp;quot;&quot;/&gt;&lt;property id=&quot;20307&quot; value=&quot;351&quot;/&gt;&lt;/object&gt;&lt;object type=&quot;3&quot; unique_id=&quot;12501&quot;&gt;&lt;property id=&quot;20148&quot; value=&quot;5&quot;/&gt;&lt;property id=&quot;20300&quot; value=&quot;Slide 103 - &amp;quot;Retraksiyon ipinin yerleştirilmesi ve&amp;#x0D;&amp;#x0A;Retraksiyon başlığının (Comprecap) uygulaması&amp;quot;&quot;/&gt;&lt;property id=&quot;20307&quot; value=&quot;353&quot;/&gt;&lt;/object&gt;&lt;object type=&quot;3&quot; unique_id=&quot;12874&quot;&gt;&lt;property id=&quot;20148&quot; value=&quot;5&quot;/&gt;&lt;property id=&quot;20300&quot; value=&quot;Slide 48&quot;/&gt;&lt;property id=&quot;20307&quot; value=&quot;354&quot;/&gt;&lt;/object&gt;&lt;object type=&quot;3&quot; unique_id=&quot;13721&quot;&gt;&lt;property id=&quot;20148&quot; value=&quot;5&quot;/&gt;&lt;property id=&quot;20300&quot; value=&quot;Slide 110&quot;/&gt;&lt;property id=&quot;20307&quot; value=&quot;355&quot;/&gt;&lt;/object&gt;&lt;object type=&quot;3&quot; unique_id=&quot;14387&quot;&gt;&lt;property id=&quot;20148&quot; value=&quot;5&quot;/&gt;&lt;property id=&quot;20300&quot; value=&quot;Slide 122&quot;/&gt;&lt;property id=&quot;20307&quot; value=&quot;356&quot;/&gt;&lt;/object&gt;&lt;object type=&quot;3&quot; unique_id=&quot;14390&quot;&gt;&lt;property id=&quot;20148&quot; value=&quot;5&quot;/&gt;&lt;property id=&quot;20300&quot; value=&quot;Slide 114&quot;/&gt;&lt;property id=&quot;20307&quot; value=&quot;357&quot;/&gt;&lt;/object&gt;&lt;object type=&quot;3&quot; unique_id=&quot;14391&quot;&gt;&lt;property id=&quot;20148&quot; value=&quot;5&quot;/&gt;&lt;property id=&quot;20300&quot; value=&quot;Slide 115&quot;/&gt;&lt;property id=&quot;20307&quot; value=&quot;358&quot;/&gt;&lt;/object&gt;&lt;object type=&quot;3&quot; unique_id=&quot;14392&quot;&gt;&lt;property id=&quot;20148&quot; value=&quot;5&quot;/&gt;&lt;property id=&quot;20300&quot; value=&quot;Slide 119&quot;/&gt;&lt;property id=&quot;20307&quot; value=&quot;359&quot;/&gt;&lt;/object&gt;&lt;object type=&quot;3&quot; unique_id=&quot;14789&quot;&gt;&lt;property id=&quot;20148&quot; value=&quot;5&quot;/&gt;&lt;property id=&quot;20300&quot; value=&quot;Slide 77&quot;/&gt;&lt;property id=&quot;20307&quot; value=&quot;360&quot;/&gt;&lt;/object&gt;&lt;object type=&quot;3&quot; unique_id=&quot;14792&quot;&gt;&lt;property id=&quot;20148&quot; value=&quot;5&quot;/&gt;&lt;property id=&quot;20300&quot; value=&quot;Slide 35 - &amp;quot;Vizkoelastik özellikler&amp;quot;&quot;/&gt;&lt;property id=&quot;20307&quot; value=&quot;363&quot;/&gt;&lt;/object&gt;&lt;object type=&quot;3&quot; unique_id=&quot;14793&quot;&gt;&lt;property id=&quot;20148&quot; value=&quot;5&quot;/&gt;&lt;property id=&quot;20300&quot; value=&quot;Slide 38&quot;/&gt;&lt;property id=&quot;20307&quot; value=&quot;362&quot;/&gt;&lt;/object&gt;&lt;object type=&quot;3&quot; unique_id=&quot;14794&quot;&gt;&lt;property id=&quot;20148&quot; value=&quot;5&quot;/&gt;&lt;property id=&quot;20300&quot; value=&quot;Slide 49&quot;/&gt;&lt;property id=&quot;20307&quot; value=&quot;361&quot;/&gt;&lt;/object&gt;&lt;object type=&quot;3&quot; unique_id=&quot;14795&quot;&gt;&lt;property id=&quot;20148&quot; value=&quot;5&quot;/&gt;&lt;property id=&quot;20300&quot; value=&quot;Slide 68 - &amp;quot;Polieter&amp;quot;&quot;/&gt;&lt;property id=&quot;20307&quot; value=&quot;364&quot;/&gt;&lt;/object&gt;&lt;object type=&quot;3&quot; unique_id=&quot;14797&quot;&gt;&lt;property id=&quot;20148&quot; value=&quot;5&quot;/&gt;&lt;property id=&quot;20300&quot; value=&quot;Slide 125 - &amp;quot;Dijital ölçü sistemleri (optik ölçü)&amp;quot;&quot;/&gt;&lt;property id=&quot;20307&quot; value=&quot;366&quot;/&gt;&lt;/object&gt;&lt;object type=&quot;3&quot; unique_id=&quot;14798&quot;&gt;&lt;property id=&quot;20148&quot; value=&quot;5&quot;/&gt;&lt;property id=&quot;20300&quot; value=&quot;Slide 126&quot;/&gt;&lt;property id=&quot;20307&quot; value=&quot;367&quot;/&gt;&lt;/object&gt;&lt;object type=&quot;3&quot; unique_id=&quot;14799&quot;&gt;&lt;property id=&quot;20148&quot; value=&quot;5&quot;/&gt;&lt;property id=&quot;20300&quot; value=&quot;Slide 127 - &amp;quot;Dijital ölçü sistemleri (optik ölçü)&amp;quot;&quot;/&gt;&lt;property id=&quot;20307&quot; value=&quot;368&quot;/&gt;&lt;/object&gt;&lt;object type=&quot;3&quot; unique_id=&quot;15341&quot;&gt;&lt;property id=&quot;20148&quot; value=&quot;5&quot;/&gt;&lt;property id=&quot;20300&quot; value=&quot;Slide 43 - &amp;quot;Tiksotropik (thixotropic) özellik&amp;quot;&quot;/&gt;&lt;property id=&quot;20307&quot; value=&quot;370&quot;/&gt;&lt;/object&gt;&lt;object type=&quot;3&quot; unique_id=&quot;15563&quot;&gt;&lt;property id=&quot;20148&quot; value=&quot;5&quot;/&gt;&lt;property id=&quot;20300&quot; value=&quot;Slide 128 - &amp;quot;İmplant protezlerde ölçü&amp;quot;&quot;/&gt;&lt;property id=&quot;20307&quot; value=&quot;371&quot;/&gt;&lt;/object&gt;&lt;object type=&quot;3&quot; unique_id=&quot;15564&quot;&gt;&lt;property id=&quot;20148&quot; value=&quot;5&quot;/&gt;&lt;property id=&quot;20300&quot; value=&quot;Slide 129&quot;/&gt;&lt;property id=&quot;20307&quot; value=&quot;374&quot;/&gt;&lt;/object&gt;&lt;object type=&quot;3&quot; unique_id=&quot;15565&quot;&gt;&lt;property id=&quot;20148&quot; value=&quot;5&quot;/&gt;&lt;property id=&quot;20300&quot; value=&quot;Slide 130&quot;/&gt;&lt;property id=&quot;20307&quot; value=&quot;381&quot;/&gt;&lt;/object&gt;&lt;object type=&quot;3&quot; unique_id=&quot;15566&quot;&gt;&lt;property id=&quot;20148&quot; value=&quot;5&quot;/&gt;&lt;property id=&quot;20300&quot; value=&quot;Slide 131 - &amp;quot;İmplant protezlerde ölçü&amp;quot;&quot;/&gt;&lt;property id=&quot;20307&quot; value=&quot;375&quot;/&gt;&lt;/object&gt;&lt;object type=&quot;3&quot; unique_id=&quot;15567&quot;&gt;&lt;property id=&quot;20148&quot; value=&quot;5&quot;/&gt;&lt;property id=&quot;20300&quot; value=&quot;Slide 132&quot;/&gt;&lt;property id=&quot;20307&quot; value=&quot;379&quot;/&gt;&lt;/object&gt;&lt;object type=&quot;3&quot; unique_id=&quot;15568&quot;&gt;&lt;property id=&quot;20148&quot; value=&quot;5&quot;/&gt;&lt;property id=&quot;20300&quot; value=&quot;Slide 133&quot;/&gt;&lt;property id=&quot;20307&quot; value=&quot;376&quot;/&gt;&lt;/object&gt;&lt;object type=&quot;3&quot; unique_id=&quot;15569&quot;&gt;&lt;property id=&quot;20148&quot; value=&quot;5&quot;/&gt;&lt;property id=&quot;20300&quot; value=&quot;Slide 134&quot;/&gt;&lt;property id=&quot;20307&quot; value=&quot;377&quot;/&gt;&lt;/object&gt;&lt;object type=&quot;3&quot; unique_id=&quot;15570&quot;&gt;&lt;property id=&quot;20148&quot; value=&quot;5&quot;/&gt;&lt;property id=&quot;20300&quot; value=&quot;Slide 135&quot;/&gt;&lt;property id=&quot;20307&quot; value=&quot;378&quot;/&gt;&lt;/object&gt;&lt;object type=&quot;3&quot; unique_id=&quot;15571&quot;&gt;&lt;property id=&quot;20148&quot; value=&quot;5&quot;/&gt;&lt;property id=&quot;20300&quot; value=&quot;Slide 136 - &amp;quot;İmplant protezlerde ölçü&amp;quot;&quot;/&gt;&lt;property id=&quot;20307&quot; value=&quot;373&quot;/&gt;&lt;/object&gt;&lt;object type=&quot;3&quot; unique_id=&quot;15572&quot;&gt;&lt;property id=&quot;20148&quot; value=&quot;5&quot;/&gt;&lt;property id=&quot;20300&quot; value=&quot;Slide 139 - &amp;quot;THE ACCURACY OF IMPLANT IMPRESSIONS: A SYSTEMATIC REVIEW&amp;#x0D;&amp;#x0A;Heeje Lee, Joseph S. So, J.L. Hochstedler, Carlo Ercoli&amp;#x0D;&amp;#x0A;&quot;/&gt;&lt;property id=&quot;20307&quot; value=&quot;383&quot;/&gt;&lt;/object&gt;&lt;object type=&quot;3&quot; unique_id=&quot;15576&quot;&gt;&lt;property id=&quot;20148&quot; value=&quot;5&quot;/&gt;&lt;property id=&quot;20300&quot; value=&quot;Slide 41&quot;/&gt;&lt;property id=&quot;20307&quot; value=&quot;385&quot;/&gt;&lt;/object&gt;&lt;object type=&quot;3&quot; unique_id=&quot;16061&quot;&gt;&lt;property id=&quot;20148&quot; value=&quot;5&quot;/&gt;&lt;property id=&quot;20300&quot; value=&quot;Slide 112&quot;/&gt;&lt;property id=&quot;20307&quot; value=&quot;386&quot;/&gt;&lt;/object&gt;&lt;object type=&quot;3&quot; unique_id=&quot;16064&quot;&gt;&lt;property id=&quot;20148&quot; value=&quot;5&quot;/&gt;&lt;property id=&quot;20300&quot; value=&quot;Slide 5&quot;/&gt;&lt;property id=&quot;20307&quot; value=&quot;390&quot;/&gt;&lt;/object&gt;&lt;object type=&quot;3&quot; unique_id=&quot;16065&quot;&gt;&lt;property id=&quot;20148&quot; value=&quot;5&quot;/&gt;&lt;property id=&quot;20300&quot; value=&quot;Slide 12&quot;/&gt;&lt;property id=&quot;20307&quot; value=&quot;396&quot;/&gt;&lt;/object&gt;&lt;object type=&quot;3&quot; unique_id=&quot;16066&quot;&gt;&lt;property id=&quot;20148&quot; value=&quot;5&quot;/&gt;&lt;property id=&quot;20300&quot; value=&quot;Slide 13&quot;/&gt;&lt;property id=&quot;20307&quot; value=&quot;395&quot;/&gt;&lt;/object&gt;&lt;object type=&quot;3&quot; unique_id=&quot;16067&quot;&gt;&lt;property id=&quot;20148&quot; value=&quot;5&quot;/&gt;&lt;property id=&quot;20300&quot; value=&quot;Slide 60 - &amp;quot;&amp;#x0D;&amp;#x0A;Kondensasyon (yoğunlaşma) Silikonları &amp;#x0D;&amp;#x0A;C silikon&amp;quot;&quot;/&gt;&lt;property id=&quot;20307&quot; value=&quot;388&quot;/&gt;&lt;/object&gt;&lt;object type=&quot;3&quot; unique_id=&quot;16068&quot;&gt;&lt;property id=&quot;20148&quot; value=&quot;5&quot;/&gt;&lt;property id=&quot;20300&quot; value=&quot;Slide 65 - &amp;quot;Polieter&amp;quot;&quot;/&gt;&lt;property id=&quot;20307&quot; value=&quot;389&quot;/&gt;&lt;/object&gt;&lt;object type=&quot;3&quot; unique_id=&quot;16069&quot;&gt;&lt;property id=&quot;20148&quot; value=&quot;5&quot;/&gt;&lt;property id=&quot;20300&quot; value=&quot;Slide 80&quot;/&gt;&lt;property id=&quot;20307&quot; value=&quot;387&quot;/&gt;&lt;/object&gt;&lt;object type=&quot;3&quot; unique_id=&quot;16070&quot;&gt;&lt;property id=&quot;20148&quot; value=&quot;5&quot;/&gt;&lt;property id=&quot;20300&quot; value=&quot;Slide 83&quot;/&gt;&lt;property id=&quot;20307&quot; value=&quot;397&quot;/&gt;&lt;/object&gt;&lt;object type=&quot;3&quot; unique_id=&quot;17265&quot;&gt;&lt;property id=&quot;20148&quot; value=&quot;5&quot;/&gt;&lt;property id=&quot;20300&quot; value=&quot;Slide 137 - &amp;quot;THE ACCURACY OF IMPLANT IMPRESSIONS: A SYSTEMATIC REVIEW&amp;#x0D;&amp;#x0A;Heeje Lee, Joseph S. So, J.L. Hochstedler, Carlo Ercoli&amp;#x0D;&amp;#x0A;&quot;/&gt;&lt;property id=&quot;20307&quot; value=&quot;398&quot;/&gt;&lt;/object&gt;&lt;object type=&quot;3&quot; unique_id=&quot;17266&quot;&gt;&lt;property id=&quot;20148&quot; value=&quot;5&quot;/&gt;&lt;property id=&quot;20300&quot; value=&quot;Slide 138 - &amp;quot;THE ACCURACY OF IMPLANT IMPRESSIONS: A SYSTEMATIC REVIEW&amp;#x0D;&amp;#x0A;Heeje Lee, Joseph S. So, J.L. Hochstedler, Carlo Ercoli&amp;#x0D;&amp;#x0A;&quot;/&gt;&lt;property id=&quot;20307&quot; value=&quot;399&quot;/&gt;&lt;/object&gt;&lt;object type=&quot;3&quot; unique_id=&quot;17267&quot;&gt;&lt;property id=&quot;20148&quot; value=&quot;5&quot;/&gt;&lt;property id=&quot;20300&quot; value=&quot;Slide 141 - &amp;quot;Teşekkürler…&amp;quot;&quot;/&gt;&lt;property id=&quot;20307&quot; value=&quot;401&quot;/&gt;&lt;/object&gt;&lt;object type=&quot;3&quot; unique_id=&quot;17268&quot;&gt;&lt;property id=&quot;20148&quot; value=&quot;5&quot;/&gt;&lt;property id=&quot;20300&quot; value=&quot;Slide 140 - &amp;quot;THE ACCURACY OF IMPLANT IMPRESSIONS: A SYSTEMATIC REVIEW&amp;#x0D;&amp;#x0A;Heeje Lee, Joseph S. So, J.L. Hochstedler, Carlo Ercoli&amp;#x0D;&amp;#x0A;&quot;/&gt;&lt;property id=&quot;20307&quot; value=&quot;400&quot;/&gt;&lt;/object&gt;&lt;object type=&quot;3&quot; unique_id=&quot;18087&quot;&gt;&lt;property id=&quot;20148&quot; value=&quot;5&quot;/&gt;&lt;property id=&quot;20300&quot; value=&quot;Slide 71 - &amp;quot;İlave (Addition) Silikon&amp;quot;&quot;/&gt;&lt;property id=&quot;20307&quot; value=&quot;402&quot;/&gt;&lt;/object&gt;&lt;object type=&quot;3&quot; unique_id=&quot;18501&quot;&gt;&lt;property id=&quot;20148&quot; value=&quot;5&quot;/&gt;&lt;property id=&quot;20300&quot; value=&quot;Slide 113&quot;/&gt;&lt;property id=&quot;20307&quot; value=&quot;403&quot;/&gt;&lt;/object&gt;&lt;object type=&quot;3&quot; unique_id=&quot;18502&quot;&gt;&lt;property id=&quot;20148&quot; value=&quot;5&quot;/&gt;&lt;property id=&quot;20300&quot; value=&quot;Slide 116&quot;/&gt;&lt;property id=&quot;20307&quot; value=&quot;404&quot;/&gt;&lt;/object&gt;&lt;object type=&quot;3&quot; unique_id=&quot;18503&quot;&gt;&lt;property id=&quot;20148&quot; value=&quot;5&quot;/&gt;&lt;property id=&quot;20300&quot; value=&quot;Slide 118&quot;/&gt;&lt;property id=&quot;20307&quot; value=&quot;405&quot;/&gt;&lt;/object&gt;&lt;object type=&quot;3&quot; unique_id=&quot;20884&quot;&gt;&lt;property id=&quot;20148&quot; value=&quot;5&quot;/&gt;&lt;property id=&quot;20300&quot; value=&quot;Slide 84&quot;/&gt;&lt;property id=&quot;20307&quot; value=&quot;408&quot;/&gt;&lt;/object&gt;&lt;object type=&quot;3&quot; unique_id=&quot;21311&quot;&gt;&lt;property id=&quot;20148&quot; value=&quot;5&quot;/&gt;&lt;property id=&quot;20300&quot; value=&quot;Slide 117&quot;/&gt;&lt;property id=&quot;20307&quot; value=&quot;409&quot;/&gt;&lt;/object&gt;&lt;object type=&quot;3&quot; unique_id=&quot;23030&quot;&gt;&lt;property id=&quot;20148&quot; value=&quot;5&quot;/&gt;&lt;property id=&quot;20300&quot; value=&quot;Slide 86 - &amp;quot;Özelliklerin karşılaştırılması&amp;quot;&quot;/&gt;&lt;property id=&quot;20307&quot; value=&quot;410&quot;/&gt;&lt;/object&gt;&lt;object type=&quot;3&quot; unique_id=&quot;23031&quot;&gt;&lt;property id=&quot;20148&quot; value=&quot;5&quot;/&gt;&lt;property id=&quot;20300&quot; value=&quot;Slide 87 - &amp;quot;Özelliklerin karşılaştırılması&amp;quot;&quot;/&gt;&lt;property id=&quot;20307&quot; value=&quot;411&quot;/&gt;&lt;/object&gt;&lt;object type=&quot;3&quot; unique_id=&quot;23032&quot;&gt;&lt;property id=&quot;20148&quot; value=&quot;5&quot;/&gt;&lt;property id=&quot;20300&quot; value=&quot;Slide 88 - &amp;quot;Özelliklerin karşılaştırılması&amp;quot;&quot;/&gt;&lt;property id=&quot;20307&quot; value=&quot;412&quot;/&gt;&lt;/object&gt;&lt;object type=&quot;3&quot; unique_id=&quot;23033&quot;&gt;&lt;property id=&quot;20148&quot; value=&quot;5&quot;/&gt;&lt;property id=&quot;20300&quot; value=&quot;Slide 89 - &amp;quot;Özelliklerin karşılaştırılması&amp;quot;&quot;/&gt;&lt;property id=&quot;20307&quot; value=&quot;413&quot;/&gt;&lt;/object&gt;&lt;object type=&quot;3&quot; unique_id=&quot;23159&quot;&gt;&lt;property id=&quot;20148&quot; value=&quot;5&quot;/&gt;&lt;property id=&quot;20300&quot; value=&quot;Slide 53&quot;/&gt;&lt;property id=&quot;20307&quot; value=&quot;416&quot;/&gt;&lt;/object&gt;&lt;object type=&quot;3&quot; unique_id=&quot;23160&quot;&gt;&lt;property id=&quot;20148&quot; value=&quot;5&quot;/&gt;&lt;property id=&quot;20300&quot; value=&quot;Slide 51 - &amp;quot;Vinyl Polieter Silikon (VPES™) Ölçü Maddesi&amp;#x0D;&amp;#x0A;Exa’Lence&amp;quot;&quot;/&gt;&lt;property id=&quot;20307&quot; value=&quot;414&quot;/&gt;&lt;/object&gt;&lt;object type=&quot;3&quot; unique_id=&quot;23161&quot;&gt;&lt;property id=&quot;20148&quot; value=&quot;5&quot;/&gt;&lt;property id=&quot;20300&quot; value=&quot;Slide 52 - &amp;quot;Vinyl Polieter Silikon (VPES™) Ölçü Maddesi&amp;#x0D;&amp;#x0A;Exa’Lence&amp;quot;&quot;/&gt;&lt;property id=&quot;20307&quot; value=&quot;415&quot;/&gt;&lt;/object&gt;&lt;object type=&quot;3&quot; unique_id=&quot;23920&quot;&gt;&lt;property id=&quot;20148&quot; value=&quot;5&quot;/&gt;&lt;property id=&quot;20300&quot; value=&quot;Slide 31&quot;/&gt;&lt;property id=&quot;20307&quot; value=&quot;417&quot;/&gt;&lt;/object&gt;&lt;object type=&quot;3&quot; unique_id=&quot;24050&quot;&gt;&lt;property id=&quot;20148&quot; value=&quot;5&quot;/&gt;&lt;property id=&quot;20300&quot; value=&quot;Slide 105 - &amp;quot;Doku düzenlemesi için kullanılan araçlar&amp;quot;&quot;/&gt;&lt;property id=&quot;20307&quot; value=&quot;418&quot;/&gt;&lt;/object&gt;&lt;object type=&quot;3&quot; unique_id=&quot;24563&quot;&gt;&lt;property id=&quot;20148&quot; value=&quot;5&quot;/&gt;&lt;property id=&quot;20300&quot; value=&quot;Slide 95 - &amp;quot;Başarılı bir ölçü almada en önemli kritik faktör nedir?&amp;quot;&quot;/&gt;&lt;property id=&quot;20307&quot; value=&quot;419&quot;/&gt;&lt;/object&gt;&lt;object type=&quot;3&quot; unique_id=&quot;25856&quot;&gt;&lt;property id=&quot;20148&quot; value=&quot;5&quot;/&gt;&lt;property id=&quot;20300&quot; value=&quot;Slide 124 - &amp;quot;İyi bir ölçü için rehber kurallar:&amp;quot;&quot;/&gt;&lt;property id=&quot;20307&quot; value=&quot;420&quot;/&gt;&lt;/object&gt;&lt;object type=&quot;3&quot; unique_id=&quot;26633&quot;&gt;&lt;property id=&quot;20148&quot; value=&quot;5&quot;/&gt;&lt;property id=&quot;20300&quot; value=&quot;Slide 76 - &amp;quot;İlave (Addition) Silikon&amp;quot;&quot;/&gt;&lt;property id=&quot;20307&quot; value=&quot;421&quot;/&gt;&lt;/object&gt;&lt;object type=&quot;3&quot; unique_id=&quot;26636&quot;&gt;&lt;property id=&quot;20148&quot; value=&quot;5&quot;/&gt;&lt;property id=&quot;20300&quot; value=&quot;Slide 39&quot;/&gt;&lt;property id=&quot;20307&quot; value=&quot;422&quot;/&gt;&lt;/object&gt;&lt;object type=&quot;3&quot; unique_id=&quot;27161&quot;&gt;&lt;property id=&quot;20148&quot; value=&quot;5&quot;/&gt;&lt;property id=&quot;20300&quot; value=&quot;Slide 111&quot;/&gt;&lt;property id=&quot;20307&quot; value=&quot;423&quot;/&gt;&lt;/object&gt;&lt;object type=&quot;3&quot; unique_id=&quot;27822&quot;&gt;&lt;property id=&quot;20148&quot; value=&quot;5&quot;/&gt;&lt;property id=&quot;20300&quot; value=&quot;Slide 121&quot;/&gt;&lt;property id=&quot;20307&quot; value=&quot;424&quot;/&gt;&lt;/object&gt;&lt;object type=&quot;3&quot; unique_id=&quot;27958&quot;&gt;&lt;property id=&quot;20148&quot; value=&quot;5&quot;/&gt;&lt;property id=&quot;20300&quot; value=&quot;Slide 106 - &amp;quot;Traxodent (retraction paste)&amp;quot;&quot;/&gt;&lt;property id=&quot;20307&quot; value=&quot;425&quot;/&gt;&lt;/object&gt;&lt;object type=&quot;3&quot; unique_id=&quot;28495&quot;&gt;&lt;property id=&quot;20148&quot; value=&quot;5&quot;/&gt;&lt;property id=&quot;20300&quot; value=&quot;Slide 101 - &amp;quot;Çift Kort Tekniği&amp;quot;&quot;/&gt;&lt;property id=&quot;20307&quot; value=&quot;426&quot;/&gt;&lt;/object&gt;&lt;object type=&quot;3&quot; unique_id=&quot;28633&quot;&gt;&lt;property id=&quot;20148&quot; value=&quot;5&quot;/&gt;&lt;property id=&quot;20300&quot; value=&quot;Slide 4&quot;/&gt;&lt;property id=&quot;20307&quot; value=&quot;427&quot;/&gt;&lt;/object&gt;&lt;object type=&quot;3&quot; unique_id=&quot;29178&quot;&gt;&lt;property id=&quot;20148&quot; value=&quot;5&quot;/&gt;&lt;property id=&quot;20300&quot; value=&quot;Slide 40&quot;/&gt;&lt;property id=&quot;20307&quot; value=&quot;428&quot;/&gt;&lt;/object&gt;&lt;object type=&quot;3&quot; unique_id=&quot;29590&quot;&gt;&lt;property id=&quot;20148&quot; value=&quot;5&quot;/&gt;&lt;property id=&quot;20300&quot; value=&quot;Slide 57 - &amp;quot;Polisülfit&amp;quot;&quot;/&gt;&lt;property id=&quot;20307&quot; value=&quot;429&quot;/&gt;&lt;/object&gt;&lt;object type=&quot;3&quot; unique_id=&quot;31801&quot;&gt;&lt;property id=&quot;20148&quot; value=&quot;5&quot;/&gt;&lt;property id=&quot;20300&quot; value=&quot;Slide 78&quot;/&gt;&lt;property id=&quot;20307&quot; value=&quot;430&quot;/&gt;&lt;/object&gt;&lt;object type=&quot;3&quot; unique_id=&quot;31804&quot;&gt;&lt;property id=&quot;20148&quot; value=&quot;5&quot;/&gt;&lt;property id=&quot;20300&quot; value=&quot;Slide 85 - &amp;quot;Fiyat Karşılaştırması&amp;quot;&quot;/&gt;&lt;property id=&quot;20307&quot; value=&quot;431&quot;/&gt;&lt;/object&gt;&lt;object type=&quot;3&quot; unique_id=&quot;31807&quot;&gt;&lt;property id=&quot;20148&quot; value=&quot;5&quot;/&gt;&lt;property id=&quot;20300&quot; value=&quot;Slide 9 - &amp;quot;Dijital ölçüde de en kritik aşama marjindeki bitiş çizgisinin net bir şekilde belirlenmesidir.&amp;quot;&quot;/&gt;&lt;property id=&quot;20307&quot; value=&quot;432&quot;/&gt;&lt;/object&gt;&lt;object type=&quot;3&quot; unique_id=&quot;31808&quot;&gt;&lt;property id=&quot;20148&quot; value=&quot;5&quot;/&gt;&lt;property id=&quot;20300&quot; value=&quot;Slide 107&quot;/&gt;&lt;property id=&quot;20307&quot; value=&quot;434&quot;/&gt;&lt;/object&gt;&lt;object type=&quot;3&quot; unique_id=&quot;31809&quot;&gt;&lt;property id=&quot;20148&quot; value=&quot;5&quot;/&gt;&lt;property id=&quot;20300&quot; value=&quot;Slide 108 - &amp;quot;Retraksiyon kordu &amp;amp; kordless teknik&amp;quot;&quot;/&gt;&lt;property id=&quot;20307&quot; value=&quot;435&quot;/&gt;&lt;/object&gt;&lt;object type=&quot;3&quot; unique_id=&quot;31810&quot;&gt;&lt;property id=&quot;20148&quot; value=&quot;5&quot;/&gt;&lt;property id=&quot;20300&quot; value=&quot;Slide 109 - &amp;quot;Bu çalışmanın sonuçlarına göre herhangi bir solusyon emdirilmemiş retraksyon kordları dışındaki konvansiyonel, re&quot;/&gt;&lt;property id=&quot;20307&quot; value=&quot;433&quot;/&gt;&lt;/object&gt;&lt;/object&gt;&lt;object type=&quot;8&quot; unique_id=&quot;10080&quot;&gt;&lt;/object&gt;&lt;object type=&quot;4&quot; unique_id=&quot;10201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702</Words>
  <Application>Microsoft Office PowerPoint</Application>
  <PresentationFormat>Ekran Gösterisi (4:3)</PresentationFormat>
  <Paragraphs>126</Paragraphs>
  <Slides>19</Slides>
  <Notes>16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Wingdings 2</vt:lpstr>
      <vt:lpstr>TrSah Futura Md BT</vt:lpstr>
      <vt:lpstr>Times New Roman</vt:lpstr>
      <vt:lpstr>Calibri</vt:lpstr>
      <vt:lpstr>Akış</vt:lpstr>
      <vt:lpstr>Sabİt Protezlerde RETRAKSİYON VE Ölçü</vt:lpstr>
      <vt:lpstr>PowerPoint Sunusu</vt:lpstr>
      <vt:lpstr>Ölçünün netliğini etkileyen ve hekimin kontrolü altında olan iki temel faktör vardır: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İyi bir ölçü için rehber kurallar:</vt:lpstr>
      <vt:lpstr>İyi bir ölçü için rehber kurallar:</vt:lpstr>
      <vt:lpstr>Dijital ölçü sistemleri (optik ölçü)</vt:lpstr>
      <vt:lpstr>İmplant protezlerde ölçü</vt:lpstr>
      <vt:lpstr>Sonuç</vt:lpstr>
      <vt:lpstr>PowerPoint Sunusu</vt:lpstr>
    </vt:vector>
  </TitlesOfParts>
  <Company>TURBO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Semih Berksun</cp:lastModifiedBy>
  <cp:revision>859</cp:revision>
  <cp:lastPrinted>2018-10-31T08:30:19Z</cp:lastPrinted>
  <dcterms:created xsi:type="dcterms:W3CDTF">2010-06-30T20:23:51Z</dcterms:created>
  <dcterms:modified xsi:type="dcterms:W3CDTF">2020-01-31T10:49:48Z</dcterms:modified>
</cp:coreProperties>
</file>