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90" r:id="rId15"/>
    <p:sldId id="283" r:id="rId16"/>
    <p:sldId id="271" r:id="rId17"/>
    <p:sldId id="274" r:id="rId18"/>
    <p:sldId id="275" r:id="rId19"/>
    <p:sldId id="289" r:id="rId20"/>
    <p:sldId id="284" r:id="rId21"/>
    <p:sldId id="273" r:id="rId22"/>
    <p:sldId id="276" r:id="rId23"/>
    <p:sldId id="287" r:id="rId24"/>
    <p:sldId id="296" r:id="rId25"/>
    <p:sldId id="279" r:id="rId26"/>
    <p:sldId id="280" r:id="rId27"/>
    <p:sldId id="297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72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7B76A-EECF-49B7-9AA2-9C4C797397F8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6F34C-FD2A-4AF8-A061-985CF4C334F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39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6F34C-FD2A-4AF8-A061-985CF4C334F7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55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6F34C-FD2A-4AF8-A061-985CF4C334F7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04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BE51AD-5790-4269-81B6-5B56590034FD}" type="datetimeFigureOut">
              <a:rPr lang="tr-TR" smtClean="0"/>
              <a:pPr/>
              <a:t>4.2.2020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D7DEF5-43EA-4BCA-A812-490489A3763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71472" y="1357298"/>
            <a:ext cx="7915276" cy="250546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sz="4000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Ve </a:t>
            </a:r>
            <a:r>
              <a:rPr lang="tr-TR" sz="4000" i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Protetİk</a:t>
            </a:r>
            <a:r>
              <a:rPr lang="tr-TR" sz="4000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Yaklaşımlarla </a:t>
            </a:r>
            <a:r>
              <a:rPr lang="tr-TR" sz="4000" i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Rehabİlİtasyonu</a:t>
            </a:r>
            <a:endParaRPr lang="tr-TR" sz="4000" i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2071670" y="4786322"/>
            <a:ext cx="4929222" cy="14287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tr-TR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Prof. Dr. Yasemin KESKİN</a:t>
            </a:r>
          </a:p>
          <a:p>
            <a:pPr algn="ctr"/>
            <a:endParaRPr lang="tr-TR" sz="3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tr-TR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Protetik</a:t>
            </a:r>
            <a:r>
              <a:rPr lang="tr-T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Diş Tedavisi Ab.D.</a:t>
            </a:r>
          </a:p>
          <a:p>
            <a:pPr algn="ctr"/>
            <a:r>
              <a:rPr lang="tr-T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Öğretim Üyesi</a:t>
            </a:r>
            <a:endParaRPr lang="tr-TR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Ağız Kanserlerinde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sz="2400" i="1" dirty="0" err="1" smtClean="0">
                <a:solidFill>
                  <a:srgbClr val="FF0000"/>
                </a:solidFill>
                <a:latin typeface="Comic Sans MS" pitchFamily="66" charset="0"/>
              </a:rPr>
              <a:t>Nüks</a:t>
            </a:r>
            <a:r>
              <a:rPr lang="tr-TR" sz="2400" i="1" dirty="0" smtClean="0">
                <a:solidFill>
                  <a:srgbClr val="FF0000"/>
                </a:solidFill>
                <a:latin typeface="Comic Sans MS" pitchFamily="66" charset="0"/>
              </a:rPr>
              <a:t> olasılığı</a:t>
            </a:r>
            <a:endParaRPr lang="tr-TR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tr-TR" sz="2400" i="1" dirty="0" err="1" smtClean="0">
                <a:solidFill>
                  <a:srgbClr val="FF0000"/>
                </a:solidFill>
                <a:latin typeface="Comic Sans MS" pitchFamily="66" charset="0"/>
              </a:rPr>
              <a:t>Mortalite</a:t>
            </a:r>
            <a:endParaRPr lang="tr-TR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chemeClr val="bg1"/>
                </a:solidFill>
                <a:latin typeface="Comic Sans MS" pitchFamily="66" charset="0"/>
              </a:rPr>
              <a:t>Aynı bölgelerde veya başka bölgelerde 1. veya 2. </a:t>
            </a:r>
            <a:r>
              <a:rPr lang="tr-TR" b="1" i="1" dirty="0" err="1" smtClean="0">
                <a:solidFill>
                  <a:schemeClr val="bg1"/>
                </a:solidFill>
                <a:latin typeface="Comic Sans MS" pitchFamily="66" charset="0"/>
              </a:rPr>
              <a:t>nüks</a:t>
            </a:r>
            <a:r>
              <a:rPr lang="tr-TR" b="1" i="1" dirty="0" smtClean="0">
                <a:solidFill>
                  <a:schemeClr val="bg1"/>
                </a:solidFill>
                <a:latin typeface="Comic Sans MS" pitchFamily="66" charset="0"/>
              </a:rPr>
              <a:t> görülebilir</a:t>
            </a:r>
          </a:p>
          <a:p>
            <a:pPr>
              <a:buNone/>
            </a:pPr>
            <a:endParaRPr lang="tr-TR" sz="40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chemeClr val="bg1"/>
                </a:solidFill>
                <a:latin typeface="Comic Sans MS" pitchFamily="66" charset="0"/>
              </a:rPr>
              <a:t>Sigara içenlerde içmeyenlere oranla 2 misli daha fazla</a:t>
            </a:r>
            <a:endParaRPr lang="tr-TR" sz="40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tr-TR" sz="4000" b="1" i="1" dirty="0" smtClean="0">
                <a:latin typeface="Comic Sans MS" pitchFamily="66" charset="0"/>
              </a:rPr>
              <a:t>% 50</a:t>
            </a:r>
            <a:endParaRPr lang="tr-TR" sz="4000" b="1" i="1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Ağız Kanserlerinde </a:t>
            </a:r>
            <a:r>
              <a:rPr lang="tr-TR" sz="4000" dirty="0" err="1" smtClean="0">
                <a:solidFill>
                  <a:srgbClr val="FF0000"/>
                </a:solidFill>
                <a:latin typeface="Comic Sans MS" pitchFamily="66" charset="0"/>
              </a:rPr>
              <a:t>Etyoloji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 ve </a:t>
            </a:r>
            <a:r>
              <a:rPr lang="tr-TR" sz="4000" dirty="0" err="1" smtClean="0">
                <a:solidFill>
                  <a:srgbClr val="FF0000"/>
                </a:solidFill>
                <a:latin typeface="Comic Sans MS" pitchFamily="66" charset="0"/>
              </a:rPr>
              <a:t>Predispozan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 Faktörler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Yaş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İmmün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sistemin zayıflaması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Virüsler</a:t>
            </a:r>
            <a:endParaRPr lang="tr-TR" sz="40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Tütün Kullanımı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Alkol Kullanımı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Lökoplaki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ve </a:t>
            </a: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Eritroplazi</a:t>
            </a: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Liken </a:t>
            </a: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planus</a:t>
            </a: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Protezler</a:t>
            </a:r>
          </a:p>
          <a:p>
            <a:pPr>
              <a:buNone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tr-TR" sz="2400" dirty="0" err="1" smtClean="0">
                <a:latin typeface="Comic Sans MS" pitchFamily="66" charset="0"/>
              </a:rPr>
              <a:t>Palatal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papiller</a:t>
            </a:r>
            <a:r>
              <a:rPr lang="tr-TR" sz="2400" dirty="0" smtClean="0">
                <a:latin typeface="Comic Sans MS" pitchFamily="66" charset="0"/>
              </a:rPr>
              <a:t>        </a:t>
            </a:r>
            <a:r>
              <a:rPr lang="tr-TR" sz="2400" dirty="0" err="1" smtClean="0">
                <a:latin typeface="Comic Sans MS" pitchFamily="66" charset="0"/>
              </a:rPr>
              <a:t>hiperplazi</a:t>
            </a:r>
            <a:endParaRPr lang="tr-TR" sz="24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2400" b="1" i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tr-TR" sz="2400" b="1" i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tr-TR" sz="2400" dirty="0" smtClean="0">
                <a:latin typeface="Comic Sans MS" pitchFamily="66" charset="0"/>
              </a:rPr>
              <a:t>Beslenme</a:t>
            </a:r>
          </a:p>
          <a:p>
            <a:pPr>
              <a:buNone/>
            </a:pPr>
            <a:r>
              <a:rPr lang="tr-TR" sz="2400" dirty="0" smtClean="0">
                <a:latin typeface="Comic Sans MS" pitchFamily="66" charset="0"/>
              </a:rPr>
              <a:t>   Radyasyon</a:t>
            </a:r>
          </a:p>
          <a:p>
            <a:pPr>
              <a:buNone/>
            </a:pPr>
            <a:r>
              <a:rPr lang="tr-TR" sz="2400" dirty="0" smtClean="0">
                <a:latin typeface="Comic Sans MS" pitchFamily="66" charset="0"/>
              </a:rPr>
              <a:t>   Suyun </a:t>
            </a:r>
            <a:r>
              <a:rPr lang="tr-TR" sz="2400" dirty="0" err="1" smtClean="0">
                <a:latin typeface="Comic Sans MS" pitchFamily="66" charset="0"/>
              </a:rPr>
              <a:t>florlanması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TRIPOD FOTOGRAFCILIK\MAGAZİN A\Untitled-1.jpg"/>
          <p:cNvPicPr>
            <a:picLocks noChangeAspect="1" noChangeArrowheads="1"/>
          </p:cNvPicPr>
          <p:nvPr/>
        </p:nvPicPr>
        <p:blipFill rotWithShape="1">
          <a:blip r:embed="rId2" cstate="print"/>
          <a:srcRect l="2174"/>
          <a:stretch/>
        </p:blipFill>
        <p:spPr bwMode="auto">
          <a:xfrm rot="10800000">
            <a:off x="5724128" y="2786057"/>
            <a:ext cx="3240360" cy="228601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E:\TRIPOD FOTOGRAFCILIK\MAGAZİN A\Untitled-2.jpg"/>
          <p:cNvPicPr>
            <a:picLocks noChangeAspect="1" noChangeArrowheads="1"/>
          </p:cNvPicPr>
          <p:nvPr/>
        </p:nvPicPr>
        <p:blipFill rotWithShape="1">
          <a:blip r:embed="rId3" cstate="print"/>
          <a:srcRect l="1919" t="2352" r="1309" b="3659"/>
          <a:stretch/>
        </p:blipFill>
        <p:spPr bwMode="auto">
          <a:xfrm>
            <a:off x="345233" y="548680"/>
            <a:ext cx="3002632" cy="1944216"/>
          </a:xfrm>
          <a:prstGeom prst="rect">
            <a:avLst/>
          </a:prstGeom>
          <a:noFill/>
        </p:spPr>
      </p:pic>
      <p:pic>
        <p:nvPicPr>
          <p:cNvPr id="1027" name="Picture 3" descr="E:\TRIPOD FOTOGRAFCILIK\MAGAZİN A\Untitled-3.jpg"/>
          <p:cNvPicPr>
            <a:picLocks noChangeAspect="1" noChangeArrowheads="1"/>
          </p:cNvPicPr>
          <p:nvPr/>
        </p:nvPicPr>
        <p:blipFill rotWithShape="1">
          <a:blip r:embed="rId4" cstate="print"/>
          <a:srcRect l="1108" t="2509" r="1697"/>
          <a:stretch/>
        </p:blipFill>
        <p:spPr bwMode="auto">
          <a:xfrm>
            <a:off x="3321697" y="1196752"/>
            <a:ext cx="3122511" cy="2089371"/>
          </a:xfrm>
          <a:prstGeom prst="rect">
            <a:avLst/>
          </a:prstGeom>
          <a:noFill/>
        </p:spPr>
      </p:pic>
      <p:pic>
        <p:nvPicPr>
          <p:cNvPr id="1028" name="Picture 4" descr="E:\TRIPOD FOTOGRAFCILIK\MAGAZİN A\Untitled-4.jpg"/>
          <p:cNvPicPr>
            <a:picLocks noChangeAspect="1" noChangeArrowheads="1"/>
          </p:cNvPicPr>
          <p:nvPr/>
        </p:nvPicPr>
        <p:blipFill rotWithShape="1">
          <a:blip r:embed="rId5" cstate="print"/>
          <a:srcRect l="3219"/>
          <a:stretch/>
        </p:blipFill>
        <p:spPr bwMode="auto">
          <a:xfrm>
            <a:off x="326571" y="3068960"/>
            <a:ext cx="3010118" cy="2084214"/>
          </a:xfrm>
          <a:prstGeom prst="rect">
            <a:avLst/>
          </a:prstGeom>
          <a:noFill/>
        </p:spPr>
      </p:pic>
      <p:pic>
        <p:nvPicPr>
          <p:cNvPr id="1031" name="Picture 7" descr="E:\TRIPOD FOTOGRAFCILIK\MAGAZİN A\Untitled-6.jpg"/>
          <p:cNvPicPr>
            <a:picLocks noChangeAspect="1" noChangeArrowheads="1"/>
          </p:cNvPicPr>
          <p:nvPr/>
        </p:nvPicPr>
        <p:blipFill rotWithShape="1">
          <a:blip r:embed="rId6" cstate="print"/>
          <a:srcRect l="2423" r="-1"/>
          <a:stretch/>
        </p:blipFill>
        <p:spPr bwMode="auto">
          <a:xfrm>
            <a:off x="2699792" y="4525790"/>
            <a:ext cx="3136841" cy="213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2179638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40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443612" cy="492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524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Ağız Kanserlerinde Tedavi Yaklaşımları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3356992"/>
            <a:ext cx="8229600" cy="3258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b="1" i="1" smtClean="0">
                <a:solidFill>
                  <a:srgbClr val="FFFF00"/>
                </a:solidFill>
                <a:latin typeface="Comic Sans MS" pitchFamily="66" charset="0"/>
              </a:rPr>
              <a:t>Cerrahi tedavi</a:t>
            </a:r>
          </a:p>
          <a:p>
            <a:pPr algn="ctr"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tr-TR" i="1" dirty="0" err="1" smtClean="0">
                <a:solidFill>
                  <a:srgbClr val="FFFF66"/>
                </a:solidFill>
                <a:latin typeface="Comic Sans MS" pitchFamily="66" charset="0"/>
              </a:rPr>
              <a:t>Mandibula</a:t>
            </a:r>
            <a:r>
              <a:rPr lang="tr-TR" i="1" dirty="0" smtClean="0">
                <a:solidFill>
                  <a:srgbClr val="FFFF66"/>
                </a:solidFill>
                <a:latin typeface="Comic Sans MS" pitchFamily="66" charset="0"/>
              </a:rPr>
              <a:t> rezeksiyonu</a:t>
            </a: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07157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tr-TR" sz="4000" dirty="0" err="1" smtClean="0">
                <a:solidFill>
                  <a:srgbClr val="FF0000"/>
                </a:solidFill>
                <a:latin typeface="Comic Sans MS" pitchFamily="66" charset="0"/>
              </a:rPr>
              <a:t>Mandibula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 Rezeksiyonu uygulanan hastalarda tedavinin başarısı;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Rezeksiyonun tipi ve lokalizasyonu</a:t>
            </a:r>
            <a:endParaRPr lang="tr-TR" b="1" i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Çıkarılan doku miktarı</a:t>
            </a:r>
          </a:p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Geriye kalan dişlerin sayısı ve </a:t>
            </a: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periodontal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durumları</a:t>
            </a:r>
            <a:endParaRPr lang="tr-TR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07157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tr-TR" sz="4000" dirty="0" err="1" smtClean="0">
                <a:solidFill>
                  <a:srgbClr val="FF0000"/>
                </a:solidFill>
                <a:latin typeface="Comic Sans MS" pitchFamily="66" charset="0"/>
              </a:rPr>
              <a:t>Mandibular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 Rezeksiyonların Sınıflandırması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47199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rgbClr val="FFFF00"/>
                </a:solidFill>
                <a:latin typeface="Comic Sans MS" pitchFamily="66" charset="0"/>
              </a:rPr>
              <a:t>Marjinal rezeksiyonlar</a:t>
            </a:r>
          </a:p>
          <a:p>
            <a:pPr>
              <a:buFont typeface="Wingdings" pitchFamily="2" charset="2"/>
              <a:buChar char="Ø"/>
            </a:pPr>
            <a:endParaRPr lang="tr-TR" sz="36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3600" b="1" i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tr-TR" sz="3600" b="1" dirty="0" smtClean="0">
                <a:solidFill>
                  <a:schemeClr val="tx2"/>
                </a:solidFill>
                <a:latin typeface="Comic Sans MS" pitchFamily="66" charset="0"/>
              </a:rPr>
              <a:t>Sınıf I: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Mandibulanın devamlılığı korunarak yapılan radikal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alveolektomi</a:t>
            </a:r>
            <a:endParaRPr lang="tr-TR" sz="3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3600" i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tr-TR" sz="36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3600" b="1" i="1" dirty="0" err="1" smtClean="0">
                <a:solidFill>
                  <a:srgbClr val="FFFF00"/>
                </a:solidFill>
                <a:latin typeface="Comic Sans MS" pitchFamily="66" charset="0"/>
              </a:rPr>
              <a:t>Segmental</a:t>
            </a:r>
            <a:r>
              <a:rPr lang="tr-TR" sz="3600" b="1" i="1" dirty="0" smtClean="0">
                <a:solidFill>
                  <a:srgbClr val="FFFF00"/>
                </a:solidFill>
                <a:latin typeface="Comic Sans MS" pitchFamily="66" charset="0"/>
              </a:rPr>
              <a:t> rezeksiyonlar</a:t>
            </a:r>
          </a:p>
          <a:p>
            <a:pPr>
              <a:buNone/>
            </a:pPr>
            <a:r>
              <a:rPr lang="tr-TR" sz="3600" b="1" dirty="0" smtClean="0">
                <a:solidFill>
                  <a:schemeClr val="tx2"/>
                </a:solidFill>
                <a:latin typeface="Comic Sans MS" pitchFamily="66" charset="0"/>
              </a:rPr>
              <a:t>  Sınıf II: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Kaninden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itibaren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mandibulanın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distalinin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lateral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rezeksiyonu</a:t>
            </a:r>
          </a:p>
          <a:p>
            <a:pPr>
              <a:buNone/>
            </a:pPr>
            <a:endParaRPr lang="tr-TR" sz="36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3600" b="1" i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tr-TR" sz="3600" b="1" dirty="0" smtClean="0">
                <a:solidFill>
                  <a:schemeClr val="tx2"/>
                </a:solidFill>
                <a:latin typeface="Comic Sans MS" pitchFamily="66" charset="0"/>
              </a:rPr>
              <a:t>Sınıf III: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Mandibulanın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orta hattan itibaren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lateral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rezeksiyonu</a:t>
            </a:r>
          </a:p>
          <a:p>
            <a:pPr>
              <a:buNone/>
            </a:pPr>
            <a:endParaRPr lang="tr-TR" sz="3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3600" b="1" dirty="0" smtClean="0">
                <a:solidFill>
                  <a:schemeClr val="tx2"/>
                </a:solidFill>
                <a:latin typeface="Comic Sans MS" pitchFamily="66" charset="0"/>
              </a:rPr>
              <a:t>  Sınıf IV :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Lateral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kemik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greftiyle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yapılan cerrahi rekonstrüksiyon</a:t>
            </a:r>
          </a:p>
          <a:p>
            <a:pPr>
              <a:buNone/>
            </a:pPr>
            <a:endParaRPr lang="tr-TR" sz="3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3600" b="1" dirty="0" smtClean="0">
                <a:solidFill>
                  <a:schemeClr val="tx2"/>
                </a:solidFill>
                <a:latin typeface="Comic Sans MS" pitchFamily="66" charset="0"/>
              </a:rPr>
              <a:t>  Sınıf V  :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Anterior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kemik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greftiyle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yapılan cerrahi rekonstrüksiyon</a:t>
            </a:r>
          </a:p>
          <a:p>
            <a:pPr>
              <a:buNone/>
            </a:pPr>
            <a:endParaRPr lang="tr-TR" sz="3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3600" b="1" dirty="0" smtClean="0">
                <a:solidFill>
                  <a:schemeClr val="tx2"/>
                </a:solidFill>
                <a:latin typeface="Comic Sans MS" pitchFamily="66" charset="0"/>
              </a:rPr>
              <a:t>  Sınıf VI :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Mandibulanın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anterior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bölgesinin </a:t>
            </a:r>
            <a:r>
              <a:rPr lang="tr-TR" sz="3600" dirty="0" err="1" smtClean="0">
                <a:solidFill>
                  <a:schemeClr val="tx2"/>
                </a:solidFill>
                <a:latin typeface="Comic Sans MS" pitchFamily="66" charset="0"/>
              </a:rPr>
              <a:t>lateral</a:t>
            </a:r>
            <a:r>
              <a:rPr lang="tr-TR" sz="3600" dirty="0" smtClean="0">
                <a:solidFill>
                  <a:schemeClr val="tx2"/>
                </a:solidFill>
                <a:latin typeface="Comic Sans MS" pitchFamily="66" charset="0"/>
              </a:rPr>
              <a:t> fragmanları birbirine   bağlamaksızın yapılan rezeksiyonu</a:t>
            </a:r>
            <a:endParaRPr lang="tr-TR" sz="3600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07157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Marjinal Rezeksiyon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Alt çenenin devamlılığı korunur</a:t>
            </a:r>
            <a:endParaRPr lang="tr-TR" b="1" i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Çiğneme kasları muhafaza edilir</a:t>
            </a:r>
          </a:p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Dilin büyük bir kısmı ve çevre yumuşak dokular korunur</a:t>
            </a:r>
            <a:endParaRPr lang="tr-TR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5716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4000" dirty="0" err="1" smtClean="0">
                <a:solidFill>
                  <a:srgbClr val="FF0000"/>
                </a:solidFill>
                <a:latin typeface="Comic Sans MS" pitchFamily="66" charset="0"/>
              </a:rPr>
              <a:t>Mandibulanın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 Marjinal Rezeksiyonunda Ortaya Çıkan Sorunlar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114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Ameliyat bölgesinde kemik doku kaybı</a:t>
            </a:r>
            <a:endParaRPr lang="tr-TR" b="1" i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Vestibül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derinliğinde azalma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Defekt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bölgesinin yumuşak dokulardan yararlanılarak kapatılması sonucu </a:t>
            </a: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residüel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kretin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protezi desteklemesinde sınırlanma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Protez kullanımında problemler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Dil hareketlerinde sınırlanma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524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Ağız Kanserlerinde Tedavi Yaklaşımları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Cerrahi tedavi- </a:t>
            </a:r>
            <a:r>
              <a:rPr lang="tr-TR" i="1" dirty="0" err="1" smtClean="0">
                <a:solidFill>
                  <a:srgbClr val="FFFF66"/>
                </a:solidFill>
                <a:latin typeface="Comic Sans MS" pitchFamily="66" charset="0"/>
              </a:rPr>
              <a:t>Mandibula</a:t>
            </a:r>
            <a:r>
              <a:rPr lang="tr-TR" i="1" dirty="0" smtClean="0">
                <a:solidFill>
                  <a:srgbClr val="FFFF66"/>
                </a:solidFill>
                <a:latin typeface="Comic Sans MS" pitchFamily="66" charset="0"/>
              </a:rPr>
              <a:t> rezeksiyonu</a:t>
            </a: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Radyoterapi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Protetik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tedavi</a:t>
            </a: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800" dirty="0" err="1" smtClean="0">
                <a:solidFill>
                  <a:srgbClr val="FFFF00"/>
                </a:solidFill>
                <a:latin typeface="Comic Sans MS" pitchFamily="66" charset="0"/>
              </a:rPr>
              <a:t>Deviasyonu</a:t>
            </a:r>
            <a:r>
              <a:rPr lang="tr-TR" sz="2800" dirty="0" smtClean="0">
                <a:solidFill>
                  <a:srgbClr val="FFFF00"/>
                </a:solidFill>
                <a:latin typeface="Comic Sans MS" pitchFamily="66" charset="0"/>
              </a:rPr>
              <a:t> önlemek için kullanılan yöntemler </a:t>
            </a:r>
          </a:p>
          <a:p>
            <a:pPr>
              <a:buFont typeface="Courier New" pitchFamily="49" charset="0"/>
              <a:buChar char="o"/>
            </a:pPr>
            <a:r>
              <a:rPr lang="tr-TR" sz="2400" i="1" dirty="0" err="1" smtClean="0">
                <a:solidFill>
                  <a:schemeClr val="tx2"/>
                </a:solidFill>
                <a:latin typeface="Comic Sans MS" pitchFamily="66" charset="0"/>
              </a:rPr>
              <a:t>İntermaksiller</a:t>
            </a:r>
            <a:r>
              <a:rPr lang="tr-TR" sz="2400" i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tr-TR" sz="2400" i="1" dirty="0" err="1" smtClean="0">
                <a:solidFill>
                  <a:schemeClr val="tx2"/>
                </a:solidFill>
                <a:latin typeface="Comic Sans MS" pitchFamily="66" charset="0"/>
              </a:rPr>
              <a:t>fiksasyon</a:t>
            </a:r>
            <a:endParaRPr lang="tr-TR" sz="2400" i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2400" i="1" dirty="0" smtClean="0">
                <a:solidFill>
                  <a:schemeClr val="tx2"/>
                </a:solidFill>
                <a:latin typeface="Comic Sans MS" pitchFamily="66" charset="0"/>
              </a:rPr>
              <a:t>Egzersiz programları</a:t>
            </a:r>
          </a:p>
          <a:p>
            <a:pPr>
              <a:buFont typeface="Courier New" pitchFamily="49" charset="0"/>
              <a:buChar char="o"/>
            </a:pPr>
            <a:r>
              <a:rPr lang="tr-TR" sz="2400" i="1" dirty="0" smtClean="0">
                <a:solidFill>
                  <a:schemeClr val="tx2"/>
                </a:solidFill>
                <a:latin typeface="Comic Sans MS" pitchFamily="66" charset="0"/>
              </a:rPr>
              <a:t>Rehber düzlem protezleri</a:t>
            </a:r>
          </a:p>
          <a:p>
            <a:pPr>
              <a:buFont typeface="Wingdings" pitchFamily="2" charset="2"/>
              <a:buChar char="Ø"/>
            </a:pPr>
            <a:endParaRPr lang="tr-TR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524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tr-TR" sz="4000" dirty="0" err="1" smtClean="0">
                <a:solidFill>
                  <a:srgbClr val="FF0000"/>
                </a:solidFill>
                <a:latin typeface="Comic Sans MS" pitchFamily="66" charset="0"/>
              </a:rPr>
              <a:t>Mandibula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 Rezeksiyonlarının başlıca nedenleri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Tümörler ( Ağız bölgesi kanserleri)</a:t>
            </a:r>
          </a:p>
          <a:p>
            <a:r>
              <a:rPr lang="tr-TR" i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tr-TR" i="1" dirty="0" smtClean="0">
                <a:solidFill>
                  <a:srgbClr val="FFFF66"/>
                </a:solidFill>
                <a:latin typeface="Comic Sans MS" pitchFamily="66" charset="0"/>
              </a:rPr>
              <a:t>Dil</a:t>
            </a:r>
          </a:p>
          <a:p>
            <a:r>
              <a:rPr lang="tr-TR" i="1" dirty="0" smtClean="0">
                <a:solidFill>
                  <a:srgbClr val="FFFF66"/>
                </a:solidFill>
                <a:latin typeface="Comic Sans MS" pitchFamily="66" charset="0"/>
              </a:rPr>
              <a:t>  Ağız tabanı</a:t>
            </a:r>
          </a:p>
          <a:p>
            <a:r>
              <a:rPr lang="tr-TR" i="1" dirty="0" smtClean="0">
                <a:solidFill>
                  <a:srgbClr val="FFFF66"/>
                </a:solidFill>
                <a:latin typeface="Comic Sans MS" pitchFamily="66" charset="0"/>
              </a:rPr>
              <a:t>  Alt çene kemiği</a:t>
            </a:r>
          </a:p>
          <a:p>
            <a:pPr>
              <a:buFont typeface="Wingdings" pitchFamily="2" charset="2"/>
              <a:buChar char="Ø"/>
            </a:pPr>
            <a:r>
              <a:rPr lang="tr-TR" i="1" dirty="0" smtClean="0">
                <a:solidFill>
                  <a:srgbClr val="FFFF66"/>
                </a:solidFill>
                <a:latin typeface="Comic Sans MS" pitchFamily="66" charset="0"/>
              </a:rPr>
              <a:t>  Komşu dokular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Yaralanmalar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Enfeksiyonlar</a:t>
            </a:r>
          </a:p>
          <a:p>
            <a:endParaRPr lang="tr-TR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2179638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40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pc\Documents\çene-yüzdosyası\MAGAZİN A\Untitled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20268"/>
            <a:ext cx="3528392" cy="2389151"/>
          </a:xfrm>
          <a:prstGeom prst="rect">
            <a:avLst/>
          </a:prstGeom>
          <a:noFill/>
        </p:spPr>
      </p:pic>
      <p:pic>
        <p:nvPicPr>
          <p:cNvPr id="1027" name="Picture 3" descr="C:\Users\pc\Documents\çene-yüzdosyası\MAGAZİN A\Untitled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280042" cy="2856915"/>
          </a:xfrm>
          <a:prstGeom prst="rect">
            <a:avLst/>
          </a:prstGeom>
          <a:noFill/>
        </p:spPr>
      </p:pic>
      <p:pic>
        <p:nvPicPr>
          <p:cNvPr id="1028" name="Picture 4" descr="C:\Users\pc\Documents\çene-yüzdosyası\MAGAZİN A\Untitled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3528392" cy="2366982"/>
          </a:xfrm>
          <a:prstGeom prst="rect">
            <a:avLst/>
          </a:prstGeom>
          <a:noFill/>
        </p:spPr>
      </p:pic>
      <p:pic>
        <p:nvPicPr>
          <p:cNvPr id="1029" name="Picture 5" descr="C:\Users\pc\Documents\çene-yüzdosyası\MAGAZİN A\Untitled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3528392" cy="2368494"/>
          </a:xfrm>
          <a:prstGeom prst="rect">
            <a:avLst/>
          </a:prstGeom>
          <a:noFill/>
        </p:spPr>
      </p:pic>
      <p:pic>
        <p:nvPicPr>
          <p:cNvPr id="1030" name="Picture 6" descr="C:\Users\pc\Documents\çene-yüzdosyası\MAGAZİN A\Kopyası Untitled-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861048"/>
            <a:ext cx="4283622" cy="277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2179638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40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6414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14752"/>
            <a:ext cx="4297148" cy="28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929190" y="571480"/>
            <a:ext cx="4214810" cy="628664"/>
          </a:xfrm>
        </p:spPr>
        <p:txBody>
          <a:bodyPr>
            <a:noAutofit/>
          </a:bodyPr>
          <a:lstStyle/>
          <a:p>
            <a:pPr algn="ctr"/>
            <a:r>
              <a:rPr lang="en-US" sz="1600" i="1" dirty="0" smtClean="0"/>
              <a:t>Thor, </a:t>
            </a:r>
            <a:r>
              <a:rPr lang="en-US" sz="1600" i="1" dirty="0" err="1" smtClean="0"/>
              <a:t>Warfvinge</a:t>
            </a:r>
            <a:r>
              <a:rPr lang="en-US" sz="1600" i="1" dirty="0" smtClean="0"/>
              <a:t>, and </a:t>
            </a:r>
            <a:r>
              <a:rPr lang="en-US" sz="1600" i="1" dirty="0" err="1" smtClean="0"/>
              <a:t>Fernandes</a:t>
            </a:r>
            <a:r>
              <a:rPr lang="en-US" sz="1600" i="1" dirty="0" smtClean="0"/>
              <a:t>. Long-Term</a:t>
            </a:r>
            <a:r>
              <a:rPr lang="tr-TR" sz="1600" i="1" dirty="0" smtClean="0"/>
              <a:t> </a:t>
            </a:r>
            <a:r>
              <a:rPr lang="en-US" sz="1600" i="1" dirty="0" smtClean="0"/>
              <a:t>Glandular </a:t>
            </a:r>
            <a:r>
              <a:rPr lang="en-US" sz="1600" i="1" dirty="0" err="1" smtClean="0"/>
              <a:t>Odontogenic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Cyst</a:t>
            </a:r>
            <a:r>
              <a:rPr lang="tr-TR" sz="1600" i="1" dirty="0" smtClean="0"/>
              <a:t>.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tr-TR" sz="1600" i="1" dirty="0" smtClean="0"/>
              <a:t>J Oral </a:t>
            </a:r>
            <a:r>
              <a:rPr lang="tr-TR" sz="1600" i="1" dirty="0" err="1" smtClean="0"/>
              <a:t>Maxillofac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Surg</a:t>
            </a:r>
            <a:r>
              <a:rPr lang="tr-TR" sz="1600" i="1" dirty="0" smtClean="0"/>
              <a:t> 2006.</a:t>
            </a:r>
            <a:endParaRPr lang="tr-TR" sz="1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2179638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40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786314" cy="15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5436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857364"/>
            <a:ext cx="45727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455083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571876"/>
            <a:ext cx="455084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72074"/>
            <a:ext cx="4500562" cy="148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5357802"/>
            <a:ext cx="455083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CCD-5-123-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76354" cy="3789040"/>
          </a:xfrm>
          <a:prstGeom prst="rect">
            <a:avLst/>
          </a:prstGeom>
          <a:noFill/>
        </p:spPr>
      </p:pic>
      <p:pic>
        <p:nvPicPr>
          <p:cNvPr id="1028" name="Picture 4" descr="An external file that holds a picture, illustration, etc.&#10;Object name is CCD-5-123-g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381" y="188640"/>
            <a:ext cx="5236619" cy="2265438"/>
          </a:xfrm>
          <a:prstGeom prst="rect">
            <a:avLst/>
          </a:prstGeom>
          <a:noFill/>
        </p:spPr>
      </p:pic>
      <p:pic>
        <p:nvPicPr>
          <p:cNvPr id="1030" name="Picture 6" descr="An external file that holds a picture, illustration, etc.&#10;Object name is CCD-5-123-g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492896"/>
            <a:ext cx="5220072" cy="1944318"/>
          </a:xfrm>
          <a:prstGeom prst="rect">
            <a:avLst/>
          </a:prstGeom>
          <a:noFill/>
        </p:spPr>
      </p:pic>
      <p:pic>
        <p:nvPicPr>
          <p:cNvPr id="1032" name="Picture 8" descr="An external file that holds a picture, illustration, etc.&#10;Object name is CCD-5-123-g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3574" y="4653136"/>
            <a:ext cx="5270426" cy="1988840"/>
          </a:xfrm>
          <a:prstGeom prst="rect">
            <a:avLst/>
          </a:prstGeom>
          <a:noFill/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51520" y="4509120"/>
            <a:ext cx="3672408" cy="1368152"/>
          </a:xfrm>
        </p:spPr>
        <p:txBody>
          <a:bodyPr>
            <a:normAutofit/>
          </a:bodyPr>
          <a:lstStyle/>
          <a:p>
            <a:r>
              <a:rPr lang="en-US" sz="1400" dirty="0" err="1" smtClean="0">
                <a:latin typeface="Comic Sans MS" pitchFamily="66" charset="0"/>
              </a:rPr>
              <a:t>Prosthodontic</a:t>
            </a:r>
            <a:r>
              <a:rPr lang="en-US" sz="1400" dirty="0" smtClean="0">
                <a:latin typeface="Comic Sans MS" pitchFamily="66" charset="0"/>
              </a:rPr>
              <a:t> rehabilitation of patient with marginal </a:t>
            </a:r>
            <a:r>
              <a:rPr lang="en-US" sz="1400" dirty="0" err="1" smtClean="0">
                <a:latin typeface="Comic Sans MS" pitchFamily="66" charset="0"/>
              </a:rPr>
              <a:t>mandibular</a:t>
            </a:r>
            <a:r>
              <a:rPr lang="en-US" sz="1400" dirty="0" smtClean="0">
                <a:latin typeface="Comic Sans MS" pitchFamily="66" charset="0"/>
              </a:rPr>
              <a:t> resection using attachment supported</a:t>
            </a:r>
            <a:r>
              <a:rPr lang="tr-TR" sz="1400" dirty="0" smtClean="0">
                <a:latin typeface="Comic Sans MS" pitchFamily="66" charset="0"/>
              </a:rPr>
              <a:t>  </a:t>
            </a:r>
            <a:r>
              <a:rPr lang="en-US" sz="1400" dirty="0" smtClean="0">
                <a:latin typeface="Comic Sans MS" pitchFamily="66" charset="0"/>
              </a:rPr>
              <a:t>prostheses: </a:t>
            </a:r>
            <a:r>
              <a:rPr lang="tr-TR" sz="1400" dirty="0" smtClean="0">
                <a:latin typeface="Comic Sans MS" pitchFamily="66" charset="0"/>
              </a:rPr>
              <a:t/>
            </a:r>
            <a:br>
              <a:rPr lang="tr-TR" sz="1400" dirty="0" smtClean="0">
                <a:latin typeface="Comic Sans MS" pitchFamily="66" charset="0"/>
              </a:rPr>
            </a:br>
            <a:r>
              <a:rPr lang="en-US" sz="1400" dirty="0" smtClean="0">
                <a:latin typeface="Comic Sans MS" pitchFamily="66" charset="0"/>
              </a:rPr>
              <a:t>A clinical report.</a:t>
            </a:r>
            <a:r>
              <a:rPr lang="tr-TR" sz="1400" dirty="0" smtClean="0">
                <a:latin typeface="Comic Sans MS" pitchFamily="66" charset="0"/>
              </a:rPr>
              <a:t/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Contemp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Clin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Dent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r>
              <a:rPr lang="tr-TR" sz="14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 2014 </a:t>
            </a:r>
            <a:r>
              <a:rPr lang="tr-TR" sz="14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Jan</a:t>
            </a:r>
            <a:r>
              <a:rPr lang="tr-TR" sz="14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;5(1):123-6.</a:t>
            </a:r>
            <a:endParaRPr lang="en-US" sz="1400" dirty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6347048" cy="1728192"/>
          </a:xfrm>
        </p:spPr>
        <p:txBody>
          <a:bodyPr>
            <a:noAutofit/>
          </a:bodyPr>
          <a:lstStyle/>
          <a:p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Prosthodontic</a:t>
            </a:r>
            <a:r>
              <a:rPr lang="tr-TR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rehabilitation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of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patient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with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marginal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mandibular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resection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using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attachment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supported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prostheses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: A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clinical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report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Contemp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Clin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Dent</a:t>
            </a:r>
            <a:r>
              <a:rPr lang="tr-TR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. 2014 Jan-Mar; 5(1): 123–126</a:t>
            </a:r>
            <a:r>
              <a:rPr lang="tr-TR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r>
              <a:rPr lang="tr-TR" sz="1600" dirty="0">
                <a:latin typeface="Comic Sans MS" panose="030F0702030302020204" pitchFamily="66" charset="0"/>
              </a:rPr>
              <a:t/>
            </a:r>
            <a:br>
              <a:rPr lang="tr-TR" sz="1600" dirty="0">
                <a:latin typeface="Comic Sans MS" panose="030F0702030302020204" pitchFamily="66" charset="0"/>
              </a:rPr>
            </a:br>
            <a:r>
              <a:rPr lang="tr-T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Kailas</a:t>
            </a:r>
            <a:r>
              <a:rPr lang="tr-T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Mundhe</a:t>
            </a:r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tr-TR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Gunjan</a:t>
            </a:r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Pruthi</a:t>
            </a:r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tr-TR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and</a:t>
            </a:r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Veena</a:t>
            </a:r>
            <a:r>
              <a:rPr lang="tr-T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Jain</a:t>
            </a:r>
            <a:r>
              <a:rPr lang="tr-TR" sz="1600" dirty="0">
                <a:latin typeface="Comic Sans MS" panose="030F0702030302020204" pitchFamily="66" charset="0"/>
              </a:rPr>
              <a:t/>
            </a:r>
            <a:br>
              <a:rPr lang="tr-TR" sz="1600" dirty="0">
                <a:latin typeface="Comic Sans MS" panose="030F0702030302020204" pitchFamily="66" charset="0"/>
              </a:rPr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/>
              <a:t/>
            </a:r>
            <a:br>
              <a:rPr lang="tr-TR" sz="1600" dirty="0"/>
            </a:br>
            <a:endParaRPr lang="tr-TR" sz="1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2506655" cy="25818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8880"/>
            <a:ext cx="4641305" cy="20179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" y="4756204"/>
            <a:ext cx="4520508" cy="16725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67" y="4756204"/>
            <a:ext cx="4437934" cy="16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47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71438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tr-TR" sz="4000" dirty="0" err="1" smtClean="0">
                <a:solidFill>
                  <a:srgbClr val="FF0000"/>
                </a:solidFill>
                <a:latin typeface="Comic Sans MS" pitchFamily="66" charset="0"/>
              </a:rPr>
              <a:t>Segmental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 Rezeksiyon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Alt çenenin devamlılığı kaybolur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Alt çene ameliyat tarafına doğru yer değiştirir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Okluzal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ilişkiler bozulur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Duyu ve motor </a:t>
            </a: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innervasyonda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kayıp görülür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Dil hareketleri sınırlanır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Protez için gereken yeterli kemik desteği ortadan kalkar</a:t>
            </a:r>
            <a:endParaRPr lang="tr-TR" b="1" i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5716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4000" dirty="0" err="1" smtClean="0">
                <a:solidFill>
                  <a:srgbClr val="FF0000"/>
                </a:solidFill>
                <a:latin typeface="Comic Sans MS" pitchFamily="66" charset="0"/>
              </a:rPr>
              <a:t>Mandibulanın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4000" dirty="0" err="1" smtClean="0">
                <a:solidFill>
                  <a:srgbClr val="FF0000"/>
                </a:solidFill>
                <a:latin typeface="Comic Sans MS" pitchFamily="66" charset="0"/>
              </a:rPr>
              <a:t>Segmental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 Rezeksiyonunda Ortaya Çıkan Sorunlar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Konuşma bozuklukları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Yutkunma bozuklukları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Çiğneme bozuklukları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Estetik sorunlar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Psikolojik sorunlar</a:t>
            </a:r>
            <a:endParaRPr lang="tr-TR" b="1" i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>KAYNAKLAR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b="1" i="1" dirty="0">
                <a:solidFill>
                  <a:srgbClr val="F4F294"/>
                </a:solidFill>
                <a:latin typeface="Comic Sans MS" panose="030F0702030302020204" pitchFamily="66" charset="0"/>
              </a:rPr>
              <a:t>1.</a:t>
            </a:r>
            <a:r>
              <a:rPr lang="en-US" b="1" i="1" dirty="0">
                <a:solidFill>
                  <a:srgbClr val="F4F294"/>
                </a:solidFill>
                <a:latin typeface="Comic Sans MS" panose="030F0702030302020204" pitchFamily="66" charset="0"/>
              </a:rPr>
              <a:t>Samuel Berkowitz</a:t>
            </a:r>
            <a:r>
              <a:rPr lang="tr-TR" b="1" i="1" dirty="0">
                <a:solidFill>
                  <a:srgbClr val="F4F294"/>
                </a:solidFill>
                <a:latin typeface="Comic Sans MS" panose="030F0702030302020204" pitchFamily="66" charset="0"/>
              </a:rPr>
              <a:t>. </a:t>
            </a:r>
            <a:r>
              <a:rPr lang="en-US" dirty="0">
                <a:latin typeface="Comic Sans MS" panose="030F0702030302020204" pitchFamily="66" charset="0"/>
              </a:rPr>
              <a:t>Cleft Lip and Palate: Diagnosis and Management</a:t>
            </a:r>
            <a:r>
              <a:rPr lang="tr-TR" dirty="0">
                <a:latin typeface="Comic Sans MS" panose="030F0702030302020204" pitchFamily="66" charset="0"/>
              </a:rPr>
              <a:t>.</a:t>
            </a:r>
            <a:r>
              <a:rPr lang="en-US" dirty="0">
                <a:latin typeface="Comic Sans MS" panose="030F0702030302020204" pitchFamily="66" charset="0"/>
              </a:rPr>
              <a:t> 3rd ed. Springer</a:t>
            </a:r>
            <a:r>
              <a:rPr lang="tr-TR" dirty="0">
                <a:latin typeface="Comic Sans MS" panose="030F0702030302020204" pitchFamily="66" charset="0"/>
              </a:rPr>
              <a:t>; </a:t>
            </a:r>
            <a:r>
              <a:rPr lang="en-US" dirty="0">
                <a:latin typeface="Comic Sans MS" panose="030F0702030302020204" pitchFamily="66" charset="0"/>
              </a:rPr>
              <a:t>2013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r>
              <a:rPr lang="tr-TR" b="1" i="1" dirty="0">
                <a:solidFill>
                  <a:srgbClr val="F4F294"/>
                </a:solidFill>
                <a:latin typeface="Comic Sans MS" panose="030F0702030302020204" pitchFamily="66" charset="0"/>
              </a:rPr>
              <a:t>2. George K. B. </a:t>
            </a:r>
            <a:r>
              <a:rPr lang="tr-TR" b="1" i="1" dirty="0" err="1">
                <a:solidFill>
                  <a:srgbClr val="F4F294"/>
                </a:solidFill>
                <a:latin typeface="Comic Sans MS" panose="030F0702030302020204" pitchFamily="66" charset="0"/>
              </a:rPr>
              <a:t>Sándor</a:t>
            </a:r>
            <a:r>
              <a:rPr lang="tr-TR" b="1" i="1" dirty="0">
                <a:solidFill>
                  <a:srgbClr val="F4F294"/>
                </a:solidFill>
                <a:latin typeface="Comic Sans MS" panose="030F0702030302020204" pitchFamily="66" charset="0"/>
              </a:rPr>
              <a:t> ,David </a:t>
            </a:r>
            <a:r>
              <a:rPr lang="tr-TR" b="1" i="1" dirty="0" err="1">
                <a:solidFill>
                  <a:srgbClr val="F4F294"/>
                </a:solidFill>
                <a:latin typeface="Comic Sans MS" panose="030F0702030302020204" pitchFamily="66" charset="0"/>
              </a:rPr>
              <a:t>Genecov</a:t>
            </a:r>
            <a:r>
              <a:rPr lang="tr-TR" b="1" i="1" dirty="0">
                <a:solidFill>
                  <a:srgbClr val="F4F294"/>
                </a:solidFill>
                <a:latin typeface="Comic Sans MS" panose="030F0702030302020204" pitchFamily="66" charset="0"/>
              </a:rPr>
              <a:t> , </a:t>
            </a:r>
            <a:r>
              <a:rPr lang="tr-TR" b="1" i="1" dirty="0" err="1">
                <a:solidFill>
                  <a:srgbClr val="F4F294"/>
                </a:solidFill>
                <a:latin typeface="Comic Sans MS" panose="030F0702030302020204" pitchFamily="66" charset="0"/>
              </a:rPr>
              <a:t>Ricardo</a:t>
            </a:r>
            <a:r>
              <a:rPr lang="tr-TR" b="1" i="1" dirty="0">
                <a:solidFill>
                  <a:srgbClr val="F4F294"/>
                </a:solidFill>
                <a:latin typeface="Comic Sans MS" panose="030F0702030302020204" pitchFamily="66" charset="0"/>
              </a:rPr>
              <a:t> D. </a:t>
            </a:r>
            <a:r>
              <a:rPr lang="tr-TR" b="1" i="1" dirty="0" err="1">
                <a:solidFill>
                  <a:srgbClr val="F4F294"/>
                </a:solidFill>
                <a:latin typeface="Comic Sans MS" panose="030F0702030302020204" pitchFamily="66" charset="0"/>
              </a:rPr>
              <a:t>Bennun</a:t>
            </a:r>
            <a:r>
              <a:rPr lang="tr-TR" b="1" i="1" dirty="0">
                <a:solidFill>
                  <a:srgbClr val="F4F294"/>
                </a:solidFill>
                <a:latin typeface="Comic Sans MS" panose="030F0702030302020204" pitchFamily="66" charset="0"/>
              </a:rPr>
              <a:t> , Julia F. Harfin. </a:t>
            </a:r>
            <a:r>
              <a:rPr lang="en-US" dirty="0">
                <a:latin typeface="Comic Sans MS" panose="030F0702030302020204" pitchFamily="66" charset="0"/>
              </a:rPr>
              <a:t>Cleft Lip and Palate Management: A Comprehensive Atlas 1st Edition</a:t>
            </a:r>
            <a:r>
              <a:rPr lang="tr-TR" dirty="0">
                <a:latin typeface="Comic Sans MS" panose="030F0702030302020204" pitchFamily="66" charset="0"/>
              </a:rPr>
              <a:t>. </a:t>
            </a:r>
            <a:r>
              <a:rPr lang="tr-TR" dirty="0" err="1">
                <a:latin typeface="Comic Sans MS" panose="030F0702030302020204" pitchFamily="66" charset="0"/>
              </a:rPr>
              <a:t>Wiley-Blackwell</a:t>
            </a:r>
            <a:r>
              <a:rPr lang="tr-TR" dirty="0">
                <a:latin typeface="Comic Sans MS" panose="030F0702030302020204" pitchFamily="66" charset="0"/>
              </a:rPr>
              <a:t>; 2015.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206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524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Ağız Kanserlerinde Tedavi Yaklaşımları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Cerrahi tedavi- </a:t>
            </a:r>
            <a:r>
              <a:rPr lang="tr-TR" i="1" dirty="0" err="1" smtClean="0">
                <a:solidFill>
                  <a:srgbClr val="FFFF66"/>
                </a:solidFill>
                <a:latin typeface="Comic Sans MS" pitchFamily="66" charset="0"/>
              </a:rPr>
              <a:t>Mandibula</a:t>
            </a:r>
            <a:r>
              <a:rPr lang="tr-TR" i="1" dirty="0" smtClean="0">
                <a:solidFill>
                  <a:srgbClr val="FFFF66"/>
                </a:solidFill>
                <a:latin typeface="Comic Sans MS" pitchFamily="66" charset="0"/>
              </a:rPr>
              <a:t> rezeksiyonu</a:t>
            </a: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Radyoterapi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Protetik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tedavi</a:t>
            </a: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800" dirty="0" err="1" smtClean="0">
                <a:solidFill>
                  <a:srgbClr val="FFFF00"/>
                </a:solidFill>
                <a:latin typeface="Comic Sans MS" pitchFamily="66" charset="0"/>
              </a:rPr>
              <a:t>Deviasyonu</a:t>
            </a:r>
            <a:r>
              <a:rPr lang="tr-TR" sz="2800" dirty="0" smtClean="0">
                <a:solidFill>
                  <a:srgbClr val="FFFF00"/>
                </a:solidFill>
                <a:latin typeface="Comic Sans MS" pitchFamily="66" charset="0"/>
              </a:rPr>
              <a:t> önlemek için kullanılan yöntemler </a:t>
            </a:r>
          </a:p>
          <a:p>
            <a:pPr>
              <a:buFont typeface="Courier New" pitchFamily="49" charset="0"/>
              <a:buChar char="o"/>
            </a:pPr>
            <a:r>
              <a:rPr lang="tr-TR" sz="2400" i="1" dirty="0" err="1" smtClean="0">
                <a:solidFill>
                  <a:schemeClr val="tx2"/>
                </a:solidFill>
                <a:latin typeface="Comic Sans MS" pitchFamily="66" charset="0"/>
              </a:rPr>
              <a:t>İntermaksiller</a:t>
            </a:r>
            <a:r>
              <a:rPr lang="tr-TR" sz="2400" i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tr-TR" sz="2400" i="1" dirty="0" err="1" smtClean="0">
                <a:solidFill>
                  <a:schemeClr val="tx2"/>
                </a:solidFill>
                <a:latin typeface="Comic Sans MS" pitchFamily="66" charset="0"/>
              </a:rPr>
              <a:t>fiksasyon</a:t>
            </a:r>
            <a:endParaRPr lang="tr-TR" sz="2400" i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2400" i="1" dirty="0" smtClean="0">
                <a:solidFill>
                  <a:schemeClr val="tx2"/>
                </a:solidFill>
                <a:latin typeface="Comic Sans MS" pitchFamily="66" charset="0"/>
              </a:rPr>
              <a:t>Egzersiz programları</a:t>
            </a:r>
          </a:p>
          <a:p>
            <a:pPr>
              <a:buFont typeface="Courier New" pitchFamily="49" charset="0"/>
              <a:buChar char="o"/>
            </a:pPr>
            <a:r>
              <a:rPr lang="tr-TR" sz="2400" i="1" dirty="0" smtClean="0">
                <a:solidFill>
                  <a:schemeClr val="tx2"/>
                </a:solidFill>
                <a:latin typeface="Comic Sans MS" pitchFamily="66" charset="0"/>
              </a:rPr>
              <a:t>Rehber düzlem protezleri</a:t>
            </a:r>
          </a:p>
          <a:p>
            <a:pPr>
              <a:buFont typeface="Wingdings" pitchFamily="2" charset="2"/>
              <a:buChar char="Ø"/>
            </a:pPr>
            <a:endParaRPr lang="tr-TR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8588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Ağız Kanserlerinde Epidemiyoloji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Erken tanı</a:t>
            </a:r>
          </a:p>
          <a:p>
            <a:pPr>
              <a:buFont typeface="Wingdings" pitchFamily="2" charset="2"/>
              <a:buChar char="Ø"/>
            </a:pPr>
            <a:endParaRPr lang="tr-TR" b="1" i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Prekanseröz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dokuların diş hekimi tarafından tanınması ve tedavisi </a:t>
            </a:r>
          </a:p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7157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Ağız Kanserlerinde </a:t>
            </a:r>
            <a:r>
              <a:rPr lang="tr-TR" sz="4000" dirty="0" err="1" smtClean="0">
                <a:solidFill>
                  <a:srgbClr val="FF0000"/>
                </a:solidFill>
                <a:latin typeface="Comic Sans MS" pitchFamily="66" charset="0"/>
              </a:rPr>
              <a:t>İnsidans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114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Tüm kanser tipleri arasında 6. sırada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Erkeklerde 4. sırada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Dil, dudak, ağız tabanı, damak ,diş eti, </a:t>
            </a: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bukkal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mukoza, </a:t>
            </a: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orofarinks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kanserleri (Tüm kanser türleri içinde)</a:t>
            </a:r>
            <a:r>
              <a:rPr lang="tr-TR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4000" b="1" i="1" dirty="0" smtClean="0">
                <a:solidFill>
                  <a:srgbClr val="FF0000"/>
                </a:solidFill>
                <a:latin typeface="Comic Sans MS" pitchFamily="66" charset="0"/>
              </a:rPr>
              <a:t>%3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Nazofarinks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larinks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, sinüsler, majör tükürük bezlerinin kanserlerinin ilavesiyle bu oran</a:t>
            </a:r>
            <a:r>
              <a:rPr lang="tr-TR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4000" b="1" i="1" dirty="0" smtClean="0">
                <a:solidFill>
                  <a:srgbClr val="FF0000"/>
                </a:solidFill>
                <a:latin typeface="Comic Sans MS" pitchFamily="66" charset="0"/>
              </a:rPr>
              <a:t>%5</a:t>
            </a:r>
            <a:endParaRPr lang="tr-TR" sz="40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28588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Ağız Kanserlerinin Histolojik tipleri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Karsinom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4000" b="1" i="1" dirty="0" smtClean="0">
                <a:solidFill>
                  <a:srgbClr val="FF0000"/>
                </a:solidFill>
                <a:latin typeface="Comic Sans MS" pitchFamily="66" charset="0"/>
              </a:rPr>
              <a:t>%96  </a:t>
            </a:r>
          </a:p>
          <a:p>
            <a:pPr>
              <a:buNone/>
            </a:pPr>
            <a:r>
              <a:rPr lang="tr-TR" sz="3200" dirty="0" smtClean="0">
                <a:solidFill>
                  <a:schemeClr val="tx2"/>
                </a:solidFill>
                <a:latin typeface="Comic Sans MS" pitchFamily="66" charset="0"/>
              </a:rPr>
              <a:t>  </a:t>
            </a: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tr-TR" sz="2800" dirty="0" err="1" smtClean="0">
                <a:solidFill>
                  <a:schemeClr val="tx2"/>
                </a:solidFill>
                <a:latin typeface="Comic Sans MS" pitchFamily="66" charset="0"/>
              </a:rPr>
              <a:t>Squamoz</a:t>
            </a: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 hücreli </a:t>
            </a:r>
            <a:r>
              <a:rPr lang="tr-TR" sz="2800" dirty="0" err="1" smtClean="0">
                <a:solidFill>
                  <a:schemeClr val="tx2"/>
                </a:solidFill>
                <a:latin typeface="Comic Sans MS" pitchFamily="66" charset="0"/>
              </a:rPr>
              <a:t>veye</a:t>
            </a: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tr-TR" sz="2800" dirty="0" err="1" smtClean="0">
                <a:solidFill>
                  <a:schemeClr val="tx2"/>
                </a:solidFill>
                <a:latin typeface="Comic Sans MS" pitchFamily="66" charset="0"/>
              </a:rPr>
              <a:t>epidermoid</a:t>
            </a: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tr-TR" sz="2800" dirty="0" err="1" smtClean="0">
                <a:solidFill>
                  <a:schemeClr val="tx2"/>
                </a:solidFill>
                <a:latin typeface="Comic Sans MS" pitchFamily="66" charset="0"/>
              </a:rPr>
              <a:t>karsinom</a:t>
            </a: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Sarkom   </a:t>
            </a:r>
            <a:r>
              <a:rPr lang="tr-TR" sz="4000" b="1" i="1" dirty="0" smtClean="0">
                <a:solidFill>
                  <a:srgbClr val="FF0000"/>
                </a:solidFill>
                <a:latin typeface="Comic Sans MS" pitchFamily="66" charset="0"/>
              </a:rPr>
              <a:t>%4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7157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Ağız Kanserlerinde Yaş ve Cinsiyet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40 yaş üstü ( ortalama 60 yaş)</a:t>
            </a:r>
            <a:r>
              <a:rPr lang="tr-TR" sz="4000" b="1" i="1" dirty="0" smtClean="0">
                <a:solidFill>
                  <a:srgbClr val="FF0000"/>
                </a:solidFill>
                <a:latin typeface="Comic Sans MS" pitchFamily="66" charset="0"/>
              </a:rPr>
              <a:t>% 95</a:t>
            </a:r>
          </a:p>
          <a:p>
            <a:pPr>
              <a:buNone/>
            </a:pPr>
            <a:endParaRPr lang="tr-TR" sz="40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Erkeklerde daha fazla</a:t>
            </a:r>
          </a:p>
          <a:p>
            <a:pPr>
              <a:buNone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tr-TR" i="1" dirty="0" smtClean="0">
                <a:solidFill>
                  <a:srgbClr val="FFFF66"/>
                </a:solidFill>
                <a:latin typeface="Comic Sans MS" pitchFamily="66" charset="0"/>
              </a:rPr>
              <a:t>Son yıllarda 6:1             2:1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6 Sağ Ok"/>
          <p:cNvSpPr/>
          <p:nvPr/>
        </p:nvSpPr>
        <p:spPr>
          <a:xfrm>
            <a:off x="3929058" y="4500570"/>
            <a:ext cx="978408" cy="4846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Ağız Kanserlerinin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En Sık Görüldüğü Yerler </a:t>
            </a: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Dil</a:t>
            </a: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err="1" smtClean="0">
                <a:solidFill>
                  <a:srgbClr val="FFFF00"/>
                </a:solidFill>
                <a:latin typeface="Comic Sans MS" pitchFamily="66" charset="0"/>
              </a:rPr>
              <a:t>Orofarinks</a:t>
            </a: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Ağız tabanı</a:t>
            </a:r>
          </a:p>
          <a:p>
            <a:pPr>
              <a:buNone/>
            </a:pPr>
            <a:endParaRPr lang="tr-TR" sz="40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Dudaklar</a:t>
            </a:r>
            <a:endParaRPr lang="tr-TR" sz="40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Teşhis Edilme  Şansı</a:t>
            </a:r>
          </a:p>
          <a:p>
            <a:pPr algn="ctr">
              <a:buNone/>
            </a:pPr>
            <a:endParaRPr lang="tr-T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tr-T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Dil kanserlerinde erken tanı şansı çok yüksek</a:t>
            </a:r>
            <a:endParaRPr lang="tr-TR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07157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Ağız Kanserlerinde Irksal ve Genetik Etkenler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Etnik faktörler</a:t>
            </a: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Coğrafi bölge farklılıkları</a:t>
            </a:r>
          </a:p>
          <a:p>
            <a:pPr>
              <a:buNone/>
            </a:pPr>
            <a:endParaRPr lang="tr-TR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Beslenme şekilleri</a:t>
            </a:r>
            <a:endParaRPr lang="tr-TR" sz="40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7720" y="57148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MANDİBULANIN KAZANILMIŞ DEFEKTLERİ </a:t>
            </a:r>
            <a:endParaRPr lang="tr-T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Özel 3">
      <a:dk1>
        <a:sysClr val="windowText" lastClr="000000"/>
      </a:dk1>
      <a:lt1>
        <a:srgbClr val="FF0066"/>
      </a:lt1>
      <a:dk2>
        <a:srgbClr val="291A8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609</Words>
  <Application>Microsoft Office PowerPoint</Application>
  <PresentationFormat>Ekran Gösterisi (4:3)</PresentationFormat>
  <Paragraphs>187</Paragraphs>
  <Slides>27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Calibri</vt:lpstr>
      <vt:lpstr>Comic Sans MS</vt:lpstr>
      <vt:lpstr>Corbel</vt:lpstr>
      <vt:lpstr>Courier New</vt:lpstr>
      <vt:lpstr>Wingdings</vt:lpstr>
      <vt:lpstr>Wingdings 2</vt:lpstr>
      <vt:lpstr>Deluxe</vt:lpstr>
      <vt:lpstr>      MANDİBULANIN KAZANILMIŞ DEFEKTLERİ Ve Protetİk Yaklaşımlarla Rehabİlİtasyonu</vt:lpstr>
      <vt:lpstr>Mandibula Rezeksiyonlarının başlıca nedenleri</vt:lpstr>
      <vt:lpstr>Ağız Kanserlerinde Tedavi Yaklaşımları</vt:lpstr>
      <vt:lpstr>Ağız Kanserlerinde Epidemiyoloji</vt:lpstr>
      <vt:lpstr>Ağız Kanserlerinde İnsidans</vt:lpstr>
      <vt:lpstr>Ağız Kanserlerinin Histolojik tipleri</vt:lpstr>
      <vt:lpstr>Ağız Kanserlerinde Yaş ve Cinsiyet</vt:lpstr>
      <vt:lpstr>Ağız Kanserlerinin</vt:lpstr>
      <vt:lpstr>Ağız Kanserlerinde Irksal ve Genetik Etkenler</vt:lpstr>
      <vt:lpstr>Ağız Kanserlerinde</vt:lpstr>
      <vt:lpstr>Ağız Kanserlerinde Etyoloji ve Predispozan Faktörler</vt:lpstr>
      <vt:lpstr>PowerPoint Sunusu</vt:lpstr>
      <vt:lpstr>PowerPoint Sunusu</vt:lpstr>
      <vt:lpstr>Ağız Kanserlerinde Tedavi Yaklaşımları</vt:lpstr>
      <vt:lpstr>Mandibula Rezeksiyonu uygulanan hastalarda tedavinin başarısı;</vt:lpstr>
      <vt:lpstr>Mandibular Rezeksiyonların Sınıflandırması</vt:lpstr>
      <vt:lpstr>Marjinal Rezeksiyon</vt:lpstr>
      <vt:lpstr>   Mandibulanın Marjinal Rezeksiyonunda Ortaya Çıkan Sorunlar</vt:lpstr>
      <vt:lpstr>Ağız Kanserlerinde Tedavi Yaklaşımları</vt:lpstr>
      <vt:lpstr>PowerPoint Sunusu</vt:lpstr>
      <vt:lpstr>PowerPoint Sunusu</vt:lpstr>
      <vt:lpstr>Thor, Warfvinge, and Fernandes. Long-Term Glandular Odontogenic Cyst.  J Oral Maxillofac Surg 2006.</vt:lpstr>
      <vt:lpstr>Prosthodontic rehabilitation of patient with marginal mandibular resection using attachment supported  prostheses:  A clinical report. Contemp Clin Dent. 2014 Jan;5(1):123-6.</vt:lpstr>
      <vt:lpstr>        Prosthodontic rehabilitation of patient with marginal mandibular resection using attachment supported prostheses: A clinical report. Contemp Clin Dent. 2014 Jan-Mar; 5(1): 123–126. Kailas Mundhe, Gunjan Pruthi, and Veena Jain   </vt:lpstr>
      <vt:lpstr>Segmental Rezeksiyon</vt:lpstr>
      <vt:lpstr>   Mandibulanın Segmental Rezeksiyonunda Ortaya Çıkan Sorunlar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Yasemin</dc:creator>
  <cp:lastModifiedBy>YASEMİN</cp:lastModifiedBy>
  <cp:revision>80</cp:revision>
  <dcterms:created xsi:type="dcterms:W3CDTF">2009-12-21T18:33:26Z</dcterms:created>
  <dcterms:modified xsi:type="dcterms:W3CDTF">2020-02-04T08:03:10Z</dcterms:modified>
</cp:coreProperties>
</file>