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1" r:id="rId6"/>
    <p:sldId id="279" r:id="rId7"/>
    <p:sldId id="265" r:id="rId8"/>
    <p:sldId id="266" r:id="rId9"/>
    <p:sldId id="267" r:id="rId10"/>
    <p:sldId id="268" r:id="rId11"/>
    <p:sldId id="282" r:id="rId12"/>
    <p:sldId id="273" r:id="rId13"/>
    <p:sldId id="283" r:id="rId14"/>
    <p:sldId id="28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5"/>
    <p:restoredTop sz="94410"/>
  </p:normalViewPr>
  <p:slideViewPr>
    <p:cSldViewPr snapToGrid="0">
      <p:cViewPr varScale="1">
        <p:scale>
          <a:sx n="80" d="100"/>
          <a:sy n="80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5911-414E-454E-9BDC-A60D611EA245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3212-CB8A-4A00-9C02-C43460FD9C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59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3379894"/>
            <a:ext cx="7766936" cy="1646302"/>
          </a:xfrm>
        </p:spPr>
        <p:txBody>
          <a:bodyPr/>
          <a:lstStyle/>
          <a:p>
            <a:r>
              <a:rPr lang="tr-TR" sz="3200" dirty="0" smtClean="0"/>
              <a:t>Kron/Köprü çalışmaları için metal alt yapı elde etme yöntemleri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5257841"/>
            <a:ext cx="7766936" cy="1096899"/>
          </a:xfrm>
        </p:spPr>
        <p:txBody>
          <a:bodyPr/>
          <a:lstStyle/>
          <a:p>
            <a:r>
              <a:rPr lang="tr-TR" dirty="0" smtClean="0"/>
              <a:t>Dr. </a:t>
            </a:r>
            <a:r>
              <a:rPr lang="tr-TR" dirty="0" err="1" smtClean="0"/>
              <a:t>Dt</a:t>
            </a:r>
            <a:r>
              <a:rPr lang="tr-TR" dirty="0" smtClean="0"/>
              <a:t>. Burcu Batak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7801"/>
          <a:stretch/>
        </p:blipFill>
        <p:spPr>
          <a:xfrm>
            <a:off x="3124390" y="507873"/>
            <a:ext cx="4943475" cy="3003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396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2190" y="1001064"/>
            <a:ext cx="9807853" cy="45850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Metal destekli kron/köprülere ait metal alt yapılar </a:t>
            </a:r>
            <a:endParaRPr lang="tr-TR" dirty="0"/>
          </a:p>
          <a:p>
            <a:r>
              <a:rPr lang="tr-TR" dirty="0" smtClean="0"/>
              <a:t>Çalışma </a:t>
            </a:r>
            <a:r>
              <a:rPr lang="tr-TR" dirty="0"/>
              <a:t>modelinde yan dişlerle olan ilişkiler, </a:t>
            </a:r>
            <a:r>
              <a:rPr lang="tr-TR" dirty="0" err="1"/>
              <a:t>kontakt</a:t>
            </a:r>
            <a:r>
              <a:rPr lang="tr-TR" dirty="0"/>
              <a:t> noktaları, </a:t>
            </a:r>
            <a:r>
              <a:rPr lang="tr-TR" dirty="0" err="1"/>
              <a:t>kole</a:t>
            </a:r>
            <a:r>
              <a:rPr lang="tr-TR" dirty="0"/>
              <a:t> ve basamak durumları kontrol edilerek krona şekil verilir. </a:t>
            </a:r>
            <a:endParaRPr lang="tr-TR" dirty="0" smtClean="0"/>
          </a:p>
          <a:p>
            <a:r>
              <a:rPr lang="tr-TR" dirty="0"/>
              <a:t>Keskin köşe ve kenarlar, üzerine oturacak porselenin direncini azaltacak kısımlar olduğu için metal yüzlerin birleşme köşe ve kenarları hafif yuvarlak olarak hazırlanmalıdır. </a:t>
            </a:r>
          </a:p>
          <a:p>
            <a:r>
              <a:rPr lang="tr-TR" dirty="0"/>
              <a:t>Metal yüz üzerinde mevcut olan basamak ile metal altyapı arasında keskin köşeler bulunmamalıdır. </a:t>
            </a:r>
          </a:p>
          <a:p>
            <a:r>
              <a:rPr lang="tr-TR" dirty="0"/>
              <a:t>Metal altyapının yapımında, teknisyenin bunlara dikkat etmesi gerekmektedir.</a:t>
            </a:r>
          </a:p>
          <a:p>
            <a:r>
              <a:rPr lang="tr-TR" dirty="0"/>
              <a:t>Hazırlanan metal altyapı temizlenip dezenfekte edilerek prova için hekime gönderilir.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0865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Metal Altyapı Tasarımı </a:t>
            </a:r>
            <a:endParaRPr lang="tr-TR" dirty="0"/>
          </a:p>
          <a:p>
            <a:r>
              <a:rPr lang="tr-TR" dirty="0" smtClean="0"/>
              <a:t>Metal </a:t>
            </a:r>
            <a:r>
              <a:rPr lang="tr-TR" dirty="0"/>
              <a:t>altyapı, restorasyonun uyumundan temel olarak sorumludur. </a:t>
            </a:r>
            <a:endParaRPr lang="tr-TR" dirty="0" smtClean="0"/>
          </a:p>
          <a:p>
            <a:r>
              <a:rPr lang="tr-TR" dirty="0" smtClean="0"/>
              <a:t>Restorasyonun </a:t>
            </a:r>
            <a:r>
              <a:rPr lang="tr-TR" dirty="0"/>
              <a:t>dişeti ve kron bütünlüğünün seviyesine dikkat edildiği gibi metalin </a:t>
            </a:r>
            <a:r>
              <a:rPr lang="tr-TR" dirty="0" err="1"/>
              <a:t>prepare</a:t>
            </a:r>
            <a:r>
              <a:rPr lang="tr-TR" dirty="0"/>
              <a:t> edilen dişin iç adaptasyonuna da dikkat edilmelidir. </a:t>
            </a:r>
            <a:endParaRPr lang="tr-TR" dirty="0" smtClean="0"/>
          </a:p>
          <a:p>
            <a:r>
              <a:rPr lang="tr-TR" dirty="0" smtClean="0"/>
              <a:t>Destek </a:t>
            </a:r>
            <a:r>
              <a:rPr lang="tr-TR" dirty="0"/>
              <a:t>yapılara çok sıkı oturan bir restorasyon, porselen metal bağlantısında stres </a:t>
            </a:r>
            <a:r>
              <a:rPr lang="tr-TR" dirty="0" smtClean="0"/>
              <a:t>oluşturabilir.</a:t>
            </a:r>
          </a:p>
          <a:p>
            <a:r>
              <a:rPr lang="tr-TR" dirty="0" smtClean="0"/>
              <a:t>Buna </a:t>
            </a:r>
            <a:r>
              <a:rPr lang="tr-TR" dirty="0"/>
              <a:t>karşın destek yapılar ile arasında geniş boşluk bulunan bir restorasyon, tutuculuğunu iç uyumundan değil daha çok yapıştırma </a:t>
            </a:r>
            <a:r>
              <a:rPr lang="tr-TR" dirty="0" err="1"/>
              <a:t>simanından</a:t>
            </a:r>
            <a:r>
              <a:rPr lang="tr-TR" dirty="0"/>
              <a:t> alacak ve restorasyon başarısız </a:t>
            </a:r>
            <a:r>
              <a:rPr lang="tr-TR" dirty="0" smtClean="0"/>
              <a:t>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3306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10023984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Metal Altyapı Tasarımı </a:t>
            </a:r>
            <a:endParaRPr lang="tr-TR" dirty="0"/>
          </a:p>
          <a:p>
            <a:r>
              <a:rPr lang="tr-TR" dirty="0" smtClean="0"/>
              <a:t>Metal altyapı porselenin kendi başına oluşturamayacağı güçlü bir destek yapı oluşturur. </a:t>
            </a:r>
          </a:p>
          <a:p>
            <a:r>
              <a:rPr lang="tr-TR" dirty="0" smtClean="0"/>
              <a:t>Bu fonksiyonun uygun şekilde yerine getirilmesi için fonksiyon esnasında bükülme ve deformasyona direnç göstermesi açısından yapının yeterince kalın olması gerekir.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Buradaki amaç altyapıdaki metalin esnememesidir. </a:t>
            </a:r>
          </a:p>
          <a:p>
            <a:r>
              <a:rPr lang="tr-TR" dirty="0" smtClean="0"/>
              <a:t>Esneklik metal üzerinde yer alan porselenin oynamasına veya kırılmasına sebep olabilir.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281560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Altyapı Tasarımı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/>
              <a:t>M</a:t>
            </a:r>
            <a:r>
              <a:rPr lang="tr-TR" dirty="0" smtClean="0"/>
              <a:t>etal alt yapı</a:t>
            </a:r>
            <a:r>
              <a:rPr lang="tr-TR" dirty="0"/>
              <a:t>, </a:t>
            </a:r>
            <a:r>
              <a:rPr lang="tr-TR" dirty="0">
                <a:solidFill>
                  <a:srgbClr val="00B0F0"/>
                </a:solidFill>
              </a:rPr>
              <a:t>direnç</a:t>
            </a:r>
            <a:r>
              <a:rPr lang="tr-TR" dirty="0"/>
              <a:t> ve </a:t>
            </a:r>
            <a:r>
              <a:rPr lang="tr-TR" dirty="0">
                <a:solidFill>
                  <a:srgbClr val="00B0F0"/>
                </a:solidFill>
              </a:rPr>
              <a:t>sertlik</a:t>
            </a:r>
            <a:r>
              <a:rPr lang="tr-TR" dirty="0"/>
              <a:t> için </a:t>
            </a:r>
            <a:r>
              <a:rPr lang="tr-TR" dirty="0">
                <a:solidFill>
                  <a:schemeClr val="tx1"/>
                </a:solidFill>
              </a:rPr>
              <a:t>mümkün</a:t>
            </a:r>
            <a:r>
              <a:rPr lang="tr-TR" dirty="0"/>
              <a:t> olduğu kadar </a:t>
            </a:r>
            <a:r>
              <a:rPr lang="tr-TR" dirty="0">
                <a:solidFill>
                  <a:srgbClr val="00B0F0"/>
                </a:solidFill>
              </a:rPr>
              <a:t>kalın</a:t>
            </a:r>
            <a:r>
              <a:rPr lang="tr-TR" dirty="0"/>
              <a:t>, </a:t>
            </a:r>
            <a:r>
              <a:rPr lang="tr-TR" dirty="0">
                <a:solidFill>
                  <a:srgbClr val="92D050"/>
                </a:solidFill>
              </a:rPr>
              <a:t>estetiği</a:t>
            </a:r>
            <a:r>
              <a:rPr lang="tr-TR" dirty="0"/>
              <a:t> tehlikeye atmayacak ve </a:t>
            </a:r>
            <a:r>
              <a:rPr lang="tr-TR" dirty="0">
                <a:solidFill>
                  <a:srgbClr val="92D050"/>
                </a:solidFill>
              </a:rPr>
              <a:t>restorasyonun hacmi</a:t>
            </a:r>
            <a:r>
              <a:rPr lang="tr-TR" dirty="0"/>
              <a:t>ni arttırmayacak kadar </a:t>
            </a:r>
            <a:r>
              <a:rPr lang="tr-TR" dirty="0">
                <a:solidFill>
                  <a:srgbClr val="92D050"/>
                </a:solidFill>
              </a:rPr>
              <a:t>ince</a:t>
            </a:r>
            <a:r>
              <a:rPr lang="tr-TR" dirty="0"/>
              <a:t> hazırlanmalıdır.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72" b="17395"/>
          <a:stretch/>
        </p:blipFill>
        <p:spPr bwMode="auto">
          <a:xfrm>
            <a:off x="2699655" y="3120571"/>
            <a:ext cx="5500916" cy="318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487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Altyapı Tasarımı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Metalin </a:t>
            </a:r>
            <a:r>
              <a:rPr lang="tr-TR" dirty="0"/>
              <a:t>kalınlığı restore edilen diş morfolojisine dikkat edilerek farklı yerlerde farklı kalınlıkta olabilir.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Bu </a:t>
            </a:r>
            <a:r>
              <a:rPr lang="tr-TR" dirty="0"/>
              <a:t>kalınlık,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metalde </a:t>
            </a:r>
            <a:r>
              <a:rPr lang="tr-TR" dirty="0"/>
              <a:t>soy metal oranı fazla ise </a:t>
            </a:r>
            <a:r>
              <a:rPr lang="tr-TR" b="1" dirty="0"/>
              <a:t>0,3-0,5</a:t>
            </a:r>
            <a:r>
              <a:rPr lang="tr-TR" dirty="0"/>
              <a:t> </a:t>
            </a:r>
            <a:r>
              <a:rPr lang="tr-TR" b="1" dirty="0"/>
              <a:t>mm,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 smtClean="0"/>
              <a:t>            soy </a:t>
            </a:r>
            <a:r>
              <a:rPr lang="tr-TR" dirty="0"/>
              <a:t>metal oranı az ise </a:t>
            </a:r>
            <a:r>
              <a:rPr lang="tr-TR" b="1" dirty="0"/>
              <a:t>0,1-0,3 mm</a:t>
            </a:r>
            <a:r>
              <a:rPr lang="tr-TR" dirty="0"/>
              <a:t> olmalıdır. 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" y="3871383"/>
            <a:ext cx="8128000" cy="2436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87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566" y="1124269"/>
            <a:ext cx="7168772" cy="456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Kron-köprü protezlerinin metal alt yapı elde etme yöntemleri</a:t>
            </a:r>
            <a:endParaRPr lang="tr-TR" dirty="0" smtClean="0"/>
          </a:p>
          <a:p>
            <a:pPr lvl="0"/>
            <a:r>
              <a:rPr lang="tr-TR" dirty="0" err="1" smtClean="0"/>
              <a:t>Dental</a:t>
            </a:r>
            <a:r>
              <a:rPr lang="tr-TR" dirty="0" smtClean="0"/>
              <a:t> </a:t>
            </a:r>
            <a:r>
              <a:rPr lang="tr-TR" dirty="0"/>
              <a:t>seramik restorasyonların hazırlanmasında ağız içi çiğneme kuvvetlerine karşı gerekli dayanıklılığın elde edilmesi </a:t>
            </a:r>
            <a:r>
              <a:rPr lang="tr-TR" dirty="0" smtClean="0"/>
              <a:t>restorasyonun </a:t>
            </a:r>
            <a:r>
              <a:rPr lang="tr-TR" dirty="0"/>
              <a:t>başarısı için önemlidir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Bu </a:t>
            </a:r>
            <a:r>
              <a:rPr lang="tr-TR" dirty="0"/>
              <a:t>dayanıklılığın elde edilmesi dirençli alt yapıların yapılması ile mümkündür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Hangi </a:t>
            </a:r>
            <a:r>
              <a:rPr lang="tr-TR" dirty="0"/>
              <a:t>yöntem kullanılırsa kullanılsın metal alt yapının taşıması gereken özellikler aynıdır</a:t>
            </a:r>
            <a:r>
              <a:rPr lang="tr-TR" dirty="0" smtClean="0"/>
              <a:t>.</a:t>
            </a:r>
          </a:p>
          <a:p>
            <a:pPr lvl="0"/>
            <a:r>
              <a:rPr lang="tr-TR" dirty="0" smtClean="0"/>
              <a:t>Her </a:t>
            </a:r>
            <a:r>
              <a:rPr lang="tr-TR" dirty="0"/>
              <a:t>tekniğin kendi içinde avantaj ve dezavantajları söz konusudur.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978" y="2282011"/>
            <a:ext cx="3895223" cy="224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2951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566" y="631767"/>
            <a:ext cx="8596668" cy="437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Kron-köprü protezlerinin metal alt yapı elde etme yöntemleri</a:t>
            </a:r>
            <a:endParaRPr lang="tr-TR" dirty="0" smtClean="0"/>
          </a:p>
          <a:p>
            <a:pPr lvl="0"/>
            <a:r>
              <a:rPr lang="tr-TR" dirty="0" smtClean="0"/>
              <a:t>Geleneksel </a:t>
            </a:r>
            <a:r>
              <a:rPr lang="tr-TR" dirty="0"/>
              <a:t>döküm yöntemi ile metal altyapı hazırlama</a:t>
            </a:r>
          </a:p>
          <a:p>
            <a:pPr lvl="0"/>
            <a:r>
              <a:rPr lang="tr-TR" dirty="0"/>
              <a:t>Lazer </a:t>
            </a:r>
            <a:r>
              <a:rPr lang="tr-TR" dirty="0" err="1"/>
              <a:t>sintering</a:t>
            </a:r>
            <a:r>
              <a:rPr lang="tr-TR" dirty="0"/>
              <a:t> yöntemi ile metal altyapı hazırlama</a:t>
            </a:r>
          </a:p>
          <a:p>
            <a:pPr lvl="0"/>
            <a:r>
              <a:rPr lang="tr-TR" dirty="0"/>
              <a:t>Lazer </a:t>
            </a:r>
            <a:r>
              <a:rPr lang="tr-TR" dirty="0" err="1"/>
              <a:t>melting</a:t>
            </a:r>
            <a:r>
              <a:rPr lang="tr-TR" dirty="0"/>
              <a:t> yöntemi ile metal altyapı hazırlama </a:t>
            </a:r>
          </a:p>
          <a:p>
            <a:pPr lvl="0"/>
            <a:r>
              <a:rPr lang="tr-TR" dirty="0"/>
              <a:t>CAD/CAM yöntemi ile metal altyapı hazırlama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154" y="1793142"/>
            <a:ext cx="2600325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2667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5934122" cy="498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alt yapının hazırlanması  </a:t>
            </a:r>
            <a:endParaRPr lang="tr-TR" dirty="0"/>
          </a:p>
          <a:p>
            <a:r>
              <a:rPr lang="tr-TR" dirty="0"/>
              <a:t>Metal alt yapının hazırlığı için yapılan mum modelaj öncesinde, kesilmiş dişi temsil eden </a:t>
            </a:r>
            <a:r>
              <a:rPr lang="tr-TR" dirty="0" err="1" smtClean="0">
                <a:solidFill>
                  <a:srgbClr val="FF0000"/>
                </a:solidFill>
              </a:rPr>
              <a:t>day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(güdük) </a:t>
            </a:r>
            <a:r>
              <a:rPr lang="tr-TR" dirty="0"/>
              <a:t>hazırlanır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Güdük yapılacak olan metal alt yapının üzerine rahatlıkla oturmasını sağlayacak şekilde olmalı ve bu durumu engelleyecek tüm alanlar rahatlatılmalıdır.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9709" y="481573"/>
            <a:ext cx="2641598" cy="2502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99"/>
          <a:stretch/>
        </p:blipFill>
        <p:spPr bwMode="auto">
          <a:xfrm>
            <a:off x="7220197" y="3708013"/>
            <a:ext cx="3982355" cy="2750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61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557" y="60205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Mum Modelaj Yöntemleri </a:t>
            </a:r>
            <a:endParaRPr lang="tr-TR" b="1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 </a:t>
            </a:r>
            <a:endParaRPr lang="tr-TR" dirty="0">
              <a:solidFill>
                <a:srgbClr val="FFFF00"/>
              </a:solidFill>
            </a:endParaRPr>
          </a:p>
          <a:p>
            <a:r>
              <a:rPr lang="tr-TR" dirty="0" smtClean="0"/>
              <a:t>Mum damlatma yöntemi </a:t>
            </a:r>
          </a:p>
          <a:p>
            <a:r>
              <a:rPr lang="tr-TR" dirty="0" smtClean="0"/>
              <a:t>Mum sarma yöntemi</a:t>
            </a:r>
          </a:p>
          <a:p>
            <a:r>
              <a:rPr lang="tr-TR" dirty="0" smtClean="0"/>
              <a:t>Erimiş muma daldırma yöntemi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8" r="1120" b="44286"/>
          <a:stretch/>
        </p:blipFill>
        <p:spPr bwMode="auto">
          <a:xfrm>
            <a:off x="3238393" y="3496236"/>
            <a:ext cx="4749160" cy="2393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879" y="1067769"/>
            <a:ext cx="7219961" cy="5083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Mum modelajın manşete alınması</a:t>
            </a:r>
            <a:r>
              <a:rPr lang="tr-TR" dirty="0" smtClean="0"/>
              <a:t>;</a:t>
            </a:r>
          </a:p>
          <a:p>
            <a:r>
              <a:rPr lang="tr-TR" dirty="0" smtClean="0"/>
              <a:t>Modelajı tamamlanan mum örneklere, fabrikasyon veya silindir şeklinde hazırlanan döküm kanalı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tij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en geniş bölgesinden bağlanır. </a:t>
            </a:r>
          </a:p>
          <a:p>
            <a:r>
              <a:rPr lang="tr-TR" dirty="0" smtClean="0"/>
              <a:t>Metalden yapılan ve içi boş olan silindirik kalın (manşet) düz bir zeminde huni şekline getirilen mum ile birleştirilir. </a:t>
            </a:r>
          </a:p>
          <a:p>
            <a:r>
              <a:rPr lang="tr-TR" dirty="0" smtClean="0"/>
              <a:t>Uygun kıvamda hazırlanan </a:t>
            </a:r>
            <a:r>
              <a:rPr lang="tr-TR" dirty="0" err="1" smtClean="0"/>
              <a:t>revetman</a:t>
            </a:r>
            <a:r>
              <a:rPr lang="tr-TR" dirty="0" smtClean="0"/>
              <a:t> manşet içine dökülerek donması beklenir. </a:t>
            </a:r>
          </a:p>
          <a:p>
            <a:r>
              <a:rPr lang="tr-TR" dirty="0"/>
              <a:t>Revetman sertleştikten sonra manşetten çıkarılır ve mum kronun erimesi için ön ısıtma fırınına konulur.</a:t>
            </a:r>
          </a:p>
          <a:p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1" r="10153" b="4863"/>
          <a:stretch/>
        </p:blipFill>
        <p:spPr bwMode="auto">
          <a:xfrm>
            <a:off x="8203566" y="2147835"/>
            <a:ext cx="2873688" cy="29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286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5444331" cy="5206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destekli kron/köprülere ait metal </a:t>
            </a:r>
            <a:r>
              <a:rPr lang="tr-TR" b="1" dirty="0" smtClean="0"/>
              <a:t>alt yapılar </a:t>
            </a:r>
            <a:endParaRPr lang="tr-TR" dirty="0"/>
          </a:p>
          <a:p>
            <a:r>
              <a:rPr lang="tr-TR" dirty="0" smtClean="0"/>
              <a:t>Metal </a:t>
            </a:r>
            <a:r>
              <a:rPr lang="tr-TR" dirty="0"/>
              <a:t>alaşım, zaman kaybını ve </a:t>
            </a:r>
            <a:r>
              <a:rPr lang="tr-TR" dirty="0" err="1"/>
              <a:t>revetman</a:t>
            </a:r>
            <a:r>
              <a:rPr lang="tr-TR" dirty="0"/>
              <a:t> kalıbın soğumasını önlemek amacıyla, </a:t>
            </a:r>
            <a:r>
              <a:rPr lang="tr-TR" dirty="0" err="1"/>
              <a:t>revetman</a:t>
            </a:r>
            <a:r>
              <a:rPr lang="tr-TR" dirty="0"/>
              <a:t> kalıbın fırından çıkmasına yakın döküm cihazının potasına </a:t>
            </a:r>
            <a:r>
              <a:rPr lang="tr-TR" dirty="0" smtClean="0"/>
              <a:t>yerleştirilir.</a:t>
            </a:r>
            <a:endParaRPr lang="tr-TR" dirty="0"/>
          </a:p>
          <a:p>
            <a:r>
              <a:rPr lang="tr-TR" dirty="0"/>
              <a:t>Revetman kalıp, özel tutucularla fırından çıkarılarak döküm cihazının potasına yerleştirilir. </a:t>
            </a:r>
          </a:p>
          <a:p>
            <a:r>
              <a:rPr lang="tr-TR" dirty="0"/>
              <a:t>Potaya konan metal alaşım eritilir.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t="14682" r="29048" b="8174"/>
          <a:stretch/>
        </p:blipFill>
        <p:spPr bwMode="auto">
          <a:xfrm>
            <a:off x="6484749" y="1465943"/>
            <a:ext cx="3210793" cy="440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86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7430413" cy="5349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destekli kron/köprülere ait metal alt yapılar </a:t>
            </a:r>
            <a:endParaRPr lang="tr-TR" dirty="0" smtClean="0"/>
          </a:p>
          <a:p>
            <a:r>
              <a:rPr lang="tr-TR" dirty="0" smtClean="0"/>
              <a:t>Döküm </a:t>
            </a:r>
            <a:r>
              <a:rPr lang="tr-TR" dirty="0"/>
              <a:t>sonrası </a:t>
            </a:r>
            <a:r>
              <a:rPr lang="tr-TR" dirty="0" err="1"/>
              <a:t>revetman</a:t>
            </a:r>
            <a:r>
              <a:rPr lang="tr-TR" dirty="0"/>
              <a:t> kalıp soğuduktan sonra kırılır. </a:t>
            </a:r>
            <a:endParaRPr lang="tr-TR" dirty="0" smtClean="0"/>
          </a:p>
          <a:p>
            <a:r>
              <a:rPr lang="tr-TR" dirty="0" smtClean="0"/>
              <a:t>Metal </a:t>
            </a:r>
            <a:r>
              <a:rPr lang="tr-TR" dirty="0"/>
              <a:t>kron üzerindeki </a:t>
            </a:r>
            <a:r>
              <a:rPr lang="tr-TR" dirty="0" err="1"/>
              <a:t>revetman</a:t>
            </a:r>
            <a:r>
              <a:rPr lang="tr-TR" dirty="0"/>
              <a:t> artıkları temizlenir.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ince temizlik için metal kron kumlanarak döküm kanalı kesilir. </a:t>
            </a:r>
            <a:endParaRPr lang="tr-TR" dirty="0" smtClean="0"/>
          </a:p>
          <a:p>
            <a:r>
              <a:rPr lang="tr-TR" dirty="0" smtClean="0"/>
              <a:t>Separeler </a:t>
            </a:r>
            <a:r>
              <a:rPr lang="tr-TR" dirty="0"/>
              <a:t>ile metal krona zarar vermeyecek şekilde uzantılar kesilerek gerçek döküm kron elde edilmiş olur.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596" y="2374607"/>
            <a:ext cx="3559035" cy="266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332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183" y="10343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Metal destekli kron/köprülere ait metal alt yapılar </a:t>
            </a:r>
            <a:endParaRPr lang="tr-TR" dirty="0" smtClean="0"/>
          </a:p>
          <a:p>
            <a:r>
              <a:rPr lang="tr-TR" dirty="0" smtClean="0"/>
              <a:t>Metal </a:t>
            </a:r>
            <a:r>
              <a:rPr lang="tr-TR" dirty="0"/>
              <a:t>kron, çalışma modelinde, uyum açısından kontrol edilir. </a:t>
            </a:r>
            <a:endParaRPr lang="tr-TR" dirty="0" smtClean="0"/>
          </a:p>
          <a:p>
            <a:r>
              <a:rPr lang="tr-TR" dirty="0" smtClean="0"/>
              <a:t>Öncelikle </a:t>
            </a:r>
            <a:r>
              <a:rPr lang="tr-TR" dirty="0"/>
              <a:t>kron iç yüzünün gözle görünen fazlalıkları ortadan kaldırılır. </a:t>
            </a:r>
            <a:endParaRPr lang="tr-TR" dirty="0" smtClean="0"/>
          </a:p>
          <a:p>
            <a:r>
              <a:rPr lang="tr-TR" dirty="0" smtClean="0"/>
              <a:t>Kron </a:t>
            </a:r>
            <a:r>
              <a:rPr lang="tr-TR" dirty="0"/>
              <a:t>iç yüzünün temizliğinden sonra kron dış yüzünde çalışılır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Gerekli </a:t>
            </a:r>
            <a:r>
              <a:rPr lang="tr-TR" dirty="0"/>
              <a:t>aşındırmalar yapılarak yüzeyler düzeltilir.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30946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632</Words>
  <Application>Microsoft Macintosh PowerPoint</Application>
  <PresentationFormat>Özel</PresentationFormat>
  <Paragraphs>63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Theme</vt:lpstr>
      <vt:lpstr>Kron/Köprü çalışmaları için metal alt yapı elde etme yöntemleri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Kron/Köprü çalışmaları için metal alt yapı elde etme yöntemleri</dc:title>
  <dc:creator>PROTETİK ASİSTAN</dc:creator>
  <cp:lastModifiedBy>Burcu Batak</cp:lastModifiedBy>
  <cp:revision>31</cp:revision>
  <dcterms:created xsi:type="dcterms:W3CDTF">2017-10-26T10:48:09Z</dcterms:created>
  <dcterms:modified xsi:type="dcterms:W3CDTF">2020-02-05T13:44:21Z</dcterms:modified>
</cp:coreProperties>
</file>