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0" d="100"/>
          <a:sy n="60" d="100"/>
        </p:scale>
        <p:origin x="70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526-925A-45FD-B49E-82FDCE1E07CD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3DF8F-7D52-42EC-855F-49462546DE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2444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526-925A-45FD-B49E-82FDCE1E07CD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3DF8F-7D52-42EC-855F-49462546DE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8270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526-925A-45FD-B49E-82FDCE1E07CD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3DF8F-7D52-42EC-855F-49462546DE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2926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526-925A-45FD-B49E-82FDCE1E07CD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3DF8F-7D52-42EC-855F-49462546DE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1295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526-925A-45FD-B49E-82FDCE1E07CD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3DF8F-7D52-42EC-855F-49462546DE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3775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526-925A-45FD-B49E-82FDCE1E07CD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3DF8F-7D52-42EC-855F-49462546DE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8373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526-925A-45FD-B49E-82FDCE1E07CD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3DF8F-7D52-42EC-855F-49462546DE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0580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526-925A-45FD-B49E-82FDCE1E07CD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3DF8F-7D52-42EC-855F-49462546DE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8916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526-925A-45FD-B49E-82FDCE1E07CD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3DF8F-7D52-42EC-855F-49462546DE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9264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526-925A-45FD-B49E-82FDCE1E07CD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3DF8F-7D52-42EC-855F-49462546DE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7114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526-925A-45FD-B49E-82FDCE1E07CD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3DF8F-7D52-42EC-855F-49462546DE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4265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40526-925A-45FD-B49E-82FDCE1E07CD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3DF8F-7D52-42EC-855F-49462546DE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9987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Temel </a:t>
            </a:r>
            <a:r>
              <a:rPr lang="tr-TR" dirty="0" err="1" smtClean="0"/>
              <a:t>Solow</a:t>
            </a:r>
            <a:r>
              <a:rPr lang="tr-TR" dirty="0" smtClean="0"/>
              <a:t> Modeli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0454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Temel </a:t>
            </a:r>
            <a:r>
              <a:rPr lang="tr-TR" dirty="0" err="1" smtClean="0"/>
              <a:t>Solow</a:t>
            </a:r>
            <a:r>
              <a:rPr lang="tr-TR" dirty="0" smtClean="0"/>
              <a:t> Modeli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Modelin Varsayımları:</a:t>
            </a:r>
          </a:p>
          <a:p>
            <a:pPr marL="571500" indent="-571500">
              <a:buAutoNum type="romanLcParenR"/>
            </a:pPr>
            <a:r>
              <a:rPr lang="tr-TR" dirty="0" smtClean="0"/>
              <a:t>Ölçeğe göre sabit getiri</a:t>
            </a:r>
          </a:p>
          <a:p>
            <a:pPr marL="571500" indent="-571500">
              <a:buAutoNum type="romanLcParenR"/>
            </a:pPr>
            <a:r>
              <a:rPr lang="tr-TR" dirty="0" smtClean="0"/>
              <a:t>Tam rekabet</a:t>
            </a:r>
          </a:p>
          <a:p>
            <a:pPr marL="571500" indent="-571500">
              <a:buAutoNum type="romanLcParenR"/>
            </a:pPr>
            <a:r>
              <a:rPr lang="tr-TR" dirty="0" smtClean="0"/>
              <a:t>Dışsallık yok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36623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Üretim Fonksiyonu:</a:t>
            </a:r>
          </a:p>
          <a:p>
            <a:r>
              <a:rPr lang="tr-TR" dirty="0" err="1" smtClean="0"/>
              <a:t>Cobb</a:t>
            </a:r>
            <a:r>
              <a:rPr lang="tr-TR" dirty="0" smtClean="0"/>
              <a:t>-Douglas: Y=F(K,L)</a:t>
            </a:r>
          </a:p>
          <a:p>
            <a:r>
              <a:rPr lang="tr-TR" dirty="0" smtClean="0"/>
              <a:t>K ve L tam ikame edilebilir ve teknoloji rakip olmayan bir girdidir (aynı anda birden çok firma kullanabilir)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92593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17095" y="529389"/>
            <a:ext cx="10744200" cy="4652964"/>
          </a:xfrm>
        </p:spPr>
        <p:txBody>
          <a:bodyPr/>
          <a:lstStyle/>
          <a:p>
            <a:r>
              <a:rPr lang="tr-TR" dirty="0" smtClean="0"/>
              <a:t>Y=  A K</a:t>
            </a:r>
            <a:r>
              <a:rPr lang="el-GR" baseline="30000" dirty="0"/>
              <a:t>α</a:t>
            </a:r>
            <a:r>
              <a:rPr lang="tr-TR" dirty="0" smtClean="0"/>
              <a:t> L </a:t>
            </a:r>
            <a:r>
              <a:rPr lang="tr-TR" baseline="30000" dirty="0" smtClean="0"/>
              <a:t>1-</a:t>
            </a:r>
            <a:r>
              <a:rPr lang="el-GR" baseline="30000" dirty="0" smtClean="0"/>
              <a:t>α</a:t>
            </a:r>
            <a:r>
              <a:rPr lang="tr-TR" baseline="30000" dirty="0" smtClean="0"/>
              <a:t> </a:t>
            </a:r>
          </a:p>
          <a:p>
            <a:endParaRPr lang="tr-TR" baseline="30000" dirty="0"/>
          </a:p>
          <a:p>
            <a:r>
              <a:rPr lang="tr-TR" dirty="0"/>
              <a:t>0&lt;</a:t>
            </a:r>
            <a:r>
              <a:rPr lang="el-GR" dirty="0"/>
              <a:t>α</a:t>
            </a:r>
            <a:r>
              <a:rPr lang="tr-TR" dirty="0" smtClean="0"/>
              <a:t>&lt;1 üretim fonksiyonunu aşağıdaki varsayımlar ile çalışarak çözülmesi ile sermaye ve hasılanın büyüme </a:t>
            </a:r>
            <a:r>
              <a:rPr lang="tr-TR" dirty="0" err="1" smtClean="0"/>
              <a:t>oranlarınaulaşılabilir</a:t>
            </a:r>
            <a:r>
              <a:rPr lang="tr-TR" dirty="0" smtClean="0"/>
              <a:t>.</a:t>
            </a:r>
            <a:endParaRPr lang="tr-TR" baseline="30000" dirty="0"/>
          </a:p>
          <a:p>
            <a:endParaRPr lang="tr-TR" baseline="30000" dirty="0"/>
          </a:p>
        </p:txBody>
      </p:sp>
    </p:spTree>
    <p:extLst>
      <p:ext uri="{BB962C8B-B14F-4D97-AF65-F5344CB8AC3E}">
        <p14:creationId xmlns:p14="http://schemas.microsoft.com/office/powerpoint/2010/main" val="3514768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S=</a:t>
            </a:r>
            <a:r>
              <a:rPr lang="tr-TR" dirty="0" err="1" smtClean="0"/>
              <a:t>sY</a:t>
            </a:r>
            <a:endParaRPr lang="tr-TR" dirty="0" smtClean="0"/>
          </a:p>
          <a:p>
            <a:r>
              <a:rPr lang="tr-TR" dirty="0" smtClean="0"/>
              <a:t>i=</a:t>
            </a:r>
            <a:r>
              <a:rPr lang="tr-TR" dirty="0" err="1" smtClean="0"/>
              <a:t>sY</a:t>
            </a:r>
            <a:endParaRPr lang="tr-TR" dirty="0" smtClean="0"/>
          </a:p>
          <a:p>
            <a:r>
              <a:rPr lang="tr-TR" dirty="0" smtClean="0"/>
              <a:t>Nüfus artış oranı sabit, n iken.</a:t>
            </a:r>
          </a:p>
          <a:p>
            <a:r>
              <a:rPr lang="tr-TR" dirty="0" smtClean="0">
                <a:sym typeface="Symbol" panose="05050102010706020507" pitchFamily="18" charset="2"/>
              </a:rPr>
              <a:t>K=I-</a:t>
            </a:r>
            <a:r>
              <a:rPr lang="tr-TR" dirty="0" err="1" smtClean="0">
                <a:sym typeface="Symbol" panose="05050102010706020507" pitchFamily="18" charset="2"/>
              </a:rPr>
              <a:t>K’dır</a:t>
            </a:r>
            <a:r>
              <a:rPr lang="tr-TR" dirty="0" smtClean="0">
                <a:sym typeface="Symbol" panose="05050102010706020507" pitchFamily="18" charset="2"/>
              </a:rPr>
              <a:t>. </a:t>
            </a:r>
          </a:p>
          <a:p>
            <a:r>
              <a:rPr lang="tr-TR" dirty="0" smtClean="0">
                <a:sym typeface="Symbol" panose="05050102010706020507" pitchFamily="18" charset="2"/>
              </a:rPr>
              <a:t>Dolayısıyla kişi başına sermaye birikim denklemi</a:t>
            </a:r>
          </a:p>
          <a:p>
            <a:r>
              <a:rPr lang="tr-TR" dirty="0" smtClean="0">
                <a:sym typeface="Symbol" panose="05050102010706020507" pitchFamily="18" charset="2"/>
              </a:rPr>
              <a:t>k= </a:t>
            </a:r>
            <a:r>
              <a:rPr lang="tr-TR" dirty="0" err="1" smtClean="0">
                <a:sym typeface="Symbol" panose="05050102010706020507" pitchFamily="18" charset="2"/>
              </a:rPr>
              <a:t>sy</a:t>
            </a:r>
            <a:r>
              <a:rPr lang="tr-TR" dirty="0" smtClean="0">
                <a:sym typeface="Symbol" panose="05050102010706020507" pitchFamily="18" charset="2"/>
              </a:rPr>
              <a:t>- (+n)k olarak bulunur.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27231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</a:t>
            </a:r>
            <a:r>
              <a:rPr lang="tr-TR" dirty="0" smtClean="0"/>
              <a:t>, n,</a:t>
            </a:r>
            <a:r>
              <a:rPr lang="tr-TR" dirty="0" smtClean="0">
                <a:sym typeface="Symbol" panose="05050102010706020507" pitchFamily="18" charset="2"/>
              </a:rPr>
              <a:t> gibi modelin sabit varsaydığı değerler, ülkeler arasındaki kişi başına sermaye birikim , dolayısıyla da kişi başına gelir farklılıklarının nedeni olarak ortaya çıkar.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94588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Modelin </a:t>
            </a:r>
            <a:r>
              <a:rPr lang="tr-TR" dirty="0" err="1" smtClean="0"/>
              <a:t>Cobb</a:t>
            </a:r>
            <a:r>
              <a:rPr lang="tr-TR" dirty="0" smtClean="0"/>
              <a:t>-Douglas çözümü ise,</a:t>
            </a:r>
          </a:p>
          <a:p>
            <a:r>
              <a:rPr lang="tr-TR" dirty="0" smtClean="0"/>
              <a:t>Y=AK</a:t>
            </a:r>
            <a:r>
              <a:rPr lang="el-GR" baseline="30000" dirty="0" smtClean="0"/>
              <a:t>α</a:t>
            </a:r>
            <a:r>
              <a:rPr lang="tr-TR" dirty="0" smtClean="0"/>
              <a:t>L</a:t>
            </a:r>
            <a:r>
              <a:rPr lang="tr-TR" baseline="30000" dirty="0" smtClean="0"/>
              <a:t>1-</a:t>
            </a:r>
            <a:r>
              <a:rPr lang="el-GR" baseline="30000" dirty="0" smtClean="0"/>
              <a:t>α</a:t>
            </a:r>
            <a:r>
              <a:rPr lang="tr-TR" dirty="0" smtClean="0"/>
              <a:t>  (A&gt;0, 0&lt;</a:t>
            </a:r>
            <a:r>
              <a:rPr lang="el-GR" dirty="0" smtClean="0"/>
              <a:t>α</a:t>
            </a:r>
            <a:r>
              <a:rPr lang="tr-TR" dirty="0" smtClean="0"/>
              <a:t>&lt;1 iken) </a:t>
            </a:r>
          </a:p>
          <a:p>
            <a:r>
              <a:rPr lang="tr-TR" dirty="0"/>
              <a:t>y</a:t>
            </a:r>
            <a:r>
              <a:rPr lang="tr-TR" dirty="0" smtClean="0"/>
              <a:t>*=Ak*</a:t>
            </a:r>
            <a:r>
              <a:rPr lang="el-GR" baseline="30000" dirty="0" smtClean="0"/>
              <a:t>α</a:t>
            </a:r>
            <a:r>
              <a:rPr lang="tr-TR" dirty="0" smtClean="0"/>
              <a:t>= A </a:t>
            </a:r>
            <a:r>
              <a:rPr lang="tr-TR" baseline="30000" dirty="0" smtClean="0"/>
              <a:t>1/(1-</a:t>
            </a:r>
            <a:r>
              <a:rPr lang="el-GR" baseline="30000" dirty="0" smtClean="0"/>
              <a:t>α</a:t>
            </a:r>
            <a:r>
              <a:rPr lang="tr-TR" baseline="30000" dirty="0" smtClean="0"/>
              <a:t>)</a:t>
            </a:r>
            <a:r>
              <a:rPr lang="tr-TR" dirty="0" smtClean="0"/>
              <a:t> [s/(</a:t>
            </a:r>
            <a:r>
              <a:rPr lang="tr-TR" dirty="0" smtClean="0">
                <a:sym typeface="Symbol" panose="05050102010706020507" pitchFamily="18" charset="2"/>
              </a:rPr>
              <a:t>+n)</a:t>
            </a:r>
            <a:r>
              <a:rPr lang="tr-TR" dirty="0" smtClean="0"/>
              <a:t>]</a:t>
            </a:r>
            <a:r>
              <a:rPr lang="el-GR" baseline="30000" dirty="0" smtClean="0"/>
              <a:t>α</a:t>
            </a:r>
            <a:r>
              <a:rPr lang="tr-TR" baseline="30000" dirty="0" smtClean="0"/>
              <a:t>/(1+</a:t>
            </a:r>
            <a:r>
              <a:rPr lang="el-GR" baseline="30000" dirty="0" smtClean="0"/>
              <a:t>α</a:t>
            </a:r>
            <a:r>
              <a:rPr lang="tr-TR" baseline="30000" dirty="0" smtClean="0"/>
              <a:t>)</a:t>
            </a:r>
            <a:r>
              <a:rPr lang="tr-TR" dirty="0" smtClean="0"/>
              <a:t> olarak bulunur.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 (Ünsal, 2015:126-132)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0630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Temel </a:t>
            </a:r>
            <a:r>
              <a:rPr lang="tr-TR" dirty="0" err="1" smtClean="0"/>
              <a:t>Solow</a:t>
            </a:r>
            <a:r>
              <a:rPr lang="tr-TR" dirty="0" smtClean="0"/>
              <a:t> Modeli büyüme teorilerine giriş için uygundur. Bir sonraki derste söz konusu modelden </a:t>
            </a:r>
            <a:r>
              <a:rPr lang="tr-TR" dirty="0" err="1" smtClean="0"/>
              <a:t>çıkarsanabilecek</a:t>
            </a:r>
            <a:r>
              <a:rPr lang="tr-TR" dirty="0" smtClean="0"/>
              <a:t> sonuçlar üzerinde durulacak ve modelde yapılan revizyonlar ele </a:t>
            </a:r>
            <a:r>
              <a:rPr lang="tr-TR" smtClean="0"/>
              <a:t>alınacaktır.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628229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205</Words>
  <Application>Microsoft Office PowerPoint</Application>
  <PresentationFormat>Geniş ekran</PresentationFormat>
  <Paragraphs>28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Office Teması</vt:lpstr>
      <vt:lpstr>Temel Solow Modeli</vt:lpstr>
      <vt:lpstr>Temel Solow Modeli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MUSTAFA OZIS</dc:creator>
  <cp:lastModifiedBy>MUSTAFA OZIS</cp:lastModifiedBy>
  <cp:revision>12</cp:revision>
  <dcterms:created xsi:type="dcterms:W3CDTF">2020-02-03T20:17:55Z</dcterms:created>
  <dcterms:modified xsi:type="dcterms:W3CDTF">2020-02-05T18:11:53Z</dcterms:modified>
</cp:coreProperties>
</file>