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0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40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Orta Stil 1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E8034E78-7F5D-4C2E-B375-FC64B27BC917}" styleName="Koyu Stil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Koyu Stil 2 - Vurgu 1/Vurgu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7B26C5-4107-4FEC-AEDC-1716B250A1EF}" styleName="Açık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Açık Sti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3B4B98B0-60AC-42C2-AFA5-B58CD77FA1E5}" styleName="Açık Stil 1 - Vurgu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5" d="100"/>
          <a:sy n="155" d="100"/>
        </p:scale>
        <p:origin x="49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sql/default.as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46485" y="3567660"/>
            <a:ext cx="9144000" cy="706802"/>
          </a:xfrm>
        </p:spPr>
        <p:txBody>
          <a:bodyPr>
            <a:normAutofit/>
          </a:bodyPr>
          <a:lstStyle/>
          <a:p>
            <a:r>
              <a:rPr lang="tr-TR" dirty="0"/>
              <a:t>Veri İşleme Dili (DML)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48852" y="4347147"/>
            <a:ext cx="9144000" cy="771763"/>
          </a:xfrm>
        </p:spPr>
        <p:txBody>
          <a:bodyPr/>
          <a:lstStyle/>
          <a:p>
            <a:r>
              <a:rPr lang="tr-TR" dirty="0" smtClean="0"/>
              <a:t>NBP124 Veri tabanı yönetim sistemleri</a:t>
            </a:r>
          </a:p>
          <a:p>
            <a:r>
              <a:rPr lang="tr-TR" dirty="0" err="1" smtClean="0"/>
              <a:t>Öğr</a:t>
            </a:r>
            <a:r>
              <a:rPr lang="tr-TR" dirty="0" smtClean="0"/>
              <a:t>. Gör. Mahmut KILIÇASLAN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Fonksiyonlar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select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FF"/>
                </a:solidFill>
                <a:latin typeface="Consolas" panose="020B0609020204030204" pitchFamily="49" charset="0"/>
              </a:rPr>
              <a:t>count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column_name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table_name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where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condition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select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FF"/>
                </a:solidFill>
                <a:latin typeface="Consolas" panose="020B0609020204030204" pitchFamily="49" charset="0"/>
              </a:rPr>
              <a:t>sum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column_name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table_name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where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condition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select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FF00FF"/>
                </a:solidFill>
                <a:latin typeface="Consolas" panose="020B0609020204030204" pitchFamily="49" charset="0"/>
              </a:rPr>
              <a:t>avg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column_name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table_name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where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condition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52984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Fonksiyonlar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rgbClr val="0000FF"/>
                </a:solidFill>
                <a:latin typeface="Consolas" panose="020B0609020204030204" pitchFamily="49" charset="0"/>
              </a:rPr>
              <a:t>SELECT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>
                <a:solidFill>
                  <a:srgbClr val="FF00FF"/>
                </a:solidFill>
                <a:latin typeface="Consolas" panose="020B0609020204030204" pitchFamily="49" charset="0"/>
              </a:rPr>
              <a:t>COUNT</a:t>
            </a:r>
            <a:r>
              <a:rPr lang="tr-TR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ProductID</a:t>
            </a:r>
            <a:r>
              <a:rPr lang="tr-TR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r>
              <a:rPr lang="tr-TR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Products</a:t>
            </a:r>
            <a:r>
              <a:rPr lang="tr-TR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  <a:endParaRPr lang="tr-T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 dirty="0">
                <a:solidFill>
                  <a:srgbClr val="0000FF"/>
                </a:solidFill>
                <a:latin typeface="Consolas" panose="020B0609020204030204" pitchFamily="49" charset="0"/>
              </a:rPr>
              <a:t>SELECT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>
                <a:solidFill>
                  <a:srgbClr val="FF00FF"/>
                </a:solidFill>
                <a:latin typeface="Consolas" panose="020B0609020204030204" pitchFamily="49" charset="0"/>
              </a:rPr>
              <a:t>AVG</a:t>
            </a:r>
            <a:r>
              <a:rPr lang="tr-TR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UnitPrice</a:t>
            </a:r>
            <a:r>
              <a:rPr lang="tr-TR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r>
              <a:rPr lang="tr-TR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Products</a:t>
            </a:r>
            <a:r>
              <a:rPr lang="tr-TR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  <a:endParaRPr lang="tr-T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 dirty="0">
                <a:solidFill>
                  <a:srgbClr val="0000FF"/>
                </a:solidFill>
                <a:latin typeface="Consolas" panose="020B0609020204030204" pitchFamily="49" charset="0"/>
              </a:rPr>
              <a:t>SELECT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>
                <a:solidFill>
                  <a:srgbClr val="FF00FF"/>
                </a:solidFill>
                <a:latin typeface="Consolas" panose="020B0609020204030204" pitchFamily="49" charset="0"/>
              </a:rPr>
              <a:t>SUM</a:t>
            </a:r>
            <a:r>
              <a:rPr lang="tr-TR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Quantity</a:t>
            </a:r>
            <a:r>
              <a:rPr lang="tr-TR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r>
              <a:rPr lang="tr-TR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[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Order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Details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]</a:t>
            </a:r>
            <a:r>
              <a:rPr lang="tr-TR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28278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Fonksiyonlar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SELECT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FF"/>
                </a:solidFill>
                <a:latin typeface="Consolas" panose="020B0609020204030204" pitchFamily="49" charset="0"/>
              </a:rPr>
              <a:t>MIN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column_name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table_name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WHERE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condition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SELECT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FF"/>
                </a:solidFill>
                <a:latin typeface="Consolas" panose="020B0609020204030204" pitchFamily="49" charset="0"/>
              </a:rPr>
              <a:t>MAX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column_name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table_name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WHERE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condition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SELECT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FF"/>
                </a:solidFill>
                <a:latin typeface="Consolas" panose="020B0609020204030204" pitchFamily="49" charset="0"/>
              </a:rPr>
              <a:t>MIN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UnitPrice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SmallestPrice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Products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SELECT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FF"/>
                </a:solidFill>
                <a:latin typeface="Consolas" panose="020B0609020204030204" pitchFamily="49" charset="0"/>
              </a:rPr>
              <a:t>MAX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UnitPrice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LargestPrice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Products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90148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Fonksiyonlar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8182717"/>
              </p:ext>
            </p:extLst>
          </p:nvPr>
        </p:nvGraphicFramePr>
        <p:xfrm>
          <a:off x="1097280" y="1982187"/>
          <a:ext cx="10058400" cy="29667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5029200">
                  <a:extLst>
                    <a:ext uri="{9D8B030D-6E8A-4147-A177-3AD203B41FA5}">
                      <a16:colId xmlns:a16="http://schemas.microsoft.com/office/drawing/2014/main" val="3761083590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8691235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28263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ASCII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kern="1200" dirty="0" smtClean="0">
                          <a:effectLst/>
                        </a:rPr>
                        <a:t>Belirli bir karakter için ASCII değerini döndürür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4641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LEN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kern="1200" dirty="0" smtClean="0">
                          <a:effectLst/>
                        </a:rPr>
                        <a:t>Bir dizenin uzunluğunu döndürür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964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LOWER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kern="1200" dirty="0" smtClean="0">
                          <a:effectLst/>
                        </a:rPr>
                        <a:t>Bir dizeyi küçük harfe dönüştürür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9738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UPPER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kern="1200" dirty="0" smtClean="0">
                          <a:effectLst/>
                        </a:rPr>
                        <a:t>Bir dizeyi büyük harfe dönüştürür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9907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SUBSTRING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kern="1200" dirty="0" smtClean="0">
                          <a:effectLst/>
                        </a:rPr>
                        <a:t>Bir dizeden bazı karakterleri ayıklar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856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ABS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kern="1200" dirty="0" smtClean="0">
                          <a:effectLst/>
                        </a:rPr>
                        <a:t>Bir sayının mutlak değerini döndürür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0702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POWER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Bir sayının üssünü alır.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21091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9950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Fonksiyonlar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3123477"/>
              </p:ext>
            </p:extLst>
          </p:nvPr>
        </p:nvGraphicFramePr>
        <p:xfrm>
          <a:off x="1146390" y="2321998"/>
          <a:ext cx="10058400" cy="14833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5029200">
                  <a:extLst>
                    <a:ext uri="{9D8B030D-6E8A-4147-A177-3AD203B41FA5}">
                      <a16:colId xmlns:a16="http://schemas.microsoft.com/office/drawing/2014/main" val="2625389568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18682736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0451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CAST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Bir değeri belirtilen bir veri türüne dönüştürür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0625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CONVERT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Bir değeri belirtilen bir veri türüne dönüştürür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08832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SESSION_USER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SQL </a:t>
                      </a:r>
                      <a:r>
                        <a:rPr lang="tr-TR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Server’da</a:t>
                      </a:r>
                      <a:r>
                        <a:rPr lang="tr-T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geçerli kullanıcının adını döndürür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98651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4280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Fonksiyonlar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SELECT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FF"/>
                </a:solidFill>
                <a:latin typeface="Consolas" panose="020B0609020204030204" pitchFamily="49" charset="0"/>
              </a:rPr>
              <a:t>Abs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(-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243.5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AbsNum</a:t>
            </a:r>
            <a:r>
              <a:rPr lang="en-US" dirty="0" smtClean="0">
                <a:solidFill>
                  <a:srgbClr val="808080"/>
                </a:solidFill>
                <a:latin typeface="Consolas" panose="020B0609020204030204" pitchFamily="49" charset="0"/>
              </a:rPr>
              <a:t>;</a:t>
            </a:r>
            <a:endParaRPr lang="tr-TR" dirty="0" smtClean="0">
              <a:solidFill>
                <a:srgbClr val="808080"/>
              </a:solidFill>
              <a:latin typeface="Consolas" panose="020B0609020204030204" pitchFamily="49" charset="0"/>
            </a:endParaRPr>
          </a:p>
          <a:p>
            <a:r>
              <a:rPr lang="tr-TR" dirty="0">
                <a:solidFill>
                  <a:srgbClr val="0000FF"/>
                </a:solidFill>
                <a:latin typeface="Consolas" panose="020B0609020204030204" pitchFamily="49" charset="0"/>
              </a:rPr>
              <a:t>SELECT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>
                <a:solidFill>
                  <a:srgbClr val="FF00FF"/>
                </a:solidFill>
                <a:latin typeface="Consolas" panose="020B0609020204030204" pitchFamily="49" charset="0"/>
              </a:rPr>
              <a:t>LEN</a:t>
            </a:r>
            <a:r>
              <a:rPr lang="tr-TR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'nmyo.edu.tr</a:t>
            </a:r>
            <a:r>
              <a:rPr lang="tr-TR" dirty="0" smtClean="0">
                <a:solidFill>
                  <a:srgbClr val="FF0000"/>
                </a:solidFill>
                <a:latin typeface="Consolas" panose="020B0609020204030204" pitchFamily="49" charset="0"/>
              </a:rPr>
              <a:t>'</a:t>
            </a:r>
            <a:r>
              <a:rPr lang="tr-TR" dirty="0" smtClean="0">
                <a:solidFill>
                  <a:srgbClr val="80808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tr-TR" dirty="0">
                <a:solidFill>
                  <a:srgbClr val="0000FF"/>
                </a:solidFill>
                <a:latin typeface="Consolas" panose="020B0609020204030204" pitchFamily="49" charset="0"/>
              </a:rPr>
              <a:t>SELECT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>
                <a:solidFill>
                  <a:srgbClr val="FF00FF"/>
                </a:solidFill>
                <a:latin typeface="Consolas" panose="020B0609020204030204" pitchFamily="49" charset="0"/>
              </a:rPr>
              <a:t>LOWER</a:t>
            </a:r>
            <a:r>
              <a:rPr lang="tr-TR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'MAHMUT KILIÇASLAN</a:t>
            </a:r>
            <a:r>
              <a:rPr lang="tr-TR" dirty="0" smtClean="0">
                <a:solidFill>
                  <a:srgbClr val="FF0000"/>
                </a:solidFill>
                <a:latin typeface="Consolas" panose="020B0609020204030204" pitchFamily="49" charset="0"/>
              </a:rPr>
              <a:t>!'</a:t>
            </a:r>
            <a:r>
              <a:rPr lang="tr-TR" dirty="0" smtClean="0">
                <a:solidFill>
                  <a:srgbClr val="80808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tr-TR" dirty="0">
                <a:solidFill>
                  <a:srgbClr val="0000FF"/>
                </a:solidFill>
                <a:latin typeface="Consolas" panose="020B0609020204030204" pitchFamily="49" charset="0"/>
              </a:rPr>
              <a:t>SELECT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 smtClean="0">
                <a:solidFill>
                  <a:srgbClr val="FF00FF"/>
                </a:solidFill>
                <a:latin typeface="Consolas" panose="020B0609020204030204" pitchFamily="49" charset="0"/>
              </a:rPr>
              <a:t>UPPER</a:t>
            </a:r>
            <a:r>
              <a:rPr lang="tr-TR" dirty="0" smtClean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tr-TR" dirty="0" smtClean="0">
                <a:solidFill>
                  <a:srgbClr val="FF0000"/>
                </a:solidFill>
                <a:latin typeface="Consolas" panose="020B0609020204030204" pitchFamily="49" charset="0"/>
              </a:rPr>
              <a:t>'</a:t>
            </a:r>
            <a:r>
              <a:rPr lang="tr-TR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mahmut</a:t>
            </a:r>
            <a:r>
              <a:rPr lang="tr-TR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kılıçaslan</a:t>
            </a:r>
            <a:r>
              <a:rPr lang="tr-TR" dirty="0" smtClean="0">
                <a:solidFill>
                  <a:srgbClr val="FF0000"/>
                </a:solidFill>
                <a:latin typeface="Consolas" panose="020B0609020204030204" pitchFamily="49" charset="0"/>
              </a:rPr>
              <a:t>!'</a:t>
            </a:r>
            <a:r>
              <a:rPr lang="tr-TR" dirty="0" smtClean="0">
                <a:solidFill>
                  <a:srgbClr val="80808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SELECT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FF00FF"/>
                </a:solidFill>
                <a:latin typeface="Consolas" panose="020B0609020204030204" pitchFamily="49" charset="0"/>
              </a:rPr>
              <a:t>SUBSTRING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'KILIÇASLAN'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1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5</a:t>
            </a:r>
            <a:r>
              <a:rPr lang="en-US" dirty="0" smtClean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endParaRPr lang="tr-TR" dirty="0" smtClean="0">
              <a:solidFill>
                <a:srgbClr val="808080"/>
              </a:solidFill>
              <a:latin typeface="Consolas" panose="020B0609020204030204" pitchFamily="49" charset="0"/>
            </a:endParaRPr>
          </a:p>
          <a:p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SELECT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 POWER(4, 2</a:t>
            </a:r>
            <a:r>
              <a:rPr lang="tr-TR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endParaRPr lang="tr-TR" dirty="0" smtClean="0">
              <a:solidFill>
                <a:srgbClr val="808080"/>
              </a:solidFill>
              <a:latin typeface="Consolas" panose="020B0609020204030204" pitchFamily="49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70060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[1</a:t>
            </a:r>
            <a:r>
              <a:rPr lang="tr-TR" smtClean="0"/>
              <a:t>] </a:t>
            </a:r>
            <a:r>
              <a:rPr lang="tr-TR">
                <a:hlinkClick r:id="rId2"/>
              </a:rPr>
              <a:t>https://www.w3schools.com/sql/default.asp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[2]Yazılımcılar için SQL Server ve </a:t>
            </a:r>
            <a:r>
              <a:rPr lang="tr-TR" dirty="0" err="1" smtClean="0"/>
              <a:t>Veritabanı</a:t>
            </a:r>
            <a:r>
              <a:rPr lang="tr-TR" dirty="0" smtClean="0"/>
              <a:t> Programlama,2014, Seçkin Yayıncılık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3143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temaacik</Template>
  <TotalTime>2777</TotalTime>
  <Words>223</Words>
  <Application>Microsoft Office PowerPoint</Application>
  <PresentationFormat>Geniş ekran</PresentationFormat>
  <Paragraphs>49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Calibri</vt:lpstr>
      <vt:lpstr>Consolas</vt:lpstr>
      <vt:lpstr>Times New Roman</vt:lpstr>
      <vt:lpstr>temaacik</vt:lpstr>
      <vt:lpstr>Veri İşleme Dili (DML)</vt:lpstr>
      <vt:lpstr>Fonksiyonlar</vt:lpstr>
      <vt:lpstr>Fonksiyonlar</vt:lpstr>
      <vt:lpstr>Fonksiyonlar</vt:lpstr>
      <vt:lpstr>Fonksiyonlar</vt:lpstr>
      <vt:lpstr>Fonksiyonlar</vt:lpstr>
      <vt:lpstr>Fonksiyonlar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Windows Kullanıcısı</cp:lastModifiedBy>
  <cp:revision>64</cp:revision>
  <dcterms:created xsi:type="dcterms:W3CDTF">2017-11-13T19:25:20Z</dcterms:created>
  <dcterms:modified xsi:type="dcterms:W3CDTF">2020-02-06T08:57:27Z</dcterms:modified>
</cp:coreProperties>
</file>