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1" r:id="rId4"/>
    <p:sldId id="262" r:id="rId5"/>
    <p:sldId id="263" r:id="rId6"/>
    <p:sldId id="268" r:id="rId7"/>
    <p:sldId id="265" r:id="rId8"/>
    <p:sldId id="266" r:id="rId9"/>
    <p:sldId id="267" r:id="rId10"/>
    <p:sldId id="26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4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034E78-7F5D-4C2E-B375-FC64B27BC917}" styleName="Koyu Sti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Açık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sql/default.as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dirty="0" smtClean="0"/>
              <a:t>Gruplamak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NBP124 Veri tabanı yönetim sistemleri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[1</a:t>
            </a:r>
            <a:r>
              <a:rPr lang="tr-TR" smtClean="0"/>
              <a:t>] </a:t>
            </a:r>
            <a:r>
              <a:rPr lang="tr-TR">
                <a:hlinkClick r:id="rId2"/>
              </a:rPr>
              <a:t>https://www.w3schools.com/sql/default.asp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[2]Yazılımcılar için SQL Server ve </a:t>
            </a:r>
            <a:r>
              <a:rPr lang="tr-TR" dirty="0" err="1" smtClean="0"/>
              <a:t>Veritabanı</a:t>
            </a:r>
            <a:r>
              <a:rPr lang="tr-TR" dirty="0" smtClean="0"/>
              <a:t> Programlama,2014, Seçkin Yayıncılık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Tablosu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2311510" y="1803958"/>
          <a:ext cx="7629306" cy="4107336"/>
        </p:xfrm>
        <a:graphic>
          <a:graphicData uri="http://schemas.openxmlformats.org/drawingml/2006/table">
            <a:tbl>
              <a:tblPr/>
              <a:tblGrid>
                <a:gridCol w="1467174">
                  <a:extLst>
                    <a:ext uri="{9D8B030D-6E8A-4147-A177-3AD203B41FA5}">
                      <a16:colId xmlns:a16="http://schemas.microsoft.com/office/drawing/2014/main" val="1265588088"/>
                    </a:ext>
                  </a:extLst>
                </a:gridCol>
                <a:gridCol w="1027022">
                  <a:extLst>
                    <a:ext uri="{9D8B030D-6E8A-4147-A177-3AD203B41FA5}">
                      <a16:colId xmlns:a16="http://schemas.microsoft.com/office/drawing/2014/main" val="1999952218"/>
                    </a:ext>
                  </a:extLst>
                </a:gridCol>
                <a:gridCol w="1027022">
                  <a:extLst>
                    <a:ext uri="{9D8B030D-6E8A-4147-A177-3AD203B41FA5}">
                      <a16:colId xmlns:a16="http://schemas.microsoft.com/office/drawing/2014/main" val="2556766508"/>
                    </a:ext>
                  </a:extLst>
                </a:gridCol>
                <a:gridCol w="1027022">
                  <a:extLst>
                    <a:ext uri="{9D8B030D-6E8A-4147-A177-3AD203B41FA5}">
                      <a16:colId xmlns:a16="http://schemas.microsoft.com/office/drawing/2014/main" val="2073563622"/>
                    </a:ext>
                  </a:extLst>
                </a:gridCol>
                <a:gridCol w="1027022">
                  <a:extLst>
                    <a:ext uri="{9D8B030D-6E8A-4147-A177-3AD203B41FA5}">
                      <a16:colId xmlns:a16="http://schemas.microsoft.com/office/drawing/2014/main" val="188143661"/>
                    </a:ext>
                  </a:extLst>
                </a:gridCol>
                <a:gridCol w="1027022">
                  <a:extLst>
                    <a:ext uri="{9D8B030D-6E8A-4147-A177-3AD203B41FA5}">
                      <a16:colId xmlns:a16="http://schemas.microsoft.com/office/drawing/2014/main" val="1901811309"/>
                    </a:ext>
                  </a:extLst>
                </a:gridCol>
                <a:gridCol w="1027022">
                  <a:extLst>
                    <a:ext uri="{9D8B030D-6E8A-4147-A177-3AD203B41FA5}">
                      <a16:colId xmlns:a16="http://schemas.microsoft.com/office/drawing/2014/main" val="2963430317"/>
                    </a:ext>
                  </a:extLst>
                </a:gridCol>
              </a:tblGrid>
              <a:tr h="531739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CustomerID</a:t>
                      </a:r>
                    </a:p>
                  </a:txBody>
                  <a:tcPr marL="115596" marR="57798" marT="57798" marB="577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CustomerName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ContactName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Address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City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PostalCode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Country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149683"/>
                  </a:ext>
                </a:extLst>
              </a:tr>
              <a:tr h="739811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1</a:t>
                      </a:r>
                      <a:br>
                        <a:rPr lang="tr-TR" sz="1400">
                          <a:effectLst/>
                        </a:rPr>
                      </a:br>
                      <a:r>
                        <a:rPr lang="tr-TR" sz="1400">
                          <a:effectLst/>
                        </a:rPr>
                        <a:t/>
                      </a:r>
                      <a:br>
                        <a:rPr lang="tr-TR" sz="1400">
                          <a:effectLst/>
                        </a:rPr>
                      </a:br>
                      <a:endParaRPr lang="tr-TR" sz="1400">
                        <a:effectLst/>
                      </a:endParaRPr>
                    </a:p>
                  </a:txBody>
                  <a:tcPr marL="115596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Alfreds Futterkiste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Maria Anders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Obere Str. 57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Berlin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12209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Germany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726225"/>
                  </a:ext>
                </a:extLst>
              </a:tr>
              <a:tr h="739811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2</a:t>
                      </a:r>
                    </a:p>
                  </a:txBody>
                  <a:tcPr marL="115596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>
                          <a:effectLst/>
                        </a:rPr>
                        <a:t>Ana Trujillo Emparedados y helados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dirty="0">
                          <a:effectLst/>
                        </a:rPr>
                        <a:t>Ana </a:t>
                      </a:r>
                      <a:r>
                        <a:rPr lang="tr-TR" sz="1400" dirty="0" err="1">
                          <a:effectLst/>
                        </a:rPr>
                        <a:t>Trujillo</a:t>
                      </a:r>
                      <a:endParaRPr lang="tr-TR" sz="1400" dirty="0">
                        <a:effectLst/>
                      </a:endParaRP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>
                          <a:effectLst/>
                        </a:rPr>
                        <a:t>Avda. de la Constitución 2222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México D.F.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05021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Mexico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392789"/>
                  </a:ext>
                </a:extLst>
              </a:tr>
              <a:tr h="739811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3</a:t>
                      </a:r>
                    </a:p>
                  </a:txBody>
                  <a:tcPr marL="115596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Antonio Moreno Taquería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Antonio Moreno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Mataderos 2312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México D.F.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05023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Mexico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575583"/>
                  </a:ext>
                </a:extLst>
              </a:tr>
              <a:tr h="739811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4</a:t>
                      </a:r>
                      <a:br>
                        <a:rPr lang="tr-TR" sz="1400">
                          <a:effectLst/>
                        </a:rPr>
                      </a:br>
                      <a:r>
                        <a:rPr lang="tr-TR" sz="1400">
                          <a:effectLst/>
                        </a:rPr>
                        <a:t/>
                      </a:r>
                      <a:br>
                        <a:rPr lang="tr-TR" sz="1400">
                          <a:effectLst/>
                        </a:rPr>
                      </a:br>
                      <a:endParaRPr lang="tr-TR" sz="1400">
                        <a:effectLst/>
                      </a:endParaRPr>
                    </a:p>
                  </a:txBody>
                  <a:tcPr marL="115596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Around the Horn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Thomas Hardy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120 Hanover Sq.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London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WA1 1DP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UK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231740"/>
                  </a:ext>
                </a:extLst>
              </a:tr>
              <a:tr h="531739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5</a:t>
                      </a:r>
                    </a:p>
                  </a:txBody>
                  <a:tcPr marL="115596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Berglunds snabbköp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Christina Berglund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Berguvsvägen 8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Luleå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S-958 22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dirty="0" err="1">
                          <a:effectLst/>
                        </a:rPr>
                        <a:t>Sweden</a:t>
                      </a:r>
                      <a:endParaRPr lang="tr-TR" sz="1400" dirty="0">
                        <a:effectLst/>
                      </a:endParaRP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80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00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Group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 </a:t>
            </a:r>
            <a:r>
              <a:rPr lang="en-US" i="1" dirty="0" err="1"/>
              <a:t>column_name</a:t>
            </a:r>
            <a:r>
              <a:rPr lang="en-US" i="1" dirty="0"/>
              <a:t>(s)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FROM </a:t>
            </a:r>
            <a:r>
              <a:rPr lang="en-US" i="1" dirty="0" err="1"/>
              <a:t>table_name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WHERE </a:t>
            </a:r>
            <a:r>
              <a:rPr lang="en-US" i="1" dirty="0"/>
              <a:t>condition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GROUP BY </a:t>
            </a:r>
            <a:r>
              <a:rPr lang="en-US" i="1" dirty="0" err="1"/>
              <a:t>column_name</a:t>
            </a:r>
            <a:r>
              <a:rPr lang="en-US" i="1" dirty="0"/>
              <a:t>(s)</a:t>
            </a:r>
            <a:br>
              <a:rPr lang="en-US" i="1" dirty="0"/>
            </a:br>
            <a:r>
              <a:rPr lang="en-US" dirty="0"/>
              <a:t>ORDER BY </a:t>
            </a:r>
            <a:r>
              <a:rPr lang="en-US" i="1" dirty="0" err="1"/>
              <a:t>column_name</a:t>
            </a:r>
            <a:r>
              <a:rPr lang="en-US" i="1" dirty="0"/>
              <a:t>(s);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39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Group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 COUNT(</a:t>
            </a:r>
            <a:r>
              <a:rPr lang="en-US" dirty="0" err="1"/>
              <a:t>CustomerID</a:t>
            </a:r>
            <a:r>
              <a:rPr lang="en-US" dirty="0"/>
              <a:t>), Country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FROM Customers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GROUP BY Country;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9178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Group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 COUNT(</a:t>
            </a:r>
            <a:r>
              <a:rPr lang="en-US" dirty="0" err="1"/>
              <a:t>CustomerID</a:t>
            </a:r>
            <a:r>
              <a:rPr lang="en-US" dirty="0"/>
              <a:t>), Country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FROM Customers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GROUP BY Country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ORDER BY COUNT(</a:t>
            </a:r>
            <a:r>
              <a:rPr lang="en-US" dirty="0" err="1"/>
              <a:t>CustomerID</a:t>
            </a:r>
            <a:r>
              <a:rPr lang="en-US" dirty="0"/>
              <a:t>) DESC;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701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 Tablosu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2311510" y="1803958"/>
          <a:ext cx="7629306" cy="4107336"/>
        </p:xfrm>
        <a:graphic>
          <a:graphicData uri="http://schemas.openxmlformats.org/drawingml/2006/table">
            <a:tbl>
              <a:tblPr/>
              <a:tblGrid>
                <a:gridCol w="1467174">
                  <a:extLst>
                    <a:ext uri="{9D8B030D-6E8A-4147-A177-3AD203B41FA5}">
                      <a16:colId xmlns:a16="http://schemas.microsoft.com/office/drawing/2014/main" val="3983916539"/>
                    </a:ext>
                  </a:extLst>
                </a:gridCol>
                <a:gridCol w="1027022">
                  <a:extLst>
                    <a:ext uri="{9D8B030D-6E8A-4147-A177-3AD203B41FA5}">
                      <a16:colId xmlns:a16="http://schemas.microsoft.com/office/drawing/2014/main" val="43991410"/>
                    </a:ext>
                  </a:extLst>
                </a:gridCol>
                <a:gridCol w="1027022">
                  <a:extLst>
                    <a:ext uri="{9D8B030D-6E8A-4147-A177-3AD203B41FA5}">
                      <a16:colId xmlns:a16="http://schemas.microsoft.com/office/drawing/2014/main" val="525102525"/>
                    </a:ext>
                  </a:extLst>
                </a:gridCol>
                <a:gridCol w="1027022">
                  <a:extLst>
                    <a:ext uri="{9D8B030D-6E8A-4147-A177-3AD203B41FA5}">
                      <a16:colId xmlns:a16="http://schemas.microsoft.com/office/drawing/2014/main" val="3822865120"/>
                    </a:ext>
                  </a:extLst>
                </a:gridCol>
                <a:gridCol w="1027022">
                  <a:extLst>
                    <a:ext uri="{9D8B030D-6E8A-4147-A177-3AD203B41FA5}">
                      <a16:colId xmlns:a16="http://schemas.microsoft.com/office/drawing/2014/main" val="442197607"/>
                    </a:ext>
                  </a:extLst>
                </a:gridCol>
                <a:gridCol w="1027022">
                  <a:extLst>
                    <a:ext uri="{9D8B030D-6E8A-4147-A177-3AD203B41FA5}">
                      <a16:colId xmlns:a16="http://schemas.microsoft.com/office/drawing/2014/main" val="4112214735"/>
                    </a:ext>
                  </a:extLst>
                </a:gridCol>
                <a:gridCol w="1027022">
                  <a:extLst>
                    <a:ext uri="{9D8B030D-6E8A-4147-A177-3AD203B41FA5}">
                      <a16:colId xmlns:a16="http://schemas.microsoft.com/office/drawing/2014/main" val="4081429592"/>
                    </a:ext>
                  </a:extLst>
                </a:gridCol>
              </a:tblGrid>
              <a:tr h="531739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CustomerID</a:t>
                      </a:r>
                    </a:p>
                  </a:txBody>
                  <a:tcPr marL="115596" marR="57798" marT="57798" marB="577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CustomerName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ContactName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Address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City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PostalCode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Country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648351"/>
                  </a:ext>
                </a:extLst>
              </a:tr>
              <a:tr h="739811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1</a:t>
                      </a:r>
                      <a:br>
                        <a:rPr lang="tr-TR" sz="1400">
                          <a:effectLst/>
                        </a:rPr>
                      </a:br>
                      <a:r>
                        <a:rPr lang="tr-TR" sz="1400">
                          <a:effectLst/>
                        </a:rPr>
                        <a:t/>
                      </a:r>
                      <a:br>
                        <a:rPr lang="tr-TR" sz="1400">
                          <a:effectLst/>
                        </a:rPr>
                      </a:br>
                      <a:endParaRPr lang="tr-TR" sz="1400">
                        <a:effectLst/>
                      </a:endParaRPr>
                    </a:p>
                  </a:txBody>
                  <a:tcPr marL="115596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Alfreds Futterkiste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Maria Anders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Obere Str. 57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Berlin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12209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Germany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729991"/>
                  </a:ext>
                </a:extLst>
              </a:tr>
              <a:tr h="739811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2</a:t>
                      </a:r>
                    </a:p>
                  </a:txBody>
                  <a:tcPr marL="115596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>
                          <a:effectLst/>
                        </a:rPr>
                        <a:t>Ana Trujillo Emparedados y helados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Ana Trujillo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>
                          <a:effectLst/>
                        </a:rPr>
                        <a:t>Avda. de la Constitución 2222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México D.F.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05021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Mexico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803392"/>
                  </a:ext>
                </a:extLst>
              </a:tr>
              <a:tr h="739811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3</a:t>
                      </a:r>
                    </a:p>
                  </a:txBody>
                  <a:tcPr marL="115596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Antonio Moreno Taquería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Antonio Moreno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Mataderos 2312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México D.F.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05023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Mexico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123110"/>
                  </a:ext>
                </a:extLst>
              </a:tr>
              <a:tr h="739811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4</a:t>
                      </a:r>
                      <a:br>
                        <a:rPr lang="tr-TR" sz="1400">
                          <a:effectLst/>
                        </a:rPr>
                      </a:br>
                      <a:r>
                        <a:rPr lang="tr-TR" sz="1400">
                          <a:effectLst/>
                        </a:rPr>
                        <a:t/>
                      </a:r>
                      <a:br>
                        <a:rPr lang="tr-TR" sz="1400">
                          <a:effectLst/>
                        </a:rPr>
                      </a:br>
                      <a:endParaRPr lang="tr-TR" sz="1400">
                        <a:effectLst/>
                      </a:endParaRPr>
                    </a:p>
                  </a:txBody>
                  <a:tcPr marL="115596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Around the Horn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Thomas Hardy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120 Hanover Sq.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London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WA1 1DP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UK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014783"/>
                  </a:ext>
                </a:extLst>
              </a:tr>
              <a:tr h="531739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5</a:t>
                      </a:r>
                    </a:p>
                  </a:txBody>
                  <a:tcPr marL="115596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Berglunds snabbköp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Christina Berglund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Berguvsvägen 8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Luleå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>
                          <a:effectLst/>
                        </a:rPr>
                        <a:t>S-958 22</a:t>
                      </a: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dirty="0" err="1">
                          <a:effectLst/>
                        </a:rPr>
                        <a:t>Sweden</a:t>
                      </a:r>
                      <a:endParaRPr lang="tr-TR" sz="1400" dirty="0">
                        <a:effectLst/>
                      </a:endParaRPr>
                    </a:p>
                  </a:txBody>
                  <a:tcPr marL="57798" marR="57798" marT="57798" marB="5779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243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985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Having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 </a:t>
            </a:r>
            <a:r>
              <a:rPr lang="en-US" i="1" dirty="0" err="1"/>
              <a:t>column_name</a:t>
            </a:r>
            <a:r>
              <a:rPr lang="en-US" i="1" dirty="0"/>
              <a:t>(s)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FROM </a:t>
            </a:r>
            <a:r>
              <a:rPr lang="en-US" i="1" dirty="0" err="1"/>
              <a:t>table_name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WHERE </a:t>
            </a:r>
            <a:r>
              <a:rPr lang="en-US" i="1" dirty="0"/>
              <a:t>condition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GROUP BY </a:t>
            </a:r>
            <a:r>
              <a:rPr lang="en-US" i="1" dirty="0" err="1"/>
              <a:t>column_name</a:t>
            </a:r>
            <a:r>
              <a:rPr lang="en-US" i="1" dirty="0"/>
              <a:t>(s)</a:t>
            </a:r>
            <a:br>
              <a:rPr lang="en-US" i="1" dirty="0"/>
            </a:br>
            <a:r>
              <a:rPr lang="en-US" dirty="0"/>
              <a:t>HAVING </a:t>
            </a:r>
            <a:r>
              <a:rPr lang="en-US" i="1" dirty="0"/>
              <a:t>condition</a:t>
            </a:r>
            <a:br>
              <a:rPr lang="en-US" i="1" dirty="0"/>
            </a:br>
            <a:r>
              <a:rPr lang="en-US" dirty="0"/>
              <a:t>ORDER BY </a:t>
            </a:r>
            <a:r>
              <a:rPr lang="en-US" i="1" dirty="0" err="1"/>
              <a:t>column_name</a:t>
            </a:r>
            <a:r>
              <a:rPr lang="en-US" i="1" dirty="0"/>
              <a:t>(s);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754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Having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 COUNT(</a:t>
            </a:r>
            <a:r>
              <a:rPr lang="en-US" dirty="0" err="1"/>
              <a:t>CustomerID</a:t>
            </a:r>
            <a:r>
              <a:rPr lang="en-US" dirty="0"/>
              <a:t>), Country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FROM Customers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GROUP BY Country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HAVING COUNT(</a:t>
            </a:r>
            <a:r>
              <a:rPr lang="en-US" dirty="0" err="1"/>
              <a:t>CustomerID</a:t>
            </a:r>
            <a:r>
              <a:rPr lang="en-US" dirty="0"/>
              <a:t>) &gt; 5;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135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Having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 COUNT(</a:t>
            </a:r>
            <a:r>
              <a:rPr lang="en-US" dirty="0" err="1"/>
              <a:t>CustomerID</a:t>
            </a:r>
            <a:r>
              <a:rPr lang="en-US" dirty="0"/>
              <a:t>), Country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FROM Customers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GROUP BY Country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HAVING COUNT(</a:t>
            </a:r>
            <a:r>
              <a:rPr lang="en-US" dirty="0" err="1"/>
              <a:t>CustomerID</a:t>
            </a:r>
            <a:r>
              <a:rPr lang="en-US" dirty="0"/>
              <a:t>) &gt; 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ORDER BY COUNT(</a:t>
            </a:r>
            <a:r>
              <a:rPr lang="en-US" dirty="0" err="1"/>
              <a:t>CustomerID</a:t>
            </a:r>
            <a:r>
              <a:rPr lang="en-US" dirty="0"/>
              <a:t>) DESC;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080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2804</TotalTime>
  <Words>358</Words>
  <Application>Microsoft Office PowerPoint</Application>
  <PresentationFormat>Geniş ekran</PresentationFormat>
  <Paragraphs>104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temaacik</vt:lpstr>
      <vt:lpstr>Gruplamak</vt:lpstr>
      <vt:lpstr>Uygulama Tablosu</vt:lpstr>
      <vt:lpstr>Group by</vt:lpstr>
      <vt:lpstr>Group by</vt:lpstr>
      <vt:lpstr>Group By</vt:lpstr>
      <vt:lpstr>Uygulama Tablosu</vt:lpstr>
      <vt:lpstr>Having</vt:lpstr>
      <vt:lpstr>Having</vt:lpstr>
      <vt:lpstr>Having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68</cp:revision>
  <dcterms:created xsi:type="dcterms:W3CDTF">2017-11-13T19:25:20Z</dcterms:created>
  <dcterms:modified xsi:type="dcterms:W3CDTF">2020-02-10T21:33:08Z</dcterms:modified>
</cp:coreProperties>
</file>