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 snapToGrid="0">
      <p:cViewPr varScale="1">
        <p:scale>
          <a:sx n="92" d="100"/>
          <a:sy n="92" d="100"/>
        </p:scale>
        <p:origin x="46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30F7C-002E-467C-8BF2-9F8CA947AFBB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DA912-FE84-4EBA-B19E-6D3D9C9A2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9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79DE-EDEB-42F5-8111-C60D0BCD6E89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98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97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337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679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sz="quarter"/>
          </p:nvPr>
        </p:nvSpPr>
        <p:spPr>
          <a:xfrm>
            <a:off x="607485" y="273050"/>
            <a:ext cx="1096856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7484" y="1598613"/>
            <a:ext cx="5382683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3367" y="1598613"/>
            <a:ext cx="5382684" cy="21717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07484" y="3922714"/>
            <a:ext cx="5382683" cy="21732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7" y="3922714"/>
            <a:ext cx="5382684" cy="21732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607485" y="624205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165600" y="6242051"/>
            <a:ext cx="3860800" cy="474663"/>
          </a:xfrm>
        </p:spPr>
        <p:txBody>
          <a:bodyPr/>
          <a:lstStyle>
            <a:lvl1pPr>
              <a:defRPr/>
            </a:lvl1pPr>
          </a:lstStyle>
          <a:p>
            <a:r>
              <a:rPr lang="tr-TR" altLang="tr-TR"/>
              <a:t>ANT 301 Dr. Başak Koca Özer</a:t>
            </a: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737601" y="6242051"/>
            <a:ext cx="2840567" cy="474663"/>
          </a:xfrm>
        </p:spPr>
        <p:txBody>
          <a:bodyPr/>
          <a:lstStyle>
            <a:lvl1pPr>
              <a:defRPr/>
            </a:lvl1pPr>
          </a:lstStyle>
          <a:p>
            <a:fld id="{4DDF9940-A359-4412-9EB1-DC0B8905379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390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31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22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94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7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25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05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97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97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F00ED-D453-461E-8E75-CCBF46FD8122}" type="datetimeFigureOut">
              <a:rPr lang="tr-TR" smtClean="0"/>
              <a:t>11.02.2020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F2CF-F447-44B4-BB90-8CB512072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126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wmf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11" Type="http://schemas.openxmlformats.org/officeDocument/2006/relationships/image" Target="../media/image13.jpeg"/><Relationship Id="rId5" Type="http://schemas.openxmlformats.org/officeDocument/2006/relationships/image" Target="../media/image9.png"/><Relationship Id="rId10" Type="http://schemas.openxmlformats.org/officeDocument/2006/relationships/image" Target="../media/image6.png"/><Relationship Id="rId4" Type="http://schemas.openxmlformats.org/officeDocument/2006/relationships/image" Target="../media/image8.wmf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1781930"/>
            <a:ext cx="9144000" cy="2387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ANT 339</a:t>
            </a:r>
            <a:b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dirty="0">
                <a:latin typeface="Constantia" panose="02030602050306030303" pitchFamily="18" charset="0"/>
                <a:cs typeface="Times New Roman" panose="02020603050405020304" pitchFamily="18" charset="0"/>
              </a:rPr>
              <a:t>İSTATİSTİĞE GİRİŞ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>
                <a:latin typeface="Constantia" panose="02030602050306030303" pitchFamily="18" charset="0"/>
                <a:cs typeface="Times New Roman" panose="02020603050405020304" pitchFamily="18" charset="0"/>
              </a:rPr>
              <a:t/>
            </a:r>
            <a:br>
              <a:rPr lang="tr-TR" sz="4800">
                <a:latin typeface="Constantia" panose="02030602050306030303" pitchFamily="18" charset="0"/>
                <a:cs typeface="Times New Roman" panose="02020603050405020304" pitchFamily="18" charset="0"/>
              </a:rPr>
            </a:br>
            <a:r>
              <a:rPr lang="tr-TR" sz="4800" smtClean="0">
                <a:latin typeface="Constantia" panose="02030602050306030303" pitchFamily="18" charset="0"/>
                <a:cs typeface="Times New Roman" panose="02020603050405020304" pitchFamily="18" charset="0"/>
              </a:rPr>
              <a:t>X</a:t>
            </a:r>
            <a:r>
              <a:rPr lang="tr-TR" sz="4800" smtClean="0">
                <a:latin typeface="Constantia" panose="02030602050306030303" pitchFamily="18" charset="0"/>
                <a:cs typeface="Times New Roman" panose="02020603050405020304" pitchFamily="18" charset="0"/>
              </a:rPr>
              <a:t>. </a:t>
            </a:r>
            <a:r>
              <a:rPr lang="tr-TR" sz="4800" dirty="0" smtClean="0">
                <a:latin typeface="Constantia" panose="02030602050306030303" pitchFamily="18" charset="0"/>
                <a:cs typeface="Times New Roman" panose="02020603050405020304" pitchFamily="18" charset="0"/>
              </a:rPr>
              <a:t>HAFTA</a:t>
            </a:r>
            <a:endParaRPr lang="tr-TR" sz="4800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496025" y="4772782"/>
            <a:ext cx="5199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2800" dirty="0">
                <a:latin typeface="Bell MT" pitchFamily="18" charset="0"/>
              </a:rPr>
              <a:t>PROF. DR. BAŞAK KOCA ÖZER</a:t>
            </a:r>
          </a:p>
        </p:txBody>
      </p:sp>
    </p:spTree>
    <p:extLst>
      <p:ext uri="{BB962C8B-B14F-4D97-AF65-F5344CB8AC3E}">
        <p14:creationId xmlns:p14="http://schemas.microsoft.com/office/powerpoint/2010/main" val="182101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A3841-1867-4C8F-86B3-E6F8BC50E568}" type="slidenum">
              <a:rPr lang="tr-TR" altLang="tr-TR"/>
              <a:pPr/>
              <a:t>10</a:t>
            </a:fld>
            <a:endParaRPr lang="tr-TR" altLang="tr-TR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1700213"/>
            <a:ext cx="8064500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1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C2FA-F837-47A3-B70E-432C13977B13}" type="slidenum">
              <a:rPr lang="tr-TR" altLang="tr-TR"/>
              <a:pPr/>
              <a:t>11</a:t>
            </a:fld>
            <a:endParaRPr lang="tr-TR" altLang="tr-TR"/>
          </a:p>
        </p:txBody>
      </p:sp>
      <p:graphicFrame>
        <p:nvGraphicFramePr>
          <p:cNvPr id="142503" name="Group 167"/>
          <p:cNvGraphicFramePr>
            <a:graphicFrameLocks noGrp="1"/>
          </p:cNvGraphicFramePr>
          <p:nvPr/>
        </p:nvGraphicFramePr>
        <p:xfrm>
          <a:off x="1774825" y="333375"/>
          <a:ext cx="8351838" cy="4581530"/>
        </p:xfrm>
        <a:graphic>
          <a:graphicData uri="http://schemas.openxmlformats.org/drawingml/2006/table">
            <a:tbl>
              <a:tblPr/>
              <a:tblGrid>
                <a:gridCol w="1184275"/>
                <a:gridCol w="1184275"/>
                <a:gridCol w="1184275"/>
                <a:gridCol w="1200150"/>
                <a:gridCol w="1198563"/>
                <a:gridCol w="1200150"/>
                <a:gridCol w="1200150"/>
              </a:tblGrid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Değerler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frekans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(f)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toplam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frekans (tf)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orta nokta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-X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(X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-X)2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90-92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93-95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96-98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99-101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102-104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105-107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108-110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111-113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114-116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Toplam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tr-TR" alt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504" name="Rectangle 168"/>
          <p:cNvSpPr>
            <a:spLocks noChangeArrowheads="1"/>
          </p:cNvSpPr>
          <p:nvPr/>
        </p:nvSpPr>
        <p:spPr bwMode="auto">
          <a:xfrm>
            <a:off x="2495551" y="4953001"/>
            <a:ext cx="65897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ja-JP" sz="2000" u="sng">
                <a:latin typeface="Times New Roman" panose="02020603050405020304" pitchFamily="18" charset="0"/>
              </a:rPr>
              <a:t>Yukarıdaki değerlere göre; </a:t>
            </a:r>
            <a:endParaRPr kumimoji="1" lang="tr-TR" altLang="ja-JP" sz="2000" u="sng">
              <a:latin typeface="Times New Roman" panose="02020603050405020304" pitchFamily="18" charset="0"/>
            </a:endParaRPr>
          </a:p>
          <a:p>
            <a:r>
              <a:rPr kumimoji="1" lang="en-US" altLang="ja-JP" sz="2000" u="sng">
                <a:latin typeface="Times New Roman" panose="02020603050405020304" pitchFamily="18" charset="0"/>
              </a:rPr>
              <a:t>a)Aritmetik ortalamayı, </a:t>
            </a:r>
            <a:endParaRPr kumimoji="1" lang="tr-TR" altLang="ja-JP" sz="2000" u="sng">
              <a:latin typeface="Times New Roman" panose="02020603050405020304" pitchFamily="18" charset="0"/>
            </a:endParaRPr>
          </a:p>
          <a:p>
            <a:r>
              <a:rPr kumimoji="1" lang="tr-TR" altLang="ja-JP" sz="2000" u="sng">
                <a:latin typeface="Times New Roman" panose="02020603050405020304" pitchFamily="18" charset="0"/>
              </a:rPr>
              <a:t>b</a:t>
            </a:r>
            <a:r>
              <a:rPr kumimoji="1" lang="en-US" altLang="ja-JP" sz="2000" u="sng">
                <a:latin typeface="Times New Roman" panose="02020603050405020304" pitchFamily="18" charset="0"/>
              </a:rPr>
              <a:t>) Standart hatayı,  </a:t>
            </a:r>
            <a:endParaRPr kumimoji="1" lang="en-US" altLang="ja-JP" sz="2000">
              <a:latin typeface="Times New Roman" panose="02020603050405020304" pitchFamily="18" charset="0"/>
            </a:endParaRPr>
          </a:p>
          <a:p>
            <a:r>
              <a:rPr kumimoji="1" lang="en-US" altLang="ja-JP" sz="2000" u="sng">
                <a:latin typeface="Times New Roman" panose="02020603050405020304" pitchFamily="18" charset="0"/>
              </a:rPr>
              <a:t>hesaplayınız.</a:t>
            </a:r>
          </a:p>
        </p:txBody>
      </p:sp>
    </p:spTree>
    <p:extLst>
      <p:ext uri="{BB962C8B-B14F-4D97-AF65-F5344CB8AC3E}">
        <p14:creationId xmlns:p14="http://schemas.microsoft.com/office/powerpoint/2010/main" val="234051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FE1AA-2B9C-41D9-854D-F5090995D83E}" type="slidenum">
              <a:rPr lang="tr-TR" altLang="tr-TR"/>
              <a:pPr/>
              <a:t>12</a:t>
            </a:fld>
            <a:endParaRPr lang="tr-TR" altLang="tr-TR"/>
          </a:p>
        </p:txBody>
      </p:sp>
      <p:graphicFrame>
        <p:nvGraphicFramePr>
          <p:cNvPr id="143362" name="Group 2"/>
          <p:cNvGraphicFramePr>
            <a:graphicFrameLocks noGrp="1"/>
          </p:cNvGraphicFramePr>
          <p:nvPr/>
        </p:nvGraphicFramePr>
        <p:xfrm>
          <a:off x="1774825" y="333375"/>
          <a:ext cx="8351838" cy="4581530"/>
        </p:xfrm>
        <a:graphic>
          <a:graphicData uri="http://schemas.openxmlformats.org/drawingml/2006/table">
            <a:tbl>
              <a:tblPr/>
              <a:tblGrid>
                <a:gridCol w="1184275"/>
                <a:gridCol w="1184275"/>
                <a:gridCol w="1184275"/>
                <a:gridCol w="1200150"/>
                <a:gridCol w="1198563"/>
                <a:gridCol w="1200150"/>
                <a:gridCol w="1200150"/>
              </a:tblGrid>
              <a:tr h="641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Değerler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frekans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(f)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toplam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frekans (tf)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orta nokta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fX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-X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(X</a:t>
                      </a:r>
                      <a:r>
                        <a:rPr kumimoji="1" lang="en-US" altLang="ja-JP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0</a:t>
                      </a: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-X)2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90-92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273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-13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169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93-95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470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-10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96-98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776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99-101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1200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102-104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1442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-1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105-107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33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1166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108-110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109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981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111-113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13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896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64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114-116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575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121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Toplam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75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7779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549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446" name="Picture 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5229225"/>
            <a:ext cx="4319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5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38E55-22A3-430F-8871-4422D44AE713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2424114" y="1268413"/>
            <a:ext cx="7489825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800" b="1">
                <a:solidFill>
                  <a:schemeClr val="tx2"/>
                </a:solidFill>
              </a:rPr>
              <a:t>VARYANS</a:t>
            </a:r>
          </a:p>
          <a:p>
            <a:endParaRPr lang="tr-TR" altLang="tr-TR" sz="2800" b="1">
              <a:solidFill>
                <a:schemeClr val="tx2"/>
              </a:solidFill>
            </a:endParaRPr>
          </a:p>
          <a:p>
            <a:r>
              <a:rPr lang="tr-TR" altLang="tr-TR" sz="2800"/>
              <a:t> Varyans standart sapmanın karesidir</a:t>
            </a:r>
          </a:p>
          <a:p>
            <a:endParaRPr lang="tr-TR" altLang="tr-TR" sz="2800"/>
          </a:p>
          <a:p>
            <a:r>
              <a:rPr lang="tr-TR" altLang="tr-TR" sz="2800"/>
              <a:t>	</a:t>
            </a:r>
            <a:r>
              <a:rPr lang="tr-TR" altLang="tr-TR" sz="2800" b="1">
                <a:solidFill>
                  <a:srgbClr val="800000"/>
                </a:solidFill>
              </a:rPr>
              <a:t>V</a:t>
            </a:r>
            <a:r>
              <a:rPr lang="tr-TR" altLang="tr-TR" sz="2800"/>
              <a:t> = S</a:t>
            </a:r>
            <a:r>
              <a:rPr lang="tr-TR" altLang="tr-TR" sz="2800" b="1" baseline="30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7579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BB451-BB94-4AF4-B7C2-F216DC1D5BD0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/>
            <a:r>
              <a:rPr lang="tr-TR" altLang="ja-JP" dirty="0">
                <a:latin typeface="Constantia" panose="02030602050306030303" pitchFamily="18" charset="0"/>
              </a:rPr>
              <a:t>Değişim aralığı </a:t>
            </a:r>
            <a:endParaRPr lang="en-US" altLang="ja-JP" dirty="0">
              <a:latin typeface="Constantia" panose="0203060205030603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542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3189" y="3559175"/>
            <a:ext cx="2833687" cy="509588"/>
          </a:xfrm>
          <a:noFill/>
          <a:ln/>
        </p:spPr>
      </p:pic>
      <p:pic>
        <p:nvPicPr>
          <p:cNvPr id="54278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1663" y="3486151"/>
            <a:ext cx="2374900" cy="703263"/>
          </a:xfrm>
          <a:noFill/>
          <a:ln/>
        </p:spPr>
      </p:pic>
      <p:pic>
        <p:nvPicPr>
          <p:cNvPr id="54282" name="Picture 1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8925" y="1557339"/>
            <a:ext cx="9010650" cy="1824037"/>
          </a:xfrm>
          <a:noFill/>
          <a:ln/>
        </p:spPr>
      </p:pic>
      <p:pic>
        <p:nvPicPr>
          <p:cNvPr id="54285" name="Picture 1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41663" y="4132264"/>
            <a:ext cx="5219700" cy="1355725"/>
          </a:xfrm>
          <a:noFill/>
          <a:ln/>
        </p:spPr>
      </p:pic>
      <p:pic>
        <p:nvPicPr>
          <p:cNvPr id="5428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4" y="5664201"/>
            <a:ext cx="2592387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92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B8C2-511C-47C0-8F65-B1F7D24499DF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1132609" y="1628775"/>
            <a:ext cx="885117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tr-TR" altLang="tr-TR" sz="2400" dirty="0"/>
              <a:t>Aritmetik ortalamaları aynı olan iki dağılım aynı yaygınlıkta olmayabilir.</a:t>
            </a:r>
          </a:p>
          <a:p>
            <a:pPr lvl="1">
              <a:buFontTx/>
              <a:buChar char="•"/>
            </a:pPr>
            <a:r>
              <a:rPr lang="tr-TR" altLang="tr-TR" sz="2400" dirty="0"/>
              <a:t>10,22,34 değerlerini alan 3 kişilik bir dağılımda aritmetik ortalama 66/3=22</a:t>
            </a:r>
          </a:p>
          <a:p>
            <a:pPr lvl="1">
              <a:buFontTx/>
              <a:buChar char="•"/>
            </a:pPr>
            <a:r>
              <a:rPr lang="tr-TR" altLang="tr-TR" sz="2400" dirty="0"/>
              <a:t>21,23,22 değerlerini alan başka bir 3 kişilik dağılımda aritmetik ortalama yine 66/3=22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1979614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tr-TR" altLang="ja-JP">
                <a:latin typeface="Times New Roman" panose="02020603050405020304" pitchFamily="18" charset="0"/>
              </a:rPr>
              <a:t>Standart Sapma</a:t>
            </a:r>
            <a:endParaRPr lang="en-US" altLang="ja-JP">
              <a:latin typeface="Times New Roman" panose="02020603050405020304" pitchFamily="18" charset="0"/>
            </a:endParaRPr>
          </a:p>
        </p:txBody>
      </p:sp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1018309" y="4005263"/>
            <a:ext cx="903850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tr-TR" altLang="tr-TR" sz="2400" dirty="0"/>
              <a:t>İki dağılımın aritmetik ortalaması 22 olduğu halde birinci dağılımda değerler (1 ve 3’üncü değerler) aritmetik ortalamadan çok uzakta iken ikinci dağılımdaki değerler ortalamaya çok yakındır.</a:t>
            </a:r>
          </a:p>
          <a:p>
            <a:pPr>
              <a:buFontTx/>
              <a:buChar char="•"/>
            </a:pPr>
            <a:r>
              <a:rPr lang="tr-TR" altLang="tr-TR" sz="2400" dirty="0"/>
              <a:t>Bir dağılımda değerler aritmetik ortalamadan uzaklaştıkça dağılımın yaygınlığı artar. </a:t>
            </a:r>
          </a:p>
        </p:txBody>
      </p:sp>
    </p:spTree>
    <p:extLst>
      <p:ext uri="{BB962C8B-B14F-4D97-AF65-F5344CB8AC3E}">
        <p14:creationId xmlns:p14="http://schemas.microsoft.com/office/powerpoint/2010/main" val="26699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987FA-99FB-4EC7-8488-46501A3EC87A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tr-TR" altLang="ja-JP" dirty="0">
                <a:latin typeface="Constantia" panose="02030602050306030303" pitchFamily="18" charset="0"/>
              </a:rPr>
              <a:t>Standart Sapma</a:t>
            </a:r>
            <a:endParaRPr lang="en-US" altLang="ja-JP" dirty="0">
              <a:latin typeface="Constantia" panose="02030602050306030303" pitchFamily="18" charset="0"/>
              <a:ea typeface="ＭＳ Ｐゴシック" panose="020B0600070205080204" pitchFamily="34" charset="-128"/>
            </a:endParaRPr>
          </a:p>
        </p:txBody>
      </p:sp>
      <p:pic>
        <p:nvPicPr>
          <p:cNvPr id="5837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3" y="1196975"/>
            <a:ext cx="7861300" cy="774700"/>
          </a:xfrm>
          <a:noFill/>
          <a:ln/>
        </p:spPr>
      </p:pic>
      <p:pic>
        <p:nvPicPr>
          <p:cNvPr id="58374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0825" y="1628776"/>
            <a:ext cx="241300" cy="314325"/>
          </a:xfrm>
          <a:noFill/>
          <a:ln/>
        </p:spPr>
      </p:pic>
      <p:pic>
        <p:nvPicPr>
          <p:cNvPr id="58381" name="Picture 1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11900" y="3141663"/>
            <a:ext cx="2465388" cy="1320800"/>
          </a:xfrm>
          <a:noFill/>
          <a:ln/>
        </p:spPr>
      </p:pic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267326" y="6400800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tr-TR" altLang="ja-JP" sz="2400">
                <a:solidFill>
                  <a:srgbClr val="FFFF00"/>
                </a:solidFill>
              </a:rPr>
              <a:t> Varyasyonu ölçmede sıklıkla kullanılır</a:t>
            </a:r>
            <a:endParaRPr kumimoji="1" lang="en-US" altLang="ja-JP" sz="2400">
              <a:solidFill>
                <a:srgbClr val="FFFF00"/>
              </a:solidFill>
            </a:endParaRP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524000" y="4327526"/>
            <a:ext cx="48958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tr-TR" altLang="tr-TR" sz="2000"/>
              <a:t>Dağılımın yaygınlığını gösteren en önemli ölçüdür.</a:t>
            </a:r>
          </a:p>
          <a:p>
            <a:pPr>
              <a:buFontTx/>
              <a:buChar char="•"/>
            </a:pPr>
            <a:r>
              <a:rPr lang="tr-TR" altLang="tr-TR" sz="2000"/>
              <a:t>Standart sapma dağılımdaki her bir değerin ortalamaya göre ne uzaklıkta olduğunu, diğer bir deyişle dağılımın ne yaygınlıkta olduğunu gösteren bir ölçüdür.</a:t>
            </a:r>
          </a:p>
          <a:p>
            <a:pPr>
              <a:buFontTx/>
              <a:buChar char="•"/>
            </a:pPr>
            <a:r>
              <a:rPr lang="tr-TR" altLang="tr-TR" sz="2000"/>
              <a:t>Standart sapma büyüdükçe dağılım yaygınlaşır.  </a:t>
            </a:r>
          </a:p>
        </p:txBody>
      </p:sp>
      <p:pic>
        <p:nvPicPr>
          <p:cNvPr id="5838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3213100"/>
            <a:ext cx="2338388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85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1" y="2133600"/>
            <a:ext cx="2447925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386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2133601"/>
            <a:ext cx="28797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8388" name="Object 2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311901" y="3789363"/>
          <a:ext cx="288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 Eşlem Resmi" r:id="rId9" imgW="485586" imgH="380852" progId="Paint.Picture">
                  <p:embed/>
                </p:oleObj>
              </mc:Choice>
              <mc:Fallback>
                <p:oleObj name="Bit Eşlem Resmi" r:id="rId9" imgW="485586" imgH="3808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1" y="3789363"/>
                        <a:ext cx="2889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8390" name="Picture 2" descr="formul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4" y="4570414"/>
            <a:ext cx="3946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2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C3725-64BE-4B80-B09A-1FE81D554087}" type="slidenum">
              <a:rPr lang="tr-TR" altLang="tr-TR"/>
              <a:pPr/>
              <a:t>5</a:t>
            </a:fld>
            <a:endParaRPr lang="tr-TR" altLang="tr-TR"/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8" y="2133601"/>
            <a:ext cx="13970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2205039"/>
            <a:ext cx="11271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2351089" y="1490663"/>
            <a:ext cx="813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tr-TR" sz="2400">
                <a:solidFill>
                  <a:srgbClr val="FF0000"/>
                </a:solidFill>
              </a:rPr>
              <a:t>Evrenin standart hatası    /    Örneklemin standart hatası</a:t>
            </a:r>
          </a:p>
        </p:txBody>
      </p:sp>
    </p:spTree>
    <p:extLst>
      <p:ext uri="{BB962C8B-B14F-4D97-AF65-F5344CB8AC3E}">
        <p14:creationId xmlns:p14="http://schemas.microsoft.com/office/powerpoint/2010/main" val="36475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E6D6-F7E6-4FEA-8DCE-30C01B4EB6D8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4151314" y="835303"/>
            <a:ext cx="2727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ja-JP" b="1"/>
              <a:t>73, 58, 67, 93, 33, 18, 147.</a:t>
            </a:r>
            <a:r>
              <a:rPr kumimoji="1" lang="en-US" altLang="ja-JP"/>
              <a:t> 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4943476" y="1556028"/>
            <a:ext cx="1666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tr-TR" altLang="ja-JP" b="1"/>
              <a:t>Ortalama: </a:t>
            </a:r>
            <a:r>
              <a:rPr kumimoji="1" lang="en-US" altLang="ja-JP" b="1"/>
              <a:t>69.9</a:t>
            </a:r>
            <a:r>
              <a:rPr kumimoji="1" lang="en-US" altLang="ja-JP"/>
              <a:t> </a:t>
            </a:r>
          </a:p>
        </p:txBody>
      </p:sp>
      <p:graphicFrame>
        <p:nvGraphicFramePr>
          <p:cNvPr id="146517" name="Group 85"/>
          <p:cNvGraphicFramePr>
            <a:graphicFrameLocks noGrp="1"/>
          </p:cNvGraphicFramePr>
          <p:nvPr/>
        </p:nvGraphicFramePr>
        <p:xfrm>
          <a:off x="3216275" y="1989139"/>
          <a:ext cx="5500688" cy="2566991"/>
        </p:xfrm>
        <a:graphic>
          <a:graphicData uri="http://schemas.openxmlformats.org/drawingml/2006/table">
            <a:tbl>
              <a:tblPr/>
              <a:tblGrid>
                <a:gridCol w="1984375"/>
                <a:gridCol w="539750"/>
                <a:gridCol w="1204913"/>
                <a:gridCol w="539750"/>
                <a:gridCol w="1231900"/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(73-69.9)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(3.1)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9.61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(58-69.9)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(-11.9)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141.61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(67-69.9)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(-2.9)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8.41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(93-69.9)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(23.1)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533.61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(33-69.9)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(-36.9)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1361.61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(18-69.9)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(-51.9)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2693.61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(147-69.9)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(77.1)</a:t>
                      </a:r>
                      <a:r>
                        <a:rPr kumimoji="1" lang="en-US" altLang="ja-JP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2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=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</a:rPr>
                        <a:t>5944.41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518" name="Rectangle 86"/>
          <p:cNvSpPr>
            <a:spLocks noChangeArrowheads="1"/>
          </p:cNvSpPr>
          <p:nvPr/>
        </p:nvSpPr>
        <p:spPr bwMode="auto">
          <a:xfrm>
            <a:off x="7535864" y="4723091"/>
            <a:ext cx="11769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ja-JP" b="1"/>
              <a:t>10,692.87</a:t>
            </a:r>
            <a:r>
              <a:rPr kumimoji="1" lang="en-US" altLang="ja-JP"/>
              <a:t> </a:t>
            </a:r>
          </a:p>
        </p:txBody>
      </p:sp>
      <p:sp>
        <p:nvSpPr>
          <p:cNvPr id="146519" name="Rectangle 87"/>
          <p:cNvSpPr>
            <a:spLocks noChangeArrowheads="1"/>
          </p:cNvSpPr>
          <p:nvPr/>
        </p:nvSpPr>
        <p:spPr bwMode="auto">
          <a:xfrm>
            <a:off x="8040688" y="5227916"/>
            <a:ext cx="5068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tr-TR" altLang="ja-JP" b="1"/>
              <a:t>/ </a:t>
            </a:r>
            <a:r>
              <a:rPr kumimoji="1" lang="en-US" altLang="ja-JP" b="1"/>
              <a:t>6</a:t>
            </a:r>
            <a:r>
              <a:rPr kumimoji="1" lang="en-US" altLang="ja-JP"/>
              <a:t> </a:t>
            </a:r>
          </a:p>
        </p:txBody>
      </p:sp>
      <p:sp>
        <p:nvSpPr>
          <p:cNvPr id="146520" name="Rectangle 88"/>
          <p:cNvSpPr>
            <a:spLocks noChangeArrowheads="1"/>
          </p:cNvSpPr>
          <p:nvPr/>
        </p:nvSpPr>
        <p:spPr bwMode="auto">
          <a:xfrm>
            <a:off x="8759825" y="5227916"/>
            <a:ext cx="11689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tr-TR" altLang="ja-JP" b="1"/>
              <a:t>= </a:t>
            </a:r>
            <a:r>
              <a:rPr kumimoji="1" lang="en-US" altLang="ja-JP" b="1"/>
              <a:t>1782.15</a:t>
            </a:r>
            <a:r>
              <a:rPr kumimoji="1" lang="en-US" altLang="ja-JP"/>
              <a:t> </a:t>
            </a:r>
          </a:p>
        </p:txBody>
      </p:sp>
      <p:sp>
        <p:nvSpPr>
          <p:cNvPr id="146521" name="Rectangle 89"/>
          <p:cNvSpPr>
            <a:spLocks noChangeArrowheads="1"/>
          </p:cNvSpPr>
          <p:nvPr/>
        </p:nvSpPr>
        <p:spPr bwMode="auto">
          <a:xfrm>
            <a:off x="8616951" y="5732741"/>
            <a:ext cx="649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ja-JP" b="1"/>
              <a:t>42.2</a:t>
            </a:r>
            <a:r>
              <a:rPr kumimoji="1" lang="en-US" altLang="ja-JP"/>
              <a:t> </a:t>
            </a:r>
          </a:p>
        </p:txBody>
      </p:sp>
      <p:pic>
        <p:nvPicPr>
          <p:cNvPr id="146523" name="Picture 2" descr="form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5084764"/>
            <a:ext cx="3946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465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6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7" grpId="0"/>
      <p:bldP spid="146518" grpId="0"/>
      <p:bldP spid="146519" grpId="0"/>
      <p:bldP spid="146520" grpId="0"/>
      <p:bldP spid="1465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2FA6-7DC3-4754-87AF-7DF07EC6F44C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4008439" y="966789"/>
            <a:ext cx="36083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ja-JP" sz="2000"/>
              <a:t>4, 9, 11, 12, 17, 5, 8, 12, 14 </a:t>
            </a:r>
          </a:p>
        </p:txBody>
      </p:sp>
      <p:sp>
        <p:nvSpPr>
          <p:cNvPr id="147461" name="Rectangle 5"/>
          <p:cNvSpPr>
            <a:spLocks noChangeArrowheads="1"/>
          </p:cNvSpPr>
          <p:nvPr/>
        </p:nvSpPr>
        <p:spPr bwMode="auto">
          <a:xfrm>
            <a:off x="4800600" y="1684308"/>
            <a:ext cx="13933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tr-TR" altLang="ja-JP" sz="2000"/>
              <a:t>ort</a:t>
            </a:r>
            <a:r>
              <a:rPr kumimoji="1" lang="en-US" altLang="ja-JP" sz="2000"/>
              <a:t>: 10.222 </a:t>
            </a:r>
          </a:p>
        </p:txBody>
      </p:sp>
      <p:sp>
        <p:nvSpPr>
          <p:cNvPr id="147462" name="Rectangle 6"/>
          <p:cNvSpPr>
            <a:spLocks noChangeArrowheads="1"/>
          </p:cNvSpPr>
          <p:nvPr/>
        </p:nvSpPr>
        <p:spPr bwMode="auto">
          <a:xfrm>
            <a:off x="2495550" y="2274858"/>
            <a:ext cx="68884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ja-JP" sz="2000"/>
              <a:t>(x - x)²     38.7   1.49    0.60    3.16    45.9   27.3   4.94    3.16   14.3 </a:t>
            </a:r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auto">
          <a:xfrm>
            <a:off x="4872039" y="3197196"/>
            <a:ext cx="20697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en-US" altLang="ja-JP" sz="2000"/>
              <a:t>139.55</a:t>
            </a:r>
            <a:r>
              <a:rPr kumimoji="1" lang="tr-TR" altLang="ja-JP" sz="2000"/>
              <a:t> /8 = 17.44 </a:t>
            </a:r>
            <a:endParaRPr kumimoji="1" lang="en-US" altLang="ja-JP" sz="2000"/>
          </a:p>
        </p:txBody>
      </p:sp>
      <p:sp>
        <p:nvSpPr>
          <p:cNvPr id="147464" name="Rectangle 8"/>
          <p:cNvSpPr>
            <a:spLocks noChangeArrowheads="1"/>
          </p:cNvSpPr>
          <p:nvPr/>
        </p:nvSpPr>
        <p:spPr bwMode="auto">
          <a:xfrm>
            <a:off x="4872038" y="3859183"/>
            <a:ext cx="18419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1" lang="tr-TR" altLang="ja-JP" sz="2000"/>
              <a:t>Kare kökü</a:t>
            </a:r>
            <a:r>
              <a:rPr kumimoji="1" lang="en-US" altLang="ja-JP" sz="2000"/>
              <a:t>: </a:t>
            </a:r>
            <a:r>
              <a:rPr kumimoji="1" lang="en-US" altLang="ja-JP" sz="2000" u="sng"/>
              <a:t>4.18</a:t>
            </a:r>
            <a:r>
              <a:rPr kumimoji="1" lang="en-US" altLang="ja-JP" sz="2000"/>
              <a:t> </a:t>
            </a:r>
          </a:p>
        </p:txBody>
      </p:sp>
      <p:pic>
        <p:nvPicPr>
          <p:cNvPr id="147466" name="Picture 2" descr="form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4724401"/>
            <a:ext cx="394652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43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7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/>
      <p:bldP spid="147462" grpId="0"/>
      <p:bldP spid="147463" grpId="0"/>
      <p:bldP spid="1474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BA53-4163-4025-8DFC-C45C617DAB6A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4224339" y="549275"/>
            <a:ext cx="3324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ja-JP" sz="2400" i="1"/>
              <a:t>8,8,7,7,7,6,6,5,5,4,4,3</a:t>
            </a:r>
            <a:r>
              <a:rPr kumimoji="1" lang="en-US" altLang="ja-JP" sz="2400"/>
              <a:t> </a:t>
            </a:r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3359151" y="1377951"/>
            <a:ext cx="49815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kumimoji="1" lang="en-US" altLang="ja-JP" sz="2000">
                <a:latin typeface="Times New Roman" panose="02020603050405020304" pitchFamily="18" charset="0"/>
              </a:rPr>
              <a:t>a) Ortalama</a:t>
            </a:r>
            <a:r>
              <a:rPr kumimoji="1" lang="tr-TR" altLang="ja-JP" sz="2000">
                <a:latin typeface="Times New Roman" panose="02020603050405020304" pitchFamily="18" charset="0"/>
              </a:rPr>
              <a:t>sı</a:t>
            </a:r>
            <a:r>
              <a:rPr kumimoji="1" lang="en-US" altLang="ja-JP" sz="2000">
                <a:latin typeface="Times New Roman" panose="02020603050405020304" pitchFamily="18" charset="0"/>
              </a:rPr>
              <a:t> kaçt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r?</a:t>
            </a:r>
          </a:p>
          <a:p>
            <a:pPr algn="ctr"/>
            <a:r>
              <a:rPr kumimoji="1" lang="en-US" altLang="ja-JP" sz="2000">
                <a:latin typeface="Times New Roman" panose="02020603050405020304" pitchFamily="18" charset="0"/>
              </a:rPr>
              <a:t>b) Bu grubun ortancas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 kaçt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r?</a:t>
            </a:r>
          </a:p>
          <a:p>
            <a:pPr algn="ctr"/>
            <a:r>
              <a:rPr kumimoji="1" lang="en-US" altLang="ja-JP" sz="2000">
                <a:latin typeface="Times New Roman" panose="02020603050405020304" pitchFamily="18" charset="0"/>
              </a:rPr>
              <a:t>c) Mod'u kaçt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r?</a:t>
            </a:r>
          </a:p>
          <a:p>
            <a:pPr algn="ctr"/>
            <a:r>
              <a:rPr kumimoji="1" lang="en-US" altLang="ja-JP" sz="2000">
                <a:latin typeface="Times New Roman" panose="02020603050405020304" pitchFamily="18" charset="0"/>
              </a:rPr>
              <a:t>d) Ranj‘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 kaçt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r?</a:t>
            </a:r>
          </a:p>
          <a:p>
            <a:pPr algn="ctr"/>
            <a:r>
              <a:rPr kumimoji="1" lang="en-US" altLang="ja-JP" sz="2000">
                <a:latin typeface="Times New Roman" panose="02020603050405020304" pitchFamily="18" charset="0"/>
              </a:rPr>
              <a:t>e) Standart sapmas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 kaçt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r?</a:t>
            </a:r>
          </a:p>
          <a:p>
            <a:pPr algn="ctr"/>
            <a:r>
              <a:rPr kumimoji="1" lang="en-US" altLang="ja-JP" sz="2000">
                <a:latin typeface="Times New Roman" panose="02020603050405020304" pitchFamily="18" charset="0"/>
              </a:rPr>
              <a:t>f) Standart hatas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 kaçt</a:t>
            </a:r>
            <a:r>
              <a:rPr kumimoji="1" lang="tr-TR" altLang="ja-JP" sz="2000">
                <a:latin typeface="Times New Roman" panose="02020603050405020304" pitchFamily="18" charset="0"/>
              </a:rPr>
              <a:t>ı</a:t>
            </a:r>
            <a:r>
              <a:rPr kumimoji="1" lang="en-US" altLang="ja-JP" sz="2000">
                <a:latin typeface="Times New Roman" panose="02020603050405020304" pitchFamily="18" charset="0"/>
              </a:rPr>
              <a:t>r?</a:t>
            </a:r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3359151" y="3791655"/>
            <a:ext cx="48408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kumimoji="1" lang="en-US" altLang="ja-JP" b="1" i="1" u="sng" dirty="0"/>
              <a:t>a) 8+8+7+7+7+6+6+5+5+4+4+3=70</a:t>
            </a:r>
            <a:endParaRPr kumimoji="1" lang="en-US" altLang="ja-JP" dirty="0"/>
          </a:p>
          <a:p>
            <a:pPr algn="ctr"/>
            <a:r>
              <a:rPr kumimoji="1" lang="en-US" altLang="ja-JP" b="1" i="1" u="sng" dirty="0"/>
              <a:t>x=</a:t>
            </a:r>
            <a:r>
              <a:rPr kumimoji="1" lang="en-US" altLang="ja-JP" b="1" i="1" u="sng" dirty="0" err="1"/>
              <a:t>äx</a:t>
            </a:r>
            <a:r>
              <a:rPr kumimoji="1" lang="en-US" altLang="ja-JP" b="1" i="1" u="sng" dirty="0"/>
              <a:t>/n    ;   x=70/12  =  5.8</a:t>
            </a:r>
            <a:endParaRPr kumimoji="1" lang="en-US" altLang="ja-JP" dirty="0"/>
          </a:p>
          <a:p>
            <a:pPr algn="ctr"/>
            <a:r>
              <a:rPr kumimoji="1" lang="en-US" altLang="ja-JP" b="1" i="1" u="sng" dirty="0"/>
              <a:t>b) </a:t>
            </a:r>
            <a:r>
              <a:rPr kumimoji="1" lang="en-US" altLang="ja-JP" b="1" i="1" u="sng" dirty="0" err="1"/>
              <a:t>Grubun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ortancası</a:t>
            </a:r>
            <a:r>
              <a:rPr kumimoji="1" lang="en-US" altLang="ja-JP" b="1" i="1" u="sng" dirty="0"/>
              <a:t> 6'dır. c) Mod 7'dir. d) </a:t>
            </a:r>
            <a:r>
              <a:rPr kumimoji="1" lang="en-US" altLang="ja-JP" b="1" i="1" u="sng" dirty="0" err="1"/>
              <a:t>Ranj</a:t>
            </a:r>
            <a:r>
              <a:rPr kumimoji="1" lang="en-US" altLang="ja-JP" b="1" i="1" u="sng" dirty="0"/>
              <a:t>=8-3= 5</a:t>
            </a:r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2189452" y="4991984"/>
            <a:ext cx="8208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ja-JP" b="1" i="1" u="sng" dirty="0"/>
              <a:t>e) </a:t>
            </a:r>
            <a:r>
              <a:rPr kumimoji="1" lang="en-US" altLang="ja-JP" b="1" i="1" u="sng" dirty="0" err="1"/>
              <a:t>Standart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sapma</a:t>
            </a:r>
            <a:r>
              <a:rPr kumimoji="1" lang="en-US" altLang="ja-JP" b="1" i="1" u="sng" dirty="0"/>
              <a:t>: </a:t>
            </a:r>
            <a:r>
              <a:rPr kumimoji="1" lang="en-US" altLang="ja-JP" b="1" i="1" u="sng" dirty="0" err="1"/>
              <a:t>Ölçülerin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ortalamadan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olan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farkları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bulunur</a:t>
            </a:r>
            <a:r>
              <a:rPr kumimoji="1" lang="en-US" altLang="ja-JP" b="1" i="1" u="sng" dirty="0"/>
              <a:t>. </a:t>
            </a:r>
            <a:r>
              <a:rPr kumimoji="1" lang="en-US" altLang="ja-JP" b="1" i="1" u="sng" dirty="0" err="1"/>
              <a:t>Farkların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karesi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alınır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ve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toplanır</a:t>
            </a:r>
            <a:r>
              <a:rPr kumimoji="1" lang="en-US" altLang="ja-JP" b="1" i="1" u="sng" dirty="0"/>
              <a:t>. </a:t>
            </a:r>
            <a:r>
              <a:rPr kumimoji="1" lang="en-US" altLang="ja-JP" b="1" i="1" u="sng" dirty="0" err="1"/>
              <a:t>Bulunan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değerler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formülde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yerine</a:t>
            </a:r>
            <a:r>
              <a:rPr kumimoji="1" lang="en-US" altLang="ja-JP" b="1" i="1" u="sng" dirty="0"/>
              <a:t> </a:t>
            </a:r>
            <a:r>
              <a:rPr kumimoji="1" lang="en-US" altLang="ja-JP" b="1" i="1" u="sng" dirty="0" err="1"/>
              <a:t>konur</a:t>
            </a:r>
            <a:r>
              <a:rPr kumimoji="1" lang="en-US" altLang="ja-JP" b="1" i="1" u="sng" dirty="0"/>
              <a:t>.</a:t>
            </a:r>
            <a:r>
              <a:rPr kumimoji="1" lang="en-US" altLang="ja-JP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777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4" grpId="0"/>
      <p:bldP spid="140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66B15-78BF-4BB1-8596-502D4701A0E2}" type="slidenum">
              <a:rPr lang="tr-TR" altLang="tr-TR"/>
              <a:pPr/>
              <a:t>9</a:t>
            </a:fld>
            <a:endParaRPr lang="tr-TR" altLang="tr-TR"/>
          </a:p>
        </p:txBody>
      </p:sp>
      <p:graphicFrame>
        <p:nvGraphicFramePr>
          <p:cNvPr id="141630" name="Group 318"/>
          <p:cNvGraphicFramePr>
            <a:graphicFrameLocks noGrp="1"/>
          </p:cNvGraphicFramePr>
          <p:nvPr/>
        </p:nvGraphicFramePr>
        <p:xfrm>
          <a:off x="1524000" y="1052513"/>
          <a:ext cx="9144000" cy="2011680"/>
        </p:xfrm>
        <a:graphic>
          <a:graphicData uri="http://schemas.openxmlformats.org/drawingml/2006/table">
            <a:tbl>
              <a:tblPr/>
              <a:tblGrid>
                <a:gridCol w="1560513"/>
                <a:gridCol w="622300"/>
                <a:gridCol w="619125"/>
                <a:gridCol w="620712"/>
                <a:gridCol w="638175"/>
                <a:gridCol w="633413"/>
                <a:gridCol w="636587"/>
                <a:gridCol w="635000"/>
                <a:gridCol w="635000"/>
                <a:gridCol w="635000"/>
                <a:gridCol w="638175"/>
                <a:gridCol w="633413"/>
                <a:gridCol w="636587"/>
              </a:tblGrid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Değerler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8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7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7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5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Ortalamadan farkı  (x-x)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2+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2+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0+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0+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(-1)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(-1)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(-2)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(-2)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(-3)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Farkın Karesi (x</a:t>
                      </a:r>
                      <a:r>
                        <a:rPr kumimoji="1" lang="en-US" altLang="ja-JP" sz="1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o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-x)</a:t>
                      </a:r>
                      <a:r>
                        <a:rPr kumimoji="1" lang="en-US" altLang="ja-JP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2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4+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4+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0+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0+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1+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4+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4+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Toplam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34" charset="-128"/>
                        </a:rPr>
                        <a:t>30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1623" name="Rectangle 311"/>
          <p:cNvSpPr>
            <a:spLocks noChangeArrowheads="1"/>
          </p:cNvSpPr>
          <p:nvPr/>
        </p:nvSpPr>
        <p:spPr bwMode="auto">
          <a:xfrm>
            <a:off x="2782888" y="3642708"/>
            <a:ext cx="568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1" lang="en-US" altLang="ja-JP" sz="2400" i="1" u="sng">
                <a:solidFill>
                  <a:srgbClr val="000000"/>
                </a:solidFill>
                <a:latin typeface="Times New Roman" panose="02020603050405020304" pitchFamily="18" charset="0"/>
              </a:rPr>
              <a:t>Standart Sapma:</a:t>
            </a:r>
            <a:endParaRPr kumimoji="1" lang="en-US" altLang="ja-JP" sz="2400">
              <a:latin typeface="Times New Roman" panose="02020603050405020304" pitchFamily="18" charset="0"/>
            </a:endParaRPr>
          </a:p>
          <a:p>
            <a:pPr eaLnBrk="0" hangingPunct="0"/>
            <a:endParaRPr kumimoji="1" lang="tr-TR" altLang="ja-JP" sz="2400" i="1" u="sng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/>
            <a:r>
              <a:rPr kumimoji="1" lang="en-US" altLang="ja-JP" sz="2400" i="1" u="sng">
                <a:solidFill>
                  <a:srgbClr val="000000"/>
                </a:solidFill>
                <a:latin typeface="Times New Roman" panose="02020603050405020304" pitchFamily="18" charset="0"/>
              </a:rPr>
              <a:t>f) Standart hata:   </a:t>
            </a:r>
            <a:endParaRPr kumimoji="1" lang="en-US" altLang="ja-JP" sz="2400">
              <a:latin typeface="Times New Roman" panose="02020603050405020304" pitchFamily="18" charset="0"/>
            </a:endParaRPr>
          </a:p>
          <a:p>
            <a:pPr eaLnBrk="0" hangingPunct="0"/>
            <a:endParaRPr kumimoji="1" lang="en-US" altLang="ja-JP" sz="2400" i="1" u="sng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1624" name="Picture 312" descr="istat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3573464"/>
            <a:ext cx="3960812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625" name="Picture 313" descr="istati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4437063"/>
            <a:ext cx="3313112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23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537</Words>
  <Application>Microsoft Office PowerPoint</Application>
  <PresentationFormat>Geniş ekran</PresentationFormat>
  <Paragraphs>249</Paragraphs>
  <Slides>13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2" baseType="lpstr">
      <vt:lpstr>ＭＳ Ｐゴシック</vt:lpstr>
      <vt:lpstr>Arial</vt:lpstr>
      <vt:lpstr>Bell MT</vt:lpstr>
      <vt:lpstr>Calibri</vt:lpstr>
      <vt:lpstr>Calibri Light</vt:lpstr>
      <vt:lpstr>Constantia</vt:lpstr>
      <vt:lpstr>Times New Roman</vt:lpstr>
      <vt:lpstr>Office Teması</vt:lpstr>
      <vt:lpstr>Bit Eşlem Resmi</vt:lpstr>
      <vt:lpstr>ANT 339 İSTATİSTİĞE GİRİŞ   X. HAFTA</vt:lpstr>
      <vt:lpstr>Değişim aralığı </vt:lpstr>
      <vt:lpstr>PowerPoint Sunusu</vt:lpstr>
      <vt:lpstr>Standart Sapma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 339 İSTATİSTİĞE GİRİŞ   XII. HAFTA</dc:title>
  <dc:creator>Başak</dc:creator>
  <cp:lastModifiedBy>Başak</cp:lastModifiedBy>
  <cp:revision>6</cp:revision>
  <dcterms:created xsi:type="dcterms:W3CDTF">2020-02-11T08:14:15Z</dcterms:created>
  <dcterms:modified xsi:type="dcterms:W3CDTF">2020-02-11T08:43:40Z</dcterms:modified>
</cp:coreProperties>
</file>