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9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576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678911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27103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86129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22878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1321708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614157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2678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41070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6276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72187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73751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D0DC53-A993-4F62-8248-99171C42FF4A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963F7B-675F-4A81-B4D8-F80A54BEF6A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7641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Altug.yalcintas@politics.Ankara.edu.tr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046922"/>
            <a:ext cx="9144000" cy="2463041"/>
          </a:xfrm>
        </p:spPr>
        <p:txBody>
          <a:bodyPr>
            <a:normAutofit fontScale="90000"/>
          </a:bodyPr>
          <a:lstStyle/>
          <a:p>
            <a:r>
              <a:rPr lang="en-GB" dirty="0" err="1"/>
              <a:t>Evrim</a:t>
            </a:r>
            <a:r>
              <a:rPr lang="en-GB" dirty="0"/>
              <a:t>, </a:t>
            </a:r>
            <a:r>
              <a:rPr lang="en-GB" dirty="0" err="1"/>
              <a:t>Kurumlar</a:t>
            </a:r>
            <a:r>
              <a:rPr lang="en-GB" dirty="0"/>
              <a:t> </a:t>
            </a:r>
            <a:br>
              <a:rPr lang="en-GB" dirty="0"/>
            </a:br>
            <a:r>
              <a:rPr lang="en-GB" dirty="0" err="1"/>
              <a:t>ve</a:t>
            </a:r>
            <a:r>
              <a:rPr lang="en-GB" dirty="0"/>
              <a:t> </a:t>
            </a:r>
            <a:r>
              <a:rPr lang="en-GB" dirty="0" err="1"/>
              <a:t>İktisat</a:t>
            </a:r>
            <a:r>
              <a:rPr lang="en-GB" dirty="0"/>
              <a:t> </a:t>
            </a:r>
            <a:r>
              <a:rPr lang="en-GB" dirty="0" err="1"/>
              <a:t>Kuramı</a:t>
            </a:r>
            <a:r>
              <a:rPr lang="en-GB" dirty="0" smtClean="0"/>
              <a:t>:</a:t>
            </a:r>
            <a:r>
              <a:rPr lang="en-GB" dirty="0"/>
              <a:t/>
            </a:r>
            <a:br>
              <a:rPr lang="en-GB" dirty="0"/>
            </a:br>
            <a:r>
              <a:rPr lang="en-GB" dirty="0" err="1" smtClean="0"/>
              <a:t>Tasarımcısız</a:t>
            </a:r>
            <a:r>
              <a:rPr lang="en-GB" dirty="0" smtClean="0"/>
              <a:t> </a:t>
            </a:r>
            <a:r>
              <a:rPr lang="en-GB" smtClean="0"/>
              <a:t>Tasarım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7"/>
            <a:ext cx="9144000" cy="2281927"/>
          </a:xfrm>
        </p:spPr>
        <p:txBody>
          <a:bodyPr/>
          <a:lstStyle/>
          <a:p>
            <a:r>
              <a:rPr lang="en-GB" dirty="0" smtClean="0"/>
              <a:t>Altug Yalcintas</a:t>
            </a:r>
          </a:p>
          <a:p>
            <a:r>
              <a:rPr lang="en-GB" dirty="0" smtClean="0"/>
              <a:t>Ankara University</a:t>
            </a:r>
          </a:p>
          <a:p>
            <a:r>
              <a:rPr lang="en-GB" dirty="0" smtClean="0">
                <a:hlinkClick r:id="rId2"/>
              </a:rPr>
              <a:t>altug.yalcintas@politics.ankara.edu.tr</a:t>
            </a:r>
            <a:r>
              <a:rPr lang="en-GB" dirty="0" smtClean="0"/>
              <a:t> 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44811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without a designer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internet</a:t>
            </a:r>
          </a:p>
          <a:p>
            <a:r>
              <a:rPr lang="en-GB" dirty="0" smtClean="0"/>
              <a:t>History of ideas</a:t>
            </a:r>
          </a:p>
          <a:p>
            <a:r>
              <a:rPr lang="en-GB" dirty="0" smtClean="0"/>
              <a:t>Language</a:t>
            </a:r>
          </a:p>
          <a:p>
            <a:r>
              <a:rPr lang="en-GB" dirty="0" smtClean="0"/>
              <a:t>International law</a:t>
            </a:r>
          </a:p>
          <a:p>
            <a:r>
              <a:rPr lang="en-GB" dirty="0" smtClean="0"/>
              <a:t>Universities, families, traditions</a:t>
            </a:r>
          </a:p>
          <a:p>
            <a:r>
              <a:rPr lang="en-GB" dirty="0" smtClean="0"/>
              <a:t>…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0001727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without a designer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The internet</a:t>
            </a:r>
          </a:p>
          <a:p>
            <a:r>
              <a:rPr lang="en-GB" dirty="0" smtClean="0"/>
              <a:t>History of ideas</a:t>
            </a:r>
          </a:p>
          <a:p>
            <a:r>
              <a:rPr lang="en-GB" dirty="0" smtClean="0"/>
              <a:t>Language</a:t>
            </a:r>
          </a:p>
          <a:p>
            <a:r>
              <a:rPr lang="en-GB" dirty="0" smtClean="0"/>
              <a:t>International law</a:t>
            </a:r>
          </a:p>
          <a:p>
            <a:r>
              <a:rPr lang="en-GB" dirty="0" smtClean="0"/>
              <a:t>…</a:t>
            </a:r>
          </a:p>
          <a:p>
            <a:endParaRPr lang="en-GB" dirty="0"/>
          </a:p>
        </p:txBody>
      </p:sp>
      <p:sp>
        <p:nvSpPr>
          <p:cNvPr id="4" name="Right Brace 3"/>
          <p:cNvSpPr/>
          <p:nvPr/>
        </p:nvSpPr>
        <p:spPr>
          <a:xfrm>
            <a:off x="4532243" y="1669774"/>
            <a:ext cx="424070" cy="2451652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459895" y="2080592"/>
            <a:ext cx="4916557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200" dirty="0" smtClean="0"/>
              <a:t>This does not mean that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There is no will to design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GB" sz="3200" dirty="0" smtClean="0"/>
              <a:t>The planning is useless</a:t>
            </a:r>
            <a:endParaRPr lang="en-GB" sz="3200" dirty="0"/>
          </a:p>
        </p:txBody>
      </p:sp>
    </p:spTree>
    <p:extLst>
      <p:ext uri="{BB962C8B-B14F-4D97-AF65-F5344CB8AC3E}">
        <p14:creationId xmlns:p14="http://schemas.microsoft.com/office/powerpoint/2010/main" val="42382505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without a designer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How interesting is the argument “design with a designer”</a:t>
            </a:r>
          </a:p>
          <a:p>
            <a:pPr marL="0" indent="0">
              <a:buNone/>
            </a:pPr>
            <a:r>
              <a:rPr lang="en-GB" dirty="0" smtClean="0"/>
              <a:t>where we study the causation between:</a:t>
            </a:r>
          </a:p>
          <a:p>
            <a:pPr lvl="1"/>
            <a:r>
              <a:rPr lang="en-GB" dirty="0" smtClean="0"/>
              <a:t>Interest rates and foreign currencies</a:t>
            </a:r>
          </a:p>
          <a:p>
            <a:pPr lvl="1"/>
            <a:r>
              <a:rPr lang="en-GB" dirty="0" smtClean="0"/>
              <a:t>…</a:t>
            </a:r>
          </a:p>
          <a:p>
            <a:r>
              <a:rPr lang="en-GB" dirty="0" smtClean="0"/>
              <a:t>There are designers but</a:t>
            </a:r>
          </a:p>
          <a:p>
            <a:pPr lvl="1"/>
            <a:r>
              <a:rPr lang="en-GB" dirty="0" smtClean="0"/>
              <a:t>the consequences are not always as intended</a:t>
            </a:r>
          </a:p>
          <a:p>
            <a:pPr lvl="1"/>
            <a:r>
              <a:rPr lang="en-GB" dirty="0" smtClean="0"/>
              <a:t>what is the level of selection?</a:t>
            </a:r>
          </a:p>
          <a:p>
            <a:pPr lvl="1"/>
            <a:r>
              <a:rPr lang="en-GB" dirty="0" smtClean="0"/>
              <a:t>absurdity: all designs are by a designer</a:t>
            </a:r>
          </a:p>
        </p:txBody>
      </p:sp>
    </p:spTree>
    <p:extLst>
      <p:ext uri="{BB962C8B-B14F-4D97-AF65-F5344CB8AC3E}">
        <p14:creationId xmlns:p14="http://schemas.microsoft.com/office/powerpoint/2010/main" val="330201113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Design without a designer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 design does not need to have a designer</a:t>
            </a:r>
          </a:p>
          <a:p>
            <a:r>
              <a:rPr lang="en-GB" dirty="0" smtClean="0"/>
              <a:t>A design does not need to be intelligent</a:t>
            </a:r>
          </a:p>
          <a:p>
            <a:r>
              <a:rPr lang="en-GB" dirty="0" smtClean="0"/>
              <a:t>A design is not always free of errors</a:t>
            </a:r>
          </a:p>
          <a:p>
            <a:r>
              <a:rPr lang="en-GB" dirty="0"/>
              <a:t>A design can be against its designer </a:t>
            </a:r>
            <a:r>
              <a:rPr lang="en-GB" dirty="0" smtClean="0"/>
              <a:t>(</a:t>
            </a:r>
            <a:r>
              <a:rPr lang="en-GB" dirty="0" err="1" smtClean="0"/>
              <a:t>eg</a:t>
            </a:r>
            <a:r>
              <a:rPr lang="en-GB" dirty="0"/>
              <a:t> </a:t>
            </a:r>
            <a:r>
              <a:rPr lang="en-GB" dirty="0" smtClean="0"/>
              <a:t>artificial intelligence)</a:t>
            </a:r>
            <a:endParaRPr lang="en-GB" dirty="0"/>
          </a:p>
          <a:p>
            <a:r>
              <a:rPr lang="en-GB" dirty="0" smtClean="0"/>
              <a:t>There are often more than one designer:</a:t>
            </a:r>
          </a:p>
          <a:p>
            <a:pPr marL="457200" lvl="1" indent="0">
              <a:buNone/>
            </a:pPr>
            <a:r>
              <a:rPr lang="en-GB" dirty="0" smtClean="0"/>
              <a:t>Multiplicity of designers </a:t>
            </a:r>
            <a:r>
              <a:rPr lang="en-GB" dirty="0" smtClean="0">
                <a:sym typeface="Wingdings" panose="05000000000000000000" pitchFamily="2" charset="2"/>
              </a:rPr>
              <a:t> complexity (instead of simplicity)</a:t>
            </a:r>
            <a:endParaRPr lang="en-GB" dirty="0" smtClean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743207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GB" dirty="0" smtClean="0"/>
              <a:t>Uniqueness of evolutionary social theory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23900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38783196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(1) Designers exist</a:t>
            </a:r>
          </a:p>
        </p:txBody>
      </p:sp>
    </p:spTree>
    <p:extLst>
      <p:ext uri="{BB962C8B-B14F-4D97-AF65-F5344CB8AC3E}">
        <p14:creationId xmlns:p14="http://schemas.microsoft.com/office/powerpoint/2010/main" val="46276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(1) Designers exist</a:t>
            </a:r>
          </a:p>
          <a:p>
            <a:pPr lvl="1"/>
            <a:r>
              <a:rPr lang="en-GB" dirty="0" smtClean="0"/>
              <a:t>TRUE!</a:t>
            </a:r>
          </a:p>
        </p:txBody>
      </p:sp>
    </p:spTree>
    <p:extLst>
      <p:ext uri="{BB962C8B-B14F-4D97-AF65-F5344CB8AC3E}">
        <p14:creationId xmlns:p14="http://schemas.microsoft.com/office/powerpoint/2010/main" val="9524617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(1) Designers exist</a:t>
            </a:r>
          </a:p>
          <a:p>
            <a:pPr lvl="1"/>
            <a:r>
              <a:rPr lang="en-GB" dirty="0" smtClean="0"/>
              <a:t>TRUE!</a:t>
            </a:r>
          </a:p>
          <a:p>
            <a:r>
              <a:rPr lang="en-GB" dirty="0" smtClean="0"/>
              <a:t>(2) A design is possible </a:t>
            </a:r>
            <a:r>
              <a:rPr lang="en-GB" u="sng" dirty="0" smtClean="0"/>
              <a:t>only if </a:t>
            </a:r>
            <a:r>
              <a:rPr lang="en-GB" dirty="0" smtClean="0"/>
              <a:t>there is a designer</a:t>
            </a:r>
          </a:p>
        </p:txBody>
      </p:sp>
    </p:spTree>
    <p:extLst>
      <p:ext uri="{BB962C8B-B14F-4D97-AF65-F5344CB8AC3E}">
        <p14:creationId xmlns:p14="http://schemas.microsoft.com/office/powerpoint/2010/main" val="81966980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(1) Designers exist</a:t>
            </a:r>
          </a:p>
          <a:p>
            <a:pPr lvl="1"/>
            <a:r>
              <a:rPr lang="en-GB" dirty="0" smtClean="0"/>
              <a:t>TRUE!</a:t>
            </a:r>
          </a:p>
          <a:p>
            <a:r>
              <a:rPr lang="en-GB" dirty="0" smtClean="0"/>
              <a:t>(2) A design is possible </a:t>
            </a:r>
            <a:r>
              <a:rPr lang="en-GB" u="sng" dirty="0" smtClean="0"/>
              <a:t>only if </a:t>
            </a:r>
            <a:r>
              <a:rPr lang="en-GB" dirty="0" smtClean="0"/>
              <a:t>there is a designer</a:t>
            </a:r>
          </a:p>
          <a:p>
            <a:pPr lvl="1"/>
            <a:r>
              <a:rPr lang="en-GB" dirty="0" smtClean="0"/>
              <a:t>NOT TRUE!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98844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(1) Designers exist</a:t>
            </a:r>
          </a:p>
          <a:p>
            <a:pPr lvl="1"/>
            <a:r>
              <a:rPr lang="en-GB" dirty="0" smtClean="0"/>
              <a:t>TRUE!</a:t>
            </a:r>
          </a:p>
          <a:p>
            <a:r>
              <a:rPr lang="en-GB" dirty="0" smtClean="0"/>
              <a:t>(2) A design is possible </a:t>
            </a:r>
            <a:r>
              <a:rPr lang="en-GB" u="sng" dirty="0" smtClean="0"/>
              <a:t>only if </a:t>
            </a:r>
            <a:r>
              <a:rPr lang="en-GB" dirty="0" smtClean="0"/>
              <a:t>there is a designer</a:t>
            </a:r>
          </a:p>
          <a:p>
            <a:pPr lvl="1"/>
            <a:r>
              <a:rPr lang="en-GB" dirty="0" smtClean="0"/>
              <a:t>NOT TRUE!</a:t>
            </a:r>
          </a:p>
          <a:p>
            <a:r>
              <a:rPr lang="en-GB" dirty="0" smtClean="0"/>
              <a:t>(3) A design </a:t>
            </a:r>
            <a:r>
              <a:rPr lang="en-GB" u="sng" dirty="0" smtClean="0"/>
              <a:t>often</a:t>
            </a:r>
            <a:r>
              <a:rPr lang="en-GB" dirty="0" smtClean="0"/>
              <a:t> requires a designer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0675580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(1) Designers exist</a:t>
            </a:r>
          </a:p>
          <a:p>
            <a:pPr lvl="1"/>
            <a:r>
              <a:rPr lang="en-GB" dirty="0" smtClean="0"/>
              <a:t>TRUE!</a:t>
            </a:r>
          </a:p>
          <a:p>
            <a:r>
              <a:rPr lang="en-GB" dirty="0" smtClean="0"/>
              <a:t>(2) A design is possible </a:t>
            </a:r>
            <a:r>
              <a:rPr lang="en-GB" u="sng" dirty="0" smtClean="0"/>
              <a:t>only if </a:t>
            </a:r>
            <a:r>
              <a:rPr lang="en-GB" dirty="0" smtClean="0"/>
              <a:t>there is a designer</a:t>
            </a:r>
          </a:p>
          <a:p>
            <a:pPr lvl="1"/>
            <a:r>
              <a:rPr lang="en-GB" dirty="0" smtClean="0"/>
              <a:t>NOT TRUE!</a:t>
            </a:r>
          </a:p>
          <a:p>
            <a:r>
              <a:rPr lang="en-GB" dirty="0" smtClean="0"/>
              <a:t>(3) A design </a:t>
            </a:r>
            <a:r>
              <a:rPr lang="en-GB" u="sng" dirty="0" smtClean="0"/>
              <a:t>often</a:t>
            </a:r>
            <a:r>
              <a:rPr lang="en-GB" dirty="0" smtClean="0"/>
              <a:t> requires a designer</a:t>
            </a:r>
          </a:p>
          <a:p>
            <a:pPr lvl="1"/>
            <a:r>
              <a:rPr lang="en-GB" dirty="0" smtClean="0"/>
              <a:t>TRUE!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2346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Common sense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(1) Designers exist</a:t>
            </a:r>
          </a:p>
          <a:p>
            <a:pPr lvl="1"/>
            <a:r>
              <a:rPr lang="en-GB" dirty="0" smtClean="0"/>
              <a:t>TRUE!</a:t>
            </a:r>
          </a:p>
          <a:p>
            <a:r>
              <a:rPr lang="en-GB" dirty="0" smtClean="0"/>
              <a:t>(2) A design is possible </a:t>
            </a:r>
            <a:r>
              <a:rPr lang="en-GB" u="sng" dirty="0" smtClean="0"/>
              <a:t>only if </a:t>
            </a:r>
            <a:r>
              <a:rPr lang="en-GB" dirty="0" smtClean="0"/>
              <a:t>there is a designer</a:t>
            </a:r>
          </a:p>
          <a:p>
            <a:pPr lvl="1"/>
            <a:r>
              <a:rPr lang="en-GB" dirty="0" smtClean="0"/>
              <a:t>NOT TRUE!</a:t>
            </a:r>
          </a:p>
          <a:p>
            <a:r>
              <a:rPr lang="en-GB" dirty="0" smtClean="0"/>
              <a:t>(3) A design </a:t>
            </a:r>
            <a:r>
              <a:rPr lang="en-GB" u="sng" dirty="0" smtClean="0"/>
              <a:t>often</a:t>
            </a:r>
            <a:r>
              <a:rPr lang="en-GB" dirty="0" smtClean="0"/>
              <a:t> requires a designer</a:t>
            </a:r>
          </a:p>
          <a:p>
            <a:pPr lvl="1"/>
            <a:r>
              <a:rPr lang="en-GB" dirty="0" smtClean="0"/>
              <a:t>TRUE!</a:t>
            </a:r>
          </a:p>
          <a:p>
            <a:pPr lvl="1"/>
            <a:r>
              <a:rPr lang="en-GB" dirty="0" smtClean="0"/>
              <a:t>Implication: a design without a designer is also possible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248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352</Words>
  <Application>Microsoft Office PowerPoint</Application>
  <PresentationFormat>Widescreen</PresentationFormat>
  <Paragraphs>73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Wingdings</vt:lpstr>
      <vt:lpstr>Office Theme</vt:lpstr>
      <vt:lpstr>Evrim, Kurumlar  ve İktisat Kuramı: Tasarımcısız Tasarım</vt:lpstr>
      <vt:lpstr>Uniqueness of evolutionary social theory</vt:lpstr>
      <vt:lpstr>Common sense</vt:lpstr>
      <vt:lpstr>Common sense</vt:lpstr>
      <vt:lpstr>Common sense</vt:lpstr>
      <vt:lpstr>Common sense</vt:lpstr>
      <vt:lpstr>Common sense</vt:lpstr>
      <vt:lpstr>Common sense</vt:lpstr>
      <vt:lpstr>Common sense</vt:lpstr>
      <vt:lpstr>Design without a designer</vt:lpstr>
      <vt:lpstr>Design without a designer</vt:lpstr>
      <vt:lpstr>Design without a designer</vt:lpstr>
      <vt:lpstr>Design without a designer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Evolution, Complexity,  and Big Data Economy Week 2</dc:title>
  <dc:creator>Altug Yalcintas</dc:creator>
  <cp:lastModifiedBy>Altug Yalcintas</cp:lastModifiedBy>
  <cp:revision>5</cp:revision>
  <dcterms:created xsi:type="dcterms:W3CDTF">2020-02-13T14:23:04Z</dcterms:created>
  <dcterms:modified xsi:type="dcterms:W3CDTF">2020-02-13T17:02:56Z</dcterms:modified>
</cp:coreProperties>
</file>