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3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4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3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0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2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6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9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51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6131-9F2C-4FB7-A783-4C1BB2736F59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B306-2960-400A-BF04-429BB6F70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7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atchmakersuite.sourceforge.net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uccess-equation.com/urn.html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anderw.co.za/schellings-segregation-simulation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922"/>
            <a:ext cx="9144000" cy="24630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Evrim</a:t>
            </a:r>
            <a:r>
              <a:rPr lang="en-GB" dirty="0"/>
              <a:t>, </a:t>
            </a:r>
            <a:r>
              <a:rPr lang="en-GB" dirty="0" err="1"/>
              <a:t>Kurumlar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İktisat</a:t>
            </a:r>
            <a:r>
              <a:rPr lang="en-GB" dirty="0"/>
              <a:t> </a:t>
            </a:r>
            <a:r>
              <a:rPr lang="en-GB" dirty="0" err="1"/>
              <a:t>Kuramı</a:t>
            </a:r>
            <a:r>
              <a:rPr lang="en-GB" dirty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mtClean="0"/>
              <a:t>Memetics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1927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University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68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Selfish</a:t>
            </a:r>
            <a:r>
              <a:rPr lang="tr-TR" sz="3600" b="1" dirty="0"/>
              <a:t> Gene (1976)</a:t>
            </a: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2279576" y="1412776"/>
            <a:ext cx="158417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8760296" y="2060848"/>
            <a:ext cx="158417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6744072" y="1484784"/>
            <a:ext cx="158417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4583832" y="1340768"/>
            <a:ext cx="158417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2135560" y="2780928"/>
            <a:ext cx="720080" cy="7200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2279576" y="4581128"/>
            <a:ext cx="720080" cy="7200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Oval"/>
          <p:cNvSpPr/>
          <p:nvPr/>
        </p:nvSpPr>
        <p:spPr>
          <a:xfrm>
            <a:off x="1847528" y="3717032"/>
            <a:ext cx="720080" cy="72008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Oval"/>
          <p:cNvSpPr/>
          <p:nvPr/>
        </p:nvSpPr>
        <p:spPr>
          <a:xfrm>
            <a:off x="3287688" y="2852936"/>
            <a:ext cx="648072" cy="122413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Oval"/>
          <p:cNvSpPr/>
          <p:nvPr/>
        </p:nvSpPr>
        <p:spPr>
          <a:xfrm>
            <a:off x="4295800" y="2492896"/>
            <a:ext cx="648072" cy="122413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Oval"/>
          <p:cNvSpPr/>
          <p:nvPr/>
        </p:nvSpPr>
        <p:spPr>
          <a:xfrm>
            <a:off x="5231904" y="3212976"/>
            <a:ext cx="648072" cy="122413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Oval"/>
          <p:cNvSpPr/>
          <p:nvPr/>
        </p:nvSpPr>
        <p:spPr>
          <a:xfrm>
            <a:off x="4151784" y="3861048"/>
            <a:ext cx="288032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Oval"/>
          <p:cNvSpPr/>
          <p:nvPr/>
        </p:nvSpPr>
        <p:spPr>
          <a:xfrm>
            <a:off x="4583832" y="5373216"/>
            <a:ext cx="288032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Oval"/>
          <p:cNvSpPr/>
          <p:nvPr/>
        </p:nvSpPr>
        <p:spPr>
          <a:xfrm>
            <a:off x="5015880" y="5805264"/>
            <a:ext cx="288032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Oval"/>
          <p:cNvSpPr/>
          <p:nvPr/>
        </p:nvSpPr>
        <p:spPr>
          <a:xfrm>
            <a:off x="5735960" y="5949280"/>
            <a:ext cx="288032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Oval"/>
          <p:cNvSpPr/>
          <p:nvPr/>
        </p:nvSpPr>
        <p:spPr>
          <a:xfrm>
            <a:off x="4295800" y="4653136"/>
            <a:ext cx="288032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Oval"/>
          <p:cNvSpPr/>
          <p:nvPr/>
        </p:nvSpPr>
        <p:spPr>
          <a:xfrm>
            <a:off x="5375920" y="2636912"/>
            <a:ext cx="1728192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Oval"/>
          <p:cNvSpPr/>
          <p:nvPr/>
        </p:nvSpPr>
        <p:spPr>
          <a:xfrm>
            <a:off x="7968208" y="4077072"/>
            <a:ext cx="1728192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Oval"/>
          <p:cNvSpPr/>
          <p:nvPr/>
        </p:nvSpPr>
        <p:spPr>
          <a:xfrm>
            <a:off x="8688288" y="4941168"/>
            <a:ext cx="1728192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23 Oval"/>
          <p:cNvSpPr/>
          <p:nvPr/>
        </p:nvSpPr>
        <p:spPr>
          <a:xfrm>
            <a:off x="8760296" y="5805264"/>
            <a:ext cx="1728192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Oval"/>
          <p:cNvSpPr/>
          <p:nvPr/>
        </p:nvSpPr>
        <p:spPr>
          <a:xfrm>
            <a:off x="6960096" y="3284984"/>
            <a:ext cx="1728192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7" name="26 Düz Bağlayıcı"/>
          <p:cNvCxnSpPr>
            <a:endCxn id="21" idx="2"/>
          </p:cNvCxnSpPr>
          <p:nvPr/>
        </p:nvCxnSpPr>
        <p:spPr>
          <a:xfrm flipV="1">
            <a:off x="4871864" y="2888940"/>
            <a:ext cx="504056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Bağlayıcı"/>
          <p:cNvCxnSpPr>
            <a:stCxn id="12" idx="5"/>
            <a:endCxn id="15" idx="2"/>
          </p:cNvCxnSpPr>
          <p:nvPr/>
        </p:nvCxnSpPr>
        <p:spPr>
          <a:xfrm>
            <a:off x="3840852" y="3897802"/>
            <a:ext cx="310932" cy="215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 flipH="1">
            <a:off x="2639616" y="2564904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/>
          <p:nvPr/>
        </p:nvCxnSpPr>
        <p:spPr>
          <a:xfrm flipV="1">
            <a:off x="2783632" y="3717032"/>
            <a:ext cx="57606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Q1: Can a </a:t>
            </a:r>
            <a:r>
              <a:rPr lang="en-US" dirty="0" err="1" smtClean="0">
                <a:solidFill>
                  <a:schemeClr val="tx1"/>
                </a:solidFill>
              </a:rPr>
              <a:t>monke</a:t>
            </a:r>
            <a:r>
              <a:rPr lang="tr-TR" dirty="0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write a sentence from Shakespeare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given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sufficient</a:t>
            </a:r>
            <a:r>
              <a:rPr lang="tr-TR" dirty="0" smtClean="0">
                <a:solidFill>
                  <a:schemeClr val="tx1"/>
                </a:solidFill>
              </a:rPr>
              <a:t> time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tr-TR" dirty="0" smtClean="0">
                <a:solidFill>
                  <a:schemeClr val="tx1"/>
                </a:solidFill>
              </a:rPr>
              <a:t> (Experiment </a:t>
            </a:r>
            <a:r>
              <a:rPr lang="tr-TR" dirty="0" err="1" smtClean="0">
                <a:solidFill>
                  <a:schemeClr val="tx1"/>
                </a:solidFill>
              </a:rPr>
              <a:t>this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class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R1: </a:t>
            </a:r>
            <a:r>
              <a:rPr lang="tr-TR" dirty="0" smtClean="0">
                <a:solidFill>
                  <a:schemeClr val="tx1"/>
                </a:solidFill>
              </a:rPr>
              <a:t>No, it </a:t>
            </a:r>
            <a:r>
              <a:rPr lang="tr-TR" dirty="0" err="1" smtClean="0">
                <a:solidFill>
                  <a:schemeClr val="tx1"/>
                </a:solidFill>
              </a:rPr>
              <a:t>cannot</a:t>
            </a:r>
            <a:r>
              <a:rPr lang="tr-TR" dirty="0" smtClean="0">
                <a:solidFill>
                  <a:schemeClr val="tx1"/>
                </a:solidFill>
              </a:rPr>
              <a:t>! </a:t>
            </a:r>
            <a:r>
              <a:rPr lang="en-GB" dirty="0" smtClean="0">
                <a:solidFill>
                  <a:schemeClr val="tx1"/>
                </a:solidFill>
              </a:rPr>
              <a:t>S</a:t>
            </a:r>
            <a:r>
              <a:rPr lang="tr-TR" dirty="0" err="1" smtClean="0">
                <a:solidFill>
                  <a:schemeClr val="tx1"/>
                </a:solidFill>
              </a:rPr>
              <a:t>election</a:t>
            </a:r>
            <a:r>
              <a:rPr lang="tr-TR" dirty="0" smtClean="0">
                <a:solidFill>
                  <a:schemeClr val="tx1"/>
                </a:solidFill>
              </a:rPr>
              <a:t> is not </a:t>
            </a:r>
            <a:r>
              <a:rPr lang="tr-TR" dirty="0" err="1" smtClean="0">
                <a:solidFill>
                  <a:schemeClr val="tx1"/>
                </a:solidFill>
              </a:rPr>
              <a:t>based</a:t>
            </a:r>
            <a:r>
              <a:rPr lang="tr-TR" dirty="0" smtClean="0">
                <a:solidFill>
                  <a:schemeClr val="tx1"/>
                </a:solidFill>
              </a:rPr>
              <a:t> on </a:t>
            </a:r>
            <a:r>
              <a:rPr lang="tr-TR" dirty="0" err="1" smtClean="0">
                <a:solidFill>
                  <a:schemeClr val="tx1"/>
                </a:solidFill>
              </a:rPr>
              <a:t>chance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only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Selection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dirty="0" err="1" smtClean="0">
                <a:solidFill>
                  <a:schemeClr val="tx1"/>
                </a:solidFill>
              </a:rPr>
              <a:t>cumulative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Q2: But if we could show that nature worked in </a:t>
            </a:r>
            <a:r>
              <a:rPr lang="en-GB" u="sng" dirty="0" smtClean="0">
                <a:solidFill>
                  <a:schemeClr val="tx1"/>
                </a:solidFill>
              </a:rPr>
              <a:t>complex ways</a:t>
            </a:r>
            <a:r>
              <a:rPr lang="en-GB" dirty="0" smtClean="0">
                <a:solidFill>
                  <a:schemeClr val="tx1"/>
                </a:solidFill>
              </a:rPr>
              <a:t>, would this mean that arts existed in nature (in the absence of humans)? *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R2: Yes, it would. But one needs to define what art is.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* This Q is a paraphrased form of Q1. It does not exist in Dawkins’ works and </a:t>
            </a:r>
            <a:r>
              <a:rPr lang="en-GB" dirty="0" err="1"/>
              <a:t>and</a:t>
            </a:r>
            <a:r>
              <a:rPr lang="en-GB" dirty="0"/>
              <a:t> does not belong to Dawkins himself.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1. In the presence of a designer (such as William </a:t>
            </a:r>
            <a:r>
              <a:rPr lang="en-US" dirty="0" smtClean="0">
                <a:solidFill>
                  <a:schemeClr val="tx1"/>
                </a:solidFill>
              </a:rPr>
              <a:t>Shakespeare)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Cumulative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selection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 err="1" smtClean="0">
                <a:solidFill>
                  <a:schemeClr val="tx1"/>
                </a:solidFill>
              </a:rPr>
              <a:t>multiple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stages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algor</a:t>
            </a:r>
            <a:r>
              <a:rPr lang="en-GB" dirty="0" smtClean="0">
                <a:solidFill>
                  <a:schemeClr val="tx1"/>
                </a:solidFill>
              </a:rPr>
              <a:t>y</a:t>
            </a:r>
            <a:r>
              <a:rPr lang="tr-TR" dirty="0" err="1" smtClean="0">
                <a:solidFill>
                  <a:schemeClr val="tx1"/>
                </a:solidFill>
              </a:rPr>
              <a:t>thm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2927648" y="263691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071664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</a:t>
            </a:r>
          </a:p>
        </p:txBody>
      </p:sp>
      <p:sp>
        <p:nvSpPr>
          <p:cNvPr id="6" name="5 Oval"/>
          <p:cNvSpPr/>
          <p:nvPr/>
        </p:nvSpPr>
        <p:spPr>
          <a:xfrm>
            <a:off x="3575720" y="263691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3719736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</a:p>
        </p:txBody>
      </p:sp>
      <p:sp>
        <p:nvSpPr>
          <p:cNvPr id="8" name="7 Oval"/>
          <p:cNvSpPr/>
          <p:nvPr/>
        </p:nvSpPr>
        <p:spPr>
          <a:xfrm>
            <a:off x="4295800" y="263691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4439816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U</a:t>
            </a:r>
          </a:p>
        </p:txBody>
      </p:sp>
      <p:sp>
        <p:nvSpPr>
          <p:cNvPr id="10" name="9 Oval"/>
          <p:cNvSpPr/>
          <p:nvPr/>
        </p:nvSpPr>
        <p:spPr>
          <a:xfrm>
            <a:off x="5015880" y="263691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5159896" y="2708920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</a:t>
            </a:r>
          </a:p>
        </p:txBody>
      </p:sp>
      <p:sp>
        <p:nvSpPr>
          <p:cNvPr id="14" name="13 Oval"/>
          <p:cNvSpPr/>
          <p:nvPr/>
        </p:nvSpPr>
        <p:spPr>
          <a:xfrm>
            <a:off x="2927648" y="33569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3071664" y="3429000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16" name="15 Oval"/>
          <p:cNvSpPr/>
          <p:nvPr/>
        </p:nvSpPr>
        <p:spPr>
          <a:xfrm>
            <a:off x="3575720" y="33569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Metin kutusu"/>
          <p:cNvSpPr txBox="1"/>
          <p:nvPr/>
        </p:nvSpPr>
        <p:spPr>
          <a:xfrm>
            <a:off x="371973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Y</a:t>
            </a:r>
          </a:p>
        </p:txBody>
      </p:sp>
      <p:sp>
        <p:nvSpPr>
          <p:cNvPr id="18" name="17 Oval"/>
          <p:cNvSpPr/>
          <p:nvPr/>
        </p:nvSpPr>
        <p:spPr>
          <a:xfrm>
            <a:off x="4295800" y="33569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44398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20" name="19 Oval"/>
          <p:cNvSpPr/>
          <p:nvPr/>
        </p:nvSpPr>
        <p:spPr>
          <a:xfrm>
            <a:off x="5015880" y="33569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Metin kutusu"/>
          <p:cNvSpPr txBox="1"/>
          <p:nvPr/>
        </p:nvSpPr>
        <p:spPr>
          <a:xfrm>
            <a:off x="5159896" y="3429000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</a:t>
            </a:r>
          </a:p>
        </p:txBody>
      </p:sp>
      <p:sp>
        <p:nvSpPr>
          <p:cNvPr id="22" name="21 Oval"/>
          <p:cNvSpPr/>
          <p:nvPr/>
        </p:nvSpPr>
        <p:spPr>
          <a:xfrm>
            <a:off x="2927648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Metin kutusu"/>
          <p:cNvSpPr txBox="1"/>
          <p:nvPr/>
        </p:nvSpPr>
        <p:spPr>
          <a:xfrm>
            <a:off x="3071664" y="4077072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24" name="23 Oval"/>
          <p:cNvSpPr/>
          <p:nvPr/>
        </p:nvSpPr>
        <p:spPr>
          <a:xfrm>
            <a:off x="3575720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Metin kutusu"/>
          <p:cNvSpPr txBox="1"/>
          <p:nvPr/>
        </p:nvSpPr>
        <p:spPr>
          <a:xfrm>
            <a:off x="3719736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</a:p>
        </p:txBody>
      </p:sp>
      <p:sp>
        <p:nvSpPr>
          <p:cNvPr id="26" name="25 Oval"/>
          <p:cNvSpPr/>
          <p:nvPr/>
        </p:nvSpPr>
        <p:spPr>
          <a:xfrm>
            <a:off x="4295800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26 Metin kutusu"/>
          <p:cNvSpPr txBox="1"/>
          <p:nvPr/>
        </p:nvSpPr>
        <p:spPr>
          <a:xfrm>
            <a:off x="4439816" y="4077072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K</a:t>
            </a:r>
          </a:p>
        </p:txBody>
      </p:sp>
      <p:sp>
        <p:nvSpPr>
          <p:cNvPr id="28" name="27 Oval"/>
          <p:cNvSpPr/>
          <p:nvPr/>
        </p:nvSpPr>
        <p:spPr>
          <a:xfrm>
            <a:off x="5015880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28 Metin kutusu"/>
          <p:cNvSpPr txBox="1"/>
          <p:nvPr/>
        </p:nvSpPr>
        <p:spPr>
          <a:xfrm>
            <a:off x="5159896" y="4077072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</a:t>
            </a:r>
          </a:p>
        </p:txBody>
      </p:sp>
      <p:sp>
        <p:nvSpPr>
          <p:cNvPr id="38" name="37 Oval"/>
          <p:cNvSpPr/>
          <p:nvPr/>
        </p:nvSpPr>
        <p:spPr>
          <a:xfrm>
            <a:off x="2927648" y="469776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38 Metin kutusu"/>
          <p:cNvSpPr txBox="1"/>
          <p:nvPr/>
        </p:nvSpPr>
        <p:spPr>
          <a:xfrm>
            <a:off x="3071664" y="4769768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40" name="39 Oval"/>
          <p:cNvSpPr/>
          <p:nvPr/>
        </p:nvSpPr>
        <p:spPr>
          <a:xfrm>
            <a:off x="3575720" y="469776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40 Metin kutusu"/>
          <p:cNvSpPr txBox="1"/>
          <p:nvPr/>
        </p:nvSpPr>
        <p:spPr>
          <a:xfrm>
            <a:off x="3719736" y="4769768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sp>
        <p:nvSpPr>
          <p:cNvPr id="42" name="41 Oval"/>
          <p:cNvSpPr/>
          <p:nvPr/>
        </p:nvSpPr>
        <p:spPr>
          <a:xfrm>
            <a:off x="4295800" y="469776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42 Metin kutusu"/>
          <p:cNvSpPr txBox="1"/>
          <p:nvPr/>
        </p:nvSpPr>
        <p:spPr>
          <a:xfrm>
            <a:off x="4439816" y="4769768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K</a:t>
            </a:r>
          </a:p>
        </p:txBody>
      </p:sp>
      <p:sp>
        <p:nvSpPr>
          <p:cNvPr id="44" name="43 Oval"/>
          <p:cNvSpPr/>
          <p:nvPr/>
        </p:nvSpPr>
        <p:spPr>
          <a:xfrm>
            <a:off x="5015880" y="469776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44 Metin kutusu"/>
          <p:cNvSpPr txBox="1"/>
          <p:nvPr/>
        </p:nvSpPr>
        <p:spPr>
          <a:xfrm>
            <a:off x="5159896" y="4769768"/>
            <a:ext cx="288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</a:t>
            </a:r>
          </a:p>
        </p:txBody>
      </p:sp>
      <p:cxnSp>
        <p:nvCxnSpPr>
          <p:cNvPr id="47" name="46 Düz Ok Bağlayıcısı"/>
          <p:cNvCxnSpPr/>
          <p:nvPr/>
        </p:nvCxnSpPr>
        <p:spPr>
          <a:xfrm>
            <a:off x="6168008" y="2708920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6312024" y="35730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generations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8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sz="3600" dirty="0"/>
          </a:p>
          <a:p>
            <a:pPr algn="l"/>
            <a:r>
              <a:rPr lang="tr-TR" sz="3600" dirty="0"/>
              <a:t>How </a:t>
            </a:r>
            <a:r>
              <a:rPr lang="tr-TR" sz="3600" dirty="0" err="1"/>
              <a:t>about</a:t>
            </a:r>
            <a:r>
              <a:rPr lang="tr-TR" sz="3600" dirty="0"/>
              <a:t> </a:t>
            </a:r>
            <a:r>
              <a:rPr lang="en-GB" sz="3600" dirty="0"/>
              <a:t>a </a:t>
            </a:r>
            <a:r>
              <a:rPr lang="tr-TR" sz="3600" dirty="0" err="1"/>
              <a:t>sentence</a:t>
            </a:r>
            <a:r>
              <a:rPr lang="tr-TR" sz="3600" dirty="0"/>
              <a:t> </a:t>
            </a:r>
            <a:r>
              <a:rPr lang="tr-TR" sz="3600" dirty="0" err="1"/>
              <a:t>like</a:t>
            </a:r>
            <a:r>
              <a:rPr lang="tr-TR" sz="3600" dirty="0"/>
              <a:t> </a:t>
            </a:r>
            <a:r>
              <a:rPr lang="tr-TR" sz="3600" dirty="0" err="1"/>
              <a:t>th</a:t>
            </a:r>
            <a:r>
              <a:rPr lang="en-GB" sz="3600" dirty="0"/>
              <a:t>is</a:t>
            </a:r>
            <a:r>
              <a:rPr lang="tr-TR" sz="3600" dirty="0"/>
              <a:t>?</a:t>
            </a:r>
          </a:p>
          <a:p>
            <a:pPr algn="l"/>
            <a:r>
              <a:rPr lang="tr-TR" sz="3600" dirty="0"/>
              <a:t>	</a:t>
            </a:r>
            <a:endParaRPr lang="en-GB" sz="3600" dirty="0"/>
          </a:p>
          <a:p>
            <a:pPr algn="l"/>
            <a:r>
              <a:rPr lang="tr-TR" sz="3600" dirty="0"/>
              <a:t>“</a:t>
            </a:r>
            <a:r>
              <a:rPr lang="tr-TR" sz="3600" dirty="0" err="1"/>
              <a:t>Kkdl</a:t>
            </a:r>
            <a:r>
              <a:rPr lang="tr-TR" sz="3600" dirty="0"/>
              <a:t> j </a:t>
            </a:r>
            <a:r>
              <a:rPr lang="tr-TR" sz="3600" dirty="0" err="1"/>
              <a:t>lslj</a:t>
            </a:r>
            <a:r>
              <a:rPr lang="tr-TR" sz="3600" dirty="0"/>
              <a:t> </a:t>
            </a:r>
            <a:r>
              <a:rPr lang="tr-TR" sz="3600" dirty="0" err="1"/>
              <a:t>jlljjlslj</a:t>
            </a:r>
            <a:r>
              <a:rPr lang="tr-TR" sz="3600" dirty="0"/>
              <a:t>”</a:t>
            </a:r>
            <a:endParaRPr lang="en-GB" sz="3600" dirty="0"/>
          </a:p>
          <a:p>
            <a:pPr algn="l"/>
            <a:r>
              <a:rPr lang="en-GB" sz="3600" dirty="0"/>
              <a:t>…</a:t>
            </a:r>
            <a:endParaRPr lang="tr-TR" sz="3600" dirty="0"/>
          </a:p>
          <a:p>
            <a:pPr algn="l"/>
            <a:r>
              <a:rPr lang="tr-TR" sz="3600" dirty="0"/>
              <a:t>“</a:t>
            </a:r>
            <a:r>
              <a:rPr lang="en-GB" sz="3600" b="1" u="sng" dirty="0" err="1"/>
              <a:t>Fr</a:t>
            </a:r>
            <a:r>
              <a:rPr lang="en-GB" sz="3600" dirty="0" err="1"/>
              <a:t>dkdkd</a:t>
            </a:r>
            <a:r>
              <a:rPr lang="en-GB" sz="3600" dirty="0"/>
              <a:t>, </a:t>
            </a:r>
            <a:r>
              <a:rPr lang="en-GB" sz="3600" b="1" u="sng" dirty="0" err="1"/>
              <a:t>Rom</a:t>
            </a:r>
            <a:r>
              <a:rPr lang="en-GB" sz="3600" dirty="0" err="1"/>
              <a:t>xxsr</a:t>
            </a:r>
            <a:r>
              <a:rPr lang="en-GB" sz="3600" dirty="0"/>
              <a:t>, </a:t>
            </a:r>
            <a:r>
              <a:rPr lang="en-GB" sz="3600" dirty="0" err="1"/>
              <a:t>jdjd</a:t>
            </a:r>
            <a:r>
              <a:rPr lang="en-GB" sz="3600" b="1" u="sng" dirty="0" err="1"/>
              <a:t>trymen</a:t>
            </a:r>
            <a:r>
              <a:rPr lang="en-GB" sz="3600" dirty="0"/>
              <a:t>, </a:t>
            </a:r>
            <a:r>
              <a:rPr lang="en-GB" sz="3600" dirty="0" err="1"/>
              <a:t>ır</a:t>
            </a:r>
            <a:r>
              <a:rPr lang="en-GB" sz="3600" b="1" u="sng" dirty="0" err="1"/>
              <a:t>nd</a:t>
            </a:r>
            <a:r>
              <a:rPr lang="en-GB" sz="3600" dirty="0"/>
              <a:t> </a:t>
            </a:r>
            <a:r>
              <a:rPr lang="en-GB" sz="3600" b="1" u="sng" dirty="0"/>
              <a:t>me</a:t>
            </a:r>
            <a:r>
              <a:rPr lang="en-GB" sz="3600" dirty="0"/>
              <a:t>”</a:t>
            </a:r>
          </a:p>
          <a:p>
            <a:pPr algn="l"/>
            <a:r>
              <a:rPr lang="en-GB" sz="3600" dirty="0"/>
              <a:t>…</a:t>
            </a:r>
          </a:p>
          <a:p>
            <a:pPr algn="l"/>
            <a:r>
              <a:rPr lang="tr-TR" sz="4000" dirty="0"/>
              <a:t>“</a:t>
            </a:r>
            <a:r>
              <a:rPr lang="en-US" sz="3600" dirty="0"/>
              <a:t>Friends, Romans,</a:t>
            </a:r>
            <a:r>
              <a:rPr lang="tr-TR" sz="3600" dirty="0"/>
              <a:t> </a:t>
            </a:r>
            <a:r>
              <a:rPr lang="en-US" sz="3600" dirty="0"/>
              <a:t>countrymen, lend me </a:t>
            </a:r>
            <a:endParaRPr lang="tr-TR" sz="3600" dirty="0"/>
          </a:p>
          <a:p>
            <a:pPr algn="l"/>
            <a:r>
              <a:rPr lang="tr-TR" sz="3600" dirty="0"/>
              <a:t>	</a:t>
            </a:r>
            <a:r>
              <a:rPr lang="en-US" sz="3600" dirty="0"/>
              <a:t>your ears; I come to bury Caesar, not to </a:t>
            </a:r>
            <a:endParaRPr lang="tr-TR" sz="3600" dirty="0"/>
          </a:p>
          <a:p>
            <a:pPr algn="l"/>
            <a:r>
              <a:rPr lang="tr-TR" sz="3600" dirty="0"/>
              <a:t>	</a:t>
            </a:r>
            <a:r>
              <a:rPr lang="en-US" sz="3600" dirty="0"/>
              <a:t>praise him</a:t>
            </a:r>
            <a:r>
              <a:rPr lang="tr-TR" sz="3600" dirty="0"/>
              <a:t>”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6599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(2) In the absence of a designer: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Simple rules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GB" smtClean="0">
                <a:solidFill>
                  <a:schemeClr val="tx1"/>
                </a:solidFill>
                <a:sym typeface="Wingdings" panose="05000000000000000000" pitchFamily="2" charset="2"/>
              </a:rPr>
              <a:t>complex structures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sz="3600" dirty="0"/>
          </a:p>
          <a:p>
            <a:pPr algn="l"/>
            <a:r>
              <a:rPr lang="tr-TR" sz="3600" dirty="0"/>
              <a:t>An </a:t>
            </a:r>
            <a:r>
              <a:rPr lang="tr-TR" sz="3600" dirty="0" err="1"/>
              <a:t>experiment</a:t>
            </a:r>
            <a:r>
              <a:rPr lang="tr-TR" sz="3600" dirty="0"/>
              <a:t>: </a:t>
            </a:r>
            <a:r>
              <a:rPr lang="tr-TR" sz="3600" dirty="0" err="1"/>
              <a:t>read</a:t>
            </a:r>
            <a:r>
              <a:rPr lang="tr-TR" sz="3600" dirty="0"/>
              <a:t> a </a:t>
            </a:r>
            <a:r>
              <a:rPr lang="tr-TR" sz="3600" dirty="0" err="1"/>
              <a:t>sentence</a:t>
            </a:r>
            <a:r>
              <a:rPr lang="tr-TR" sz="3600" dirty="0"/>
              <a:t> in </a:t>
            </a:r>
            <a:r>
              <a:rPr lang="tr-TR" sz="3600" dirty="0" err="1"/>
              <a:t>Turkish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let</a:t>
            </a:r>
            <a:r>
              <a:rPr lang="tr-TR" sz="3600" dirty="0"/>
              <a:t> </a:t>
            </a:r>
            <a:r>
              <a:rPr lang="tr-TR" sz="3600" dirty="0" err="1"/>
              <a:t>student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repeat</a:t>
            </a:r>
            <a:r>
              <a:rPr lang="tr-TR" sz="3600" dirty="0"/>
              <a:t> </a:t>
            </a:r>
            <a:r>
              <a:rPr lang="tr-TR" sz="3600" dirty="0" err="1"/>
              <a:t>after</a:t>
            </a:r>
            <a:r>
              <a:rPr lang="tr-TR" sz="3600" dirty="0"/>
              <a:t> </a:t>
            </a:r>
            <a:r>
              <a:rPr lang="tr-TR" sz="3600" dirty="0" err="1"/>
              <a:t>you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then</a:t>
            </a:r>
            <a:r>
              <a:rPr lang="tr-TR" sz="3600" dirty="0"/>
              <a:t> </a:t>
            </a:r>
            <a:r>
              <a:rPr lang="tr-TR" sz="3600" dirty="0" err="1"/>
              <a:t>write</a:t>
            </a:r>
            <a:r>
              <a:rPr lang="tr-TR" sz="3600" dirty="0"/>
              <a:t> it </a:t>
            </a:r>
            <a:r>
              <a:rPr lang="tr-TR" sz="3600" dirty="0" err="1"/>
              <a:t>down</a:t>
            </a:r>
            <a:r>
              <a:rPr lang="tr-TR" sz="3600" dirty="0"/>
              <a:t> on a </a:t>
            </a:r>
            <a:r>
              <a:rPr lang="tr-TR" sz="3600" dirty="0" err="1"/>
              <a:t>piece</a:t>
            </a:r>
            <a:r>
              <a:rPr lang="tr-TR" sz="3600" dirty="0"/>
              <a:t> of </a:t>
            </a:r>
            <a:r>
              <a:rPr lang="tr-TR" sz="3600" dirty="0" err="1"/>
              <a:t>paper</a:t>
            </a:r>
            <a:r>
              <a:rPr lang="tr-TR" sz="3600" dirty="0"/>
              <a:t>. Read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results</a:t>
            </a:r>
            <a:r>
              <a:rPr lang="tr-TR" sz="3600" dirty="0"/>
              <a:t> </a:t>
            </a:r>
            <a:r>
              <a:rPr lang="tr-TR" sz="3600" dirty="0" err="1"/>
              <a:t>aloud</a:t>
            </a:r>
            <a:r>
              <a:rPr lang="tr-TR" sz="3600" dirty="0"/>
              <a:t>.</a:t>
            </a:r>
            <a:endParaRPr lang="en-GB" sz="3600" dirty="0"/>
          </a:p>
          <a:p>
            <a:pPr algn="l"/>
            <a:endParaRPr lang="en-GB" sz="3600" dirty="0"/>
          </a:p>
          <a:p>
            <a:pPr algn="l"/>
            <a:r>
              <a:rPr lang="en-GB" sz="3600" dirty="0"/>
              <a:t>One Turkish, one German, and one Dutch sentence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4535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err="1" smtClean="0">
                <a:solidFill>
                  <a:schemeClr val="tx1"/>
                </a:solidFill>
              </a:rPr>
              <a:t>Imagine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 err="1" smtClean="0">
                <a:solidFill>
                  <a:schemeClr val="tx1"/>
                </a:solidFill>
              </a:rPr>
              <a:t>you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find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watch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middle</a:t>
            </a:r>
            <a:r>
              <a:rPr lang="tr-TR" dirty="0" smtClean="0">
                <a:solidFill>
                  <a:schemeClr val="tx1"/>
                </a:solidFill>
              </a:rPr>
              <a:t> of a </a:t>
            </a:r>
            <a:r>
              <a:rPr lang="tr-TR" dirty="0" err="1" smtClean="0">
                <a:solidFill>
                  <a:schemeClr val="tx1"/>
                </a:solidFill>
              </a:rPr>
              <a:t>forest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Would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you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think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this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watch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dirty="0" err="1" smtClean="0">
                <a:solidFill>
                  <a:schemeClr val="tx1"/>
                </a:solidFill>
              </a:rPr>
              <a:t>left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out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forest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by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tr-TR" dirty="0" err="1" smtClean="0">
                <a:solidFill>
                  <a:schemeClr val="tx1"/>
                </a:solidFill>
              </a:rPr>
              <a:t>human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being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would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you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think</a:t>
            </a:r>
            <a:r>
              <a:rPr lang="tr-TR" dirty="0" smtClean="0">
                <a:solidFill>
                  <a:schemeClr val="tx1"/>
                </a:solidFill>
              </a:rPr>
              <a:t> it has </a:t>
            </a:r>
            <a:r>
              <a:rPr lang="tr-TR" dirty="0" err="1" smtClean="0">
                <a:solidFill>
                  <a:schemeClr val="tx1"/>
                </a:solidFill>
              </a:rPr>
              <a:t>emerged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out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natural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selection</a:t>
            </a:r>
            <a:r>
              <a:rPr lang="tr-TR" dirty="0" smtClean="0">
                <a:solidFill>
                  <a:schemeClr val="tx1"/>
                </a:solidFill>
              </a:rPr>
              <a:t>?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How about an animal mimicking a dead leaf?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How about a snowflake?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…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We’ll do three models / software:</a:t>
            </a:r>
          </a:p>
          <a:p>
            <a:pPr marL="514350" indent="-514350" algn="l">
              <a:buAutoNum type="arabicParenBoth"/>
            </a:pP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Both"/>
            </a:pPr>
            <a:r>
              <a:rPr lang="en-GB" dirty="0" smtClean="0">
                <a:solidFill>
                  <a:schemeClr val="tx1"/>
                </a:solidFill>
              </a:rPr>
              <a:t> The Blind Watchmaker Software</a:t>
            </a:r>
          </a:p>
          <a:p>
            <a:pPr marL="514350" indent="-514350" algn="l">
              <a:buAutoNum type="arabicParenBoth"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Polya</a:t>
            </a:r>
            <a:r>
              <a:rPr lang="en-GB" dirty="0" smtClean="0">
                <a:solidFill>
                  <a:schemeClr val="tx1"/>
                </a:solidFill>
              </a:rPr>
              <a:t> Urn Process</a:t>
            </a:r>
          </a:p>
          <a:p>
            <a:pPr marL="514350" indent="-514350" algn="l">
              <a:buAutoNum type="arabicParenBoth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 Model of Residential Segregation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/>
          <a:lstStyle/>
          <a:p>
            <a:pPr algn="l"/>
            <a:r>
              <a:rPr lang="tr-TR" sz="3600" b="1" dirty="0"/>
              <a:t>Richard </a:t>
            </a:r>
            <a:r>
              <a:rPr lang="tr-TR" sz="3600" b="1" dirty="0" err="1"/>
              <a:t>Dawkins</a:t>
            </a:r>
            <a:endParaRPr lang="tr-TR" sz="3600" b="1" dirty="0"/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An Oxford </a:t>
            </a:r>
            <a:r>
              <a:rPr lang="tr-TR" dirty="0" err="1" smtClean="0">
                <a:solidFill>
                  <a:schemeClr val="tx1"/>
                </a:solidFill>
              </a:rPr>
              <a:t>zoologist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A </a:t>
            </a:r>
            <a:r>
              <a:rPr lang="tr-TR" dirty="0" err="1" smtClean="0">
                <a:solidFill>
                  <a:schemeClr val="tx1"/>
                </a:solidFill>
              </a:rPr>
              <a:t>public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figure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Famous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following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books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tr-TR" i="1" dirty="0" err="1" smtClean="0">
                <a:solidFill>
                  <a:schemeClr val="tx1"/>
                </a:solidFill>
              </a:rPr>
              <a:t>The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Selfish</a:t>
            </a:r>
            <a:r>
              <a:rPr lang="tr-TR" i="1" dirty="0" smtClean="0">
                <a:solidFill>
                  <a:schemeClr val="tx1"/>
                </a:solidFill>
              </a:rPr>
              <a:t> Gene </a:t>
            </a:r>
            <a:r>
              <a:rPr lang="tr-TR" dirty="0" smtClean="0">
                <a:solidFill>
                  <a:schemeClr val="tx1"/>
                </a:solidFill>
              </a:rPr>
              <a:t>(1976), </a:t>
            </a:r>
            <a:r>
              <a:rPr lang="tr-TR" i="1" dirty="0" err="1" smtClean="0">
                <a:solidFill>
                  <a:schemeClr val="tx1"/>
                </a:solidFill>
              </a:rPr>
              <a:t>The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Extended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Phenotype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(1982), </a:t>
            </a:r>
            <a:r>
              <a:rPr lang="tr-TR" i="1" dirty="0" err="1" smtClean="0">
                <a:solidFill>
                  <a:schemeClr val="tx1"/>
                </a:solidFill>
              </a:rPr>
              <a:t>The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Blind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Watchmaker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(1986), </a:t>
            </a:r>
            <a:r>
              <a:rPr lang="tr-TR" i="1" dirty="0" err="1" smtClean="0">
                <a:solidFill>
                  <a:schemeClr val="tx1"/>
                </a:solidFill>
              </a:rPr>
              <a:t>The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God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Delusion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(2006)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6201" y="332657"/>
            <a:ext cx="1914525" cy="2390775"/>
          </a:xfrm>
          <a:prstGeom prst="rect">
            <a:avLst/>
          </a:prstGeom>
        </p:spPr>
      </p:pic>
      <p:pic>
        <p:nvPicPr>
          <p:cNvPr id="5" name="4 Resim" descr="selfishge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5520" y="4365104"/>
            <a:ext cx="1512168" cy="2310257"/>
          </a:xfrm>
          <a:prstGeom prst="rect">
            <a:avLst/>
          </a:prstGeom>
        </p:spPr>
      </p:pic>
      <p:pic>
        <p:nvPicPr>
          <p:cNvPr id="6" name="5 Resim" descr="g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8168" y="4365105"/>
            <a:ext cx="1512168" cy="2310257"/>
          </a:xfrm>
          <a:prstGeom prst="rect">
            <a:avLst/>
          </a:prstGeom>
        </p:spPr>
      </p:pic>
      <p:pic>
        <p:nvPicPr>
          <p:cNvPr id="7" name="6 Resim" descr="bli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63952" y="4365104"/>
            <a:ext cx="1512168" cy="2318658"/>
          </a:xfrm>
          <a:prstGeom prst="rect">
            <a:avLst/>
          </a:prstGeom>
        </p:spPr>
      </p:pic>
      <p:pic>
        <p:nvPicPr>
          <p:cNvPr id="8" name="7 Resim" descr="Extended_Phenotyp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99574" y="4365104"/>
            <a:ext cx="153233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The Blind Watchmaker Software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 err="1"/>
              <a:t>Indeteministic</a:t>
            </a:r>
            <a:r>
              <a:rPr lang="en-GB" sz="4000" dirty="0"/>
              <a:t> outcomes (blindness)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/>
              <a:t>Prediction is not possible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4000" dirty="0"/>
          </a:p>
          <a:p>
            <a:pPr algn="l"/>
            <a:r>
              <a:rPr lang="en-GB" sz="3600" dirty="0"/>
              <a:t>A simulation is available here: </a:t>
            </a:r>
            <a:r>
              <a:rPr lang="en-GB" sz="3600" dirty="0">
                <a:hlinkClick r:id="rId2"/>
              </a:rPr>
              <a:t>http://watchmakersuite.sourceforge.net/</a:t>
            </a:r>
            <a:r>
              <a:rPr lang="en-GB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 err="1"/>
              <a:t>Polya</a:t>
            </a:r>
            <a:r>
              <a:rPr lang="en-GB" sz="4000" dirty="0"/>
              <a:t> Urn Process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/>
              <a:t>A different outcome after every trial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/>
              <a:t>No laws at all!</a:t>
            </a:r>
          </a:p>
          <a:p>
            <a:pPr algn="l"/>
            <a:endParaRPr lang="en-GB" sz="4000" dirty="0"/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A simulation is available here: </a:t>
            </a:r>
            <a:r>
              <a:rPr lang="en-GB" sz="4000" dirty="0">
                <a:hlinkClick r:id="rId2"/>
              </a:rPr>
              <a:t>http://success-equation.com/urn.html</a:t>
            </a:r>
            <a:r>
              <a:rPr lang="en-GB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6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A Model of Residential Segregation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model </a:t>
            </a:r>
            <a:r>
              <a:rPr lang="tr-TR" dirty="0" err="1">
                <a:solidFill>
                  <a:schemeClr val="tx1"/>
                </a:solidFill>
              </a:rPr>
              <a:t>works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through</a:t>
            </a:r>
            <a:r>
              <a:rPr lang="tr-TR" dirty="0">
                <a:solidFill>
                  <a:schemeClr val="tx1"/>
                </a:solidFill>
              </a:rPr>
              <a:t> an </a:t>
            </a:r>
            <a:r>
              <a:rPr lang="tr-TR" dirty="0" err="1">
                <a:solidFill>
                  <a:schemeClr val="tx1"/>
                </a:solidFill>
              </a:rPr>
              <a:t>algorithm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Such</a:t>
            </a:r>
            <a:r>
              <a:rPr lang="tr-TR" dirty="0">
                <a:solidFill>
                  <a:schemeClr val="tx1"/>
                </a:solidFill>
              </a:rPr>
              <a:t> as: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I </a:t>
            </a:r>
            <a:r>
              <a:rPr lang="tr-TR" dirty="0" err="1">
                <a:solidFill>
                  <a:schemeClr val="tx1"/>
                </a:solidFill>
              </a:rPr>
              <a:t>continue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living</a:t>
            </a:r>
            <a:r>
              <a:rPr lang="tr-TR" dirty="0">
                <a:solidFill>
                  <a:schemeClr val="tx1"/>
                </a:solidFill>
              </a:rPr>
              <a:t> in </a:t>
            </a:r>
            <a:r>
              <a:rPr lang="tr-TR" dirty="0" err="1">
                <a:solidFill>
                  <a:schemeClr val="tx1"/>
                </a:solidFill>
              </a:rPr>
              <a:t>where</a:t>
            </a:r>
            <a:r>
              <a:rPr lang="tr-TR" dirty="0">
                <a:solidFill>
                  <a:schemeClr val="tx1"/>
                </a:solidFill>
              </a:rPr>
              <a:t> I </a:t>
            </a:r>
            <a:r>
              <a:rPr lang="tr-TR" dirty="0" err="1">
                <a:solidFill>
                  <a:schemeClr val="tx1"/>
                </a:solidFill>
              </a:rPr>
              <a:t>currently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live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if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neighbours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X [X: </a:t>
            </a:r>
            <a:r>
              <a:rPr lang="tr-TR" dirty="0" err="1">
                <a:solidFill>
                  <a:schemeClr val="tx1"/>
                </a:solidFill>
              </a:rPr>
              <a:t>muslim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high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income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conservative</a:t>
            </a:r>
            <a:r>
              <a:rPr lang="tr-TR" dirty="0">
                <a:solidFill>
                  <a:schemeClr val="tx1"/>
                </a:solidFill>
              </a:rPr>
              <a:t>]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I </a:t>
            </a:r>
            <a:r>
              <a:rPr lang="tr-TR" dirty="0" err="1">
                <a:solidFill>
                  <a:schemeClr val="tx1"/>
                </a:solidFill>
              </a:rPr>
              <a:t>move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another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house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if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one</a:t>
            </a:r>
            <a:r>
              <a:rPr lang="tr-TR" dirty="0">
                <a:solidFill>
                  <a:schemeClr val="tx1"/>
                </a:solidFill>
              </a:rPr>
              <a:t> of </a:t>
            </a:r>
            <a:r>
              <a:rPr lang="tr-TR" dirty="0" err="1">
                <a:solidFill>
                  <a:schemeClr val="tx1"/>
                </a:solidFill>
              </a:rPr>
              <a:t>my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neighbours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Y [Y: </a:t>
            </a:r>
            <a:r>
              <a:rPr lang="tr-TR" dirty="0" err="1">
                <a:solidFill>
                  <a:schemeClr val="tx1"/>
                </a:solidFill>
              </a:rPr>
              <a:t>homosexual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single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smoker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drunkard</a:t>
            </a:r>
            <a:r>
              <a:rPr lang="tr-TR" dirty="0">
                <a:solidFill>
                  <a:schemeClr val="tx1"/>
                </a:solidFill>
              </a:rPr>
              <a:t>]</a:t>
            </a:r>
          </a:p>
          <a:p>
            <a:pPr algn="l"/>
            <a:endParaRPr lang="tr-TR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r>
              <a:rPr lang="tr-TR" sz="2300" dirty="0">
                <a:sym typeface="Wingdings" panose="05000000000000000000" pitchFamily="2" charset="2"/>
              </a:rPr>
              <a:t>A </a:t>
            </a:r>
            <a:r>
              <a:rPr lang="tr-TR" sz="2300" dirty="0" err="1">
                <a:sym typeface="Wingdings" panose="05000000000000000000" pitchFamily="2" charset="2"/>
              </a:rPr>
              <a:t>simulation</a:t>
            </a:r>
            <a:r>
              <a:rPr lang="tr-TR" sz="2300" dirty="0">
                <a:sym typeface="Wingdings" panose="05000000000000000000" pitchFamily="2" charset="2"/>
              </a:rPr>
              <a:t> is </a:t>
            </a:r>
            <a:r>
              <a:rPr lang="tr-TR" sz="2300" dirty="0" err="1">
                <a:sym typeface="Wingdings" panose="05000000000000000000" pitchFamily="2" charset="2"/>
              </a:rPr>
              <a:t>available</a:t>
            </a:r>
            <a:r>
              <a:rPr lang="tr-TR" sz="2300" dirty="0">
                <a:sym typeface="Wingdings" panose="05000000000000000000" pitchFamily="2" charset="2"/>
              </a:rPr>
              <a:t> here: </a:t>
            </a:r>
            <a:r>
              <a:rPr lang="tr-TR" sz="2300" dirty="0">
                <a:sym typeface="Wingdings" panose="05000000000000000000" pitchFamily="2" charset="2"/>
                <a:hlinkClick r:id="rId2"/>
              </a:rPr>
              <a:t>http://www.avanderw.co.za/schellings-segregation-simulation</a:t>
            </a:r>
            <a:endParaRPr lang="en-GB" sz="4000" dirty="0"/>
          </a:p>
          <a:p>
            <a:pPr algn="l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578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A Model of Residential Segregation</a:t>
            </a:r>
          </a:p>
          <a:p>
            <a:pPr algn="l"/>
            <a:endParaRPr lang="en-GB" sz="4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7" y="2924945"/>
            <a:ext cx="6575425" cy="284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A Model of Residential Segregation</a:t>
            </a:r>
          </a:p>
          <a:p>
            <a:pPr algn="l"/>
            <a:endParaRPr lang="en-GB" sz="4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387" y="2996952"/>
            <a:ext cx="8824021" cy="28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So what?</a:t>
            </a:r>
            <a:endParaRPr lang="en-GB" b="1" dirty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(1) Evolution is n</a:t>
            </a:r>
            <a:r>
              <a:rPr lang="tr-TR" b="1" dirty="0" smtClean="0">
                <a:solidFill>
                  <a:schemeClr val="tx1"/>
                </a:solidFill>
              </a:rPr>
              <a:t>ot </a:t>
            </a:r>
            <a:r>
              <a:rPr lang="tr-TR" b="1" dirty="0" err="1" smtClean="0">
                <a:solidFill>
                  <a:schemeClr val="tx1"/>
                </a:solidFill>
              </a:rPr>
              <a:t>by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chance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alon</a:t>
            </a:r>
            <a:r>
              <a:rPr lang="en-GB" b="1" dirty="0" smtClean="0">
                <a:solidFill>
                  <a:schemeClr val="tx1"/>
                </a:solidFill>
              </a:rPr>
              <a:t>e but rather via c</a:t>
            </a:r>
            <a:r>
              <a:rPr lang="tr-TR" b="1" dirty="0" err="1" smtClean="0">
                <a:solidFill>
                  <a:schemeClr val="tx1"/>
                </a:solidFill>
              </a:rPr>
              <a:t>umulative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selection</a:t>
            </a:r>
            <a:endParaRPr lang="tr-TR" b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Watchmaker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u="sng" dirty="0" err="1" smtClean="0">
                <a:solidFill>
                  <a:schemeClr val="tx1"/>
                </a:solidFill>
              </a:rPr>
              <a:t>mother</a:t>
            </a:r>
            <a:r>
              <a:rPr lang="tr-TR" u="sng" dirty="0" smtClean="0">
                <a:solidFill>
                  <a:schemeClr val="tx1"/>
                </a:solidFill>
              </a:rPr>
              <a:t> </a:t>
            </a:r>
            <a:r>
              <a:rPr lang="tr-TR" u="sng" dirty="0" err="1" smtClean="0">
                <a:solidFill>
                  <a:schemeClr val="tx1"/>
                </a:solidFill>
              </a:rPr>
              <a:t>nature</a:t>
            </a:r>
            <a:r>
              <a:rPr lang="tr-TR" u="sng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in </a:t>
            </a:r>
            <a:r>
              <a:rPr lang="tr-TR" dirty="0" err="1" smtClean="0">
                <a:solidFill>
                  <a:schemeClr val="tx1"/>
                </a:solidFill>
              </a:rPr>
              <a:t>which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strive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reproducing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themselves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Watchmaker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u="sng" dirty="0" err="1" smtClean="0">
                <a:solidFill>
                  <a:schemeClr val="tx1"/>
                </a:solidFill>
              </a:rPr>
              <a:t>blind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because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there</a:t>
            </a:r>
            <a:r>
              <a:rPr lang="tr-TR" dirty="0" smtClean="0">
                <a:solidFill>
                  <a:schemeClr val="tx1"/>
                </a:solidFill>
              </a:rPr>
              <a:t> is no </a:t>
            </a:r>
            <a:r>
              <a:rPr lang="tr-TR" dirty="0" err="1" smtClean="0">
                <a:solidFill>
                  <a:schemeClr val="tx1"/>
                </a:solidFill>
              </a:rPr>
              <a:t>purpose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reproduce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themselves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09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So what?</a:t>
            </a:r>
            <a:endParaRPr lang="en-GB" b="1" dirty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(2) Different forms of art exists in nature (in pre-human and non-human communities)</a:t>
            </a:r>
            <a:endParaRPr lang="en-GB" b="1" dirty="0">
              <a:solidFill>
                <a:schemeClr val="tx1"/>
              </a:solidFill>
            </a:endParaRP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“Art is nature (society)”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Discuss Spinoza’s claim that “God is nature”. Any similarities, differences?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Blind</a:t>
            </a:r>
            <a:r>
              <a:rPr lang="tr-TR" sz="3600" b="1" dirty="0"/>
              <a:t> </a:t>
            </a:r>
            <a:r>
              <a:rPr lang="tr-TR" sz="3600" b="1" dirty="0" err="1"/>
              <a:t>Watchmaker</a:t>
            </a:r>
            <a:r>
              <a:rPr lang="tr-TR" sz="3600" b="1" dirty="0"/>
              <a:t> (1986)</a:t>
            </a:r>
          </a:p>
          <a:p>
            <a:pPr algn="l"/>
            <a:r>
              <a:rPr lang="tr-TR" sz="3600" dirty="0" err="1"/>
              <a:t>Complexity</a:t>
            </a:r>
            <a:r>
              <a:rPr lang="tr-TR" sz="3600" dirty="0"/>
              <a:t>:</a:t>
            </a:r>
            <a:r>
              <a:rPr lang="tr-TR" sz="4000" dirty="0"/>
              <a:t> </a:t>
            </a:r>
            <a:r>
              <a:rPr lang="tr-TR" sz="4000" dirty="0" err="1"/>
              <a:t>contingency</a:t>
            </a:r>
            <a:r>
              <a:rPr lang="tr-TR" sz="4000" dirty="0"/>
              <a:t> + </a:t>
            </a:r>
            <a:r>
              <a:rPr lang="tr-TR" sz="4000" dirty="0" err="1"/>
              <a:t>algorhytm</a:t>
            </a:r>
            <a:r>
              <a:rPr lang="tr-TR" sz="4000" dirty="0"/>
              <a:t> (</a:t>
            </a:r>
            <a:r>
              <a:rPr lang="tr-TR" sz="4000" dirty="0" err="1"/>
              <a:t>such</a:t>
            </a:r>
            <a:r>
              <a:rPr lang="tr-TR" sz="4000" dirty="0"/>
              <a:t> as a </a:t>
            </a:r>
            <a:r>
              <a:rPr lang="tr-TR" sz="4000" dirty="0" err="1"/>
              <a:t>positive</a:t>
            </a:r>
            <a:r>
              <a:rPr lang="tr-TR" sz="4000" dirty="0"/>
              <a:t> </a:t>
            </a:r>
            <a:r>
              <a:rPr lang="tr-TR" sz="4000" dirty="0" err="1"/>
              <a:t>feedback</a:t>
            </a:r>
            <a:r>
              <a:rPr lang="tr-TR" sz="4000" dirty="0"/>
              <a:t> </a:t>
            </a:r>
            <a:r>
              <a:rPr lang="tr-TR" sz="4000" dirty="0" err="1"/>
              <a:t>mechn</a:t>
            </a:r>
            <a:r>
              <a:rPr lang="tr-TR" sz="4000" dirty="0"/>
              <a:t>.)</a:t>
            </a:r>
          </a:p>
          <a:p>
            <a:pPr algn="l"/>
            <a:r>
              <a:rPr lang="tr-TR" sz="4000" dirty="0" err="1"/>
              <a:t>Algorhytm</a:t>
            </a:r>
            <a:r>
              <a:rPr lang="tr-TR" sz="4000" dirty="0"/>
              <a:t>: a </a:t>
            </a:r>
            <a:r>
              <a:rPr lang="tr-TR" sz="4000" dirty="0" err="1"/>
              <a:t>simple</a:t>
            </a:r>
            <a:r>
              <a:rPr lang="tr-TR" sz="4000" dirty="0"/>
              <a:t> software (</a:t>
            </a:r>
            <a:r>
              <a:rPr lang="tr-TR" sz="4000" dirty="0" err="1"/>
              <a:t>Chp</a:t>
            </a:r>
            <a:r>
              <a:rPr lang="tr-TR" sz="4000"/>
              <a:t>.3)</a:t>
            </a:r>
            <a:endParaRPr lang="tr-TR" sz="4000" dirty="0"/>
          </a:p>
          <a:p>
            <a:pPr algn="l"/>
            <a:r>
              <a:rPr lang="tr-TR" sz="4000" dirty="0" err="1"/>
              <a:t>Hierarchy</a:t>
            </a:r>
            <a:r>
              <a:rPr lang="tr-TR" sz="4000" dirty="0"/>
              <a:t> of </a:t>
            </a:r>
            <a:r>
              <a:rPr lang="tr-TR" sz="4000" dirty="0" err="1"/>
              <a:t>components</a:t>
            </a:r>
            <a:endParaRPr lang="tr-TR" sz="4000" dirty="0"/>
          </a:p>
          <a:p>
            <a:pPr algn="l"/>
            <a:r>
              <a:rPr lang="tr-TR" sz="4000" dirty="0" err="1"/>
              <a:t>Complexity</a:t>
            </a:r>
            <a:r>
              <a:rPr lang="tr-TR" sz="4000" dirty="0"/>
              <a:t> </a:t>
            </a:r>
            <a:r>
              <a:rPr lang="tr-TR" sz="4000" dirty="0" err="1"/>
              <a:t>lies</a:t>
            </a:r>
            <a:r>
              <a:rPr lang="tr-TR" sz="4000" dirty="0"/>
              <a:t> in </a:t>
            </a:r>
            <a:r>
              <a:rPr lang="tr-TR" sz="4000" dirty="0" err="1"/>
              <a:t>deeper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lower</a:t>
            </a:r>
            <a:r>
              <a:rPr lang="tr-TR" sz="4000" dirty="0"/>
              <a:t> </a:t>
            </a:r>
            <a:r>
              <a:rPr lang="tr-TR" sz="4000" dirty="0" err="1"/>
              <a:t>levels</a:t>
            </a:r>
            <a:r>
              <a:rPr lang="tr-TR" sz="4000" dirty="0"/>
              <a:t> of </a:t>
            </a:r>
            <a:r>
              <a:rPr lang="tr-TR" sz="4000" dirty="0" err="1"/>
              <a:t>selection</a:t>
            </a:r>
            <a:endParaRPr lang="tr-TR" sz="4000" dirty="0"/>
          </a:p>
          <a:p>
            <a:pPr algn="l"/>
            <a:r>
              <a:rPr lang="tr-TR" sz="4000" dirty="0"/>
              <a:t>No </a:t>
            </a:r>
            <a:r>
              <a:rPr lang="tr-TR" sz="4000" dirty="0" err="1"/>
              <a:t>need</a:t>
            </a:r>
            <a:r>
              <a:rPr lang="tr-TR" sz="4000" dirty="0"/>
              <a:t> </a:t>
            </a:r>
            <a:r>
              <a:rPr lang="tr-TR" sz="4000" dirty="0" err="1"/>
              <a:t>to</a:t>
            </a:r>
            <a:r>
              <a:rPr lang="tr-TR" sz="4000" dirty="0"/>
              <a:t> </a:t>
            </a:r>
            <a:r>
              <a:rPr lang="tr-TR" sz="4000" dirty="0" err="1"/>
              <a:t>explain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most</a:t>
            </a:r>
            <a:r>
              <a:rPr lang="tr-TR" sz="4000" dirty="0"/>
              <a:t> </a:t>
            </a:r>
            <a:r>
              <a:rPr lang="tr-TR" sz="4000" dirty="0" err="1"/>
              <a:t>complex</a:t>
            </a:r>
            <a:r>
              <a:rPr lang="tr-TR" sz="4000" dirty="0"/>
              <a:t> </a:t>
            </a:r>
            <a:r>
              <a:rPr lang="tr-TR" sz="4000" dirty="0" err="1"/>
              <a:t>structures</a:t>
            </a:r>
            <a:r>
              <a:rPr lang="tr-TR" sz="4000" dirty="0"/>
              <a:t>. </a:t>
            </a:r>
            <a:r>
              <a:rPr lang="tr-TR" sz="4000" dirty="0" err="1"/>
              <a:t>We</a:t>
            </a:r>
            <a:r>
              <a:rPr lang="tr-TR" sz="4000" dirty="0"/>
              <a:t> </a:t>
            </a:r>
            <a:r>
              <a:rPr lang="tr-TR" sz="4000" dirty="0" err="1"/>
              <a:t>need</a:t>
            </a:r>
            <a:r>
              <a:rPr lang="tr-TR" sz="4000" dirty="0"/>
              <a:t> </a:t>
            </a:r>
            <a:r>
              <a:rPr lang="tr-TR" sz="4000" dirty="0" err="1"/>
              <a:t>to</a:t>
            </a:r>
            <a:r>
              <a:rPr lang="tr-TR" sz="4000" dirty="0"/>
              <a:t> </a:t>
            </a:r>
            <a:r>
              <a:rPr lang="tr-TR" sz="4000" dirty="0" err="1"/>
              <a:t>decide</a:t>
            </a:r>
            <a:r>
              <a:rPr lang="tr-TR" sz="4000" dirty="0"/>
              <a:t> on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level</a:t>
            </a:r>
            <a:r>
              <a:rPr lang="tr-TR" sz="4000" dirty="0"/>
              <a:t> of </a:t>
            </a:r>
            <a:r>
              <a:rPr lang="tr-TR" sz="4000" dirty="0" err="1"/>
              <a:t>explanation</a:t>
            </a:r>
            <a:r>
              <a:rPr lang="tr-TR" sz="4000" dirty="0"/>
              <a:t> (</a:t>
            </a:r>
            <a:r>
              <a:rPr lang="tr-TR" sz="4000" dirty="0" err="1"/>
              <a:t>or</a:t>
            </a:r>
            <a:r>
              <a:rPr lang="tr-TR" sz="4000" dirty="0"/>
              <a:t> </a:t>
            </a:r>
            <a:r>
              <a:rPr lang="tr-TR" sz="4000" dirty="0" err="1"/>
              <a:t>seleciton</a:t>
            </a:r>
            <a:r>
              <a:rPr lang="tr-TR" sz="4000" dirty="0"/>
              <a:t>)</a:t>
            </a:r>
          </a:p>
          <a:p>
            <a:pPr algn="l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994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801634" y="1052736"/>
            <a:ext cx="6480720" cy="480653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tr-TR" sz="2700" b="1" dirty="0" err="1"/>
              <a:t>The</a:t>
            </a:r>
            <a:r>
              <a:rPr lang="tr-TR" sz="2700" b="1" dirty="0"/>
              <a:t> </a:t>
            </a:r>
            <a:r>
              <a:rPr lang="tr-TR" sz="2700" b="1" dirty="0" err="1"/>
              <a:t>Selfish</a:t>
            </a:r>
            <a:r>
              <a:rPr lang="tr-TR" sz="2700" b="1" dirty="0"/>
              <a:t> Gene (1976)</a:t>
            </a:r>
          </a:p>
          <a:p>
            <a:pPr algn="l"/>
            <a:r>
              <a:rPr lang="tr-TR" sz="2700" dirty="0" err="1"/>
              <a:t>That’s</a:t>
            </a:r>
            <a:r>
              <a:rPr lang="tr-TR" sz="2700" dirty="0"/>
              <a:t> not </a:t>
            </a:r>
            <a:r>
              <a:rPr lang="tr-TR" sz="2700" dirty="0" err="1"/>
              <a:t>all</a:t>
            </a:r>
            <a:r>
              <a:rPr lang="tr-TR" sz="2700" dirty="0"/>
              <a:t>, </a:t>
            </a:r>
            <a:r>
              <a:rPr lang="tr-TR" sz="2700" dirty="0" err="1"/>
              <a:t>folks</a:t>
            </a:r>
            <a:r>
              <a:rPr lang="tr-TR" sz="2700" dirty="0"/>
              <a:t>!</a:t>
            </a:r>
          </a:p>
          <a:p>
            <a:pPr algn="l"/>
            <a:r>
              <a:rPr lang="tr-TR" sz="2700" dirty="0"/>
              <a:t>Meme (</a:t>
            </a:r>
            <a:r>
              <a:rPr lang="tr-TR" sz="2700" dirty="0" err="1"/>
              <a:t>memetics</a:t>
            </a:r>
            <a:r>
              <a:rPr lang="tr-TR" sz="2700" dirty="0"/>
              <a:t>) </a:t>
            </a:r>
            <a:r>
              <a:rPr lang="tr-TR" sz="2700" dirty="0" err="1"/>
              <a:t>and</a:t>
            </a:r>
            <a:r>
              <a:rPr lang="tr-TR" sz="2700" dirty="0"/>
              <a:t> </a:t>
            </a:r>
            <a:r>
              <a:rPr lang="tr-TR" sz="2700" dirty="0" err="1"/>
              <a:t>cultural</a:t>
            </a:r>
            <a:r>
              <a:rPr lang="tr-TR" sz="2700" dirty="0"/>
              <a:t> </a:t>
            </a:r>
            <a:r>
              <a:rPr lang="tr-TR" sz="2700" dirty="0" err="1"/>
              <a:t>evolution</a:t>
            </a:r>
            <a:endParaRPr lang="tr-TR" sz="2700" dirty="0"/>
          </a:p>
          <a:p>
            <a:pPr algn="l"/>
            <a:r>
              <a:rPr lang="tr-TR" sz="2700" dirty="0"/>
              <a:t>Gene (</a:t>
            </a:r>
            <a:r>
              <a:rPr lang="tr-TR" sz="2700" dirty="0" err="1"/>
              <a:t>genotype</a:t>
            </a:r>
            <a:r>
              <a:rPr lang="tr-TR" sz="2700" dirty="0"/>
              <a:t> </a:t>
            </a:r>
            <a:r>
              <a:rPr lang="tr-TR" sz="2700" dirty="0" err="1"/>
              <a:t>or</a:t>
            </a:r>
            <a:r>
              <a:rPr lang="tr-TR" sz="2700" dirty="0"/>
              <a:t> </a:t>
            </a:r>
            <a:r>
              <a:rPr lang="tr-TR" sz="2700" dirty="0" err="1"/>
              <a:t>biosphere</a:t>
            </a:r>
            <a:r>
              <a:rPr lang="tr-TR" sz="2700" dirty="0"/>
              <a:t>) </a:t>
            </a:r>
            <a:r>
              <a:rPr lang="tr-TR" sz="2700" dirty="0">
                <a:sym typeface="Wingdings" pitchFamily="2" charset="2"/>
              </a:rPr>
              <a:t> meme (</a:t>
            </a:r>
            <a:r>
              <a:rPr lang="tr-TR" sz="2700" dirty="0" err="1">
                <a:sym typeface="Wingdings" pitchFamily="2" charset="2"/>
              </a:rPr>
              <a:t>memotype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or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infosphere</a:t>
            </a:r>
            <a:r>
              <a:rPr lang="tr-TR" sz="2700" dirty="0">
                <a:sym typeface="Wingdings" pitchFamily="2" charset="2"/>
              </a:rPr>
              <a:t>)</a:t>
            </a:r>
          </a:p>
          <a:p>
            <a:pPr algn="l"/>
            <a:r>
              <a:rPr lang="tr-TR" sz="2700" dirty="0">
                <a:sym typeface="Wingdings" pitchFamily="2" charset="2"/>
              </a:rPr>
              <a:t>Meme </a:t>
            </a:r>
            <a:r>
              <a:rPr lang="tr-TR" sz="2700" dirty="0" err="1">
                <a:sym typeface="Wingdings" pitchFamily="2" charset="2"/>
              </a:rPr>
              <a:t>selection</a:t>
            </a:r>
            <a:endParaRPr lang="tr-TR" sz="2700" dirty="0">
              <a:sym typeface="Wingdings" pitchFamily="2" charset="2"/>
            </a:endParaRPr>
          </a:p>
          <a:p>
            <a:pPr algn="l"/>
            <a:r>
              <a:rPr lang="tr-TR" sz="2700" dirty="0" err="1">
                <a:sym typeface="Wingdings" pitchFamily="2" charset="2"/>
              </a:rPr>
              <a:t>Selfish</a:t>
            </a:r>
            <a:r>
              <a:rPr lang="tr-TR" sz="2700" dirty="0">
                <a:sym typeface="Wingdings" pitchFamily="2" charset="2"/>
              </a:rPr>
              <a:t> meme</a:t>
            </a:r>
          </a:p>
          <a:p>
            <a:pPr algn="l"/>
            <a:r>
              <a:rPr lang="tr-TR" sz="2700" dirty="0" err="1">
                <a:sym typeface="Wingdings" pitchFamily="2" charset="2"/>
              </a:rPr>
              <a:t>We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are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all</a:t>
            </a:r>
            <a:r>
              <a:rPr lang="tr-TR" sz="2700" dirty="0">
                <a:sym typeface="Wingdings" pitchFamily="2" charset="2"/>
              </a:rPr>
              <a:t> meme </a:t>
            </a:r>
            <a:r>
              <a:rPr lang="tr-TR" sz="2700" dirty="0" err="1">
                <a:sym typeface="Wingdings" pitchFamily="2" charset="2"/>
              </a:rPr>
              <a:t>machines</a:t>
            </a:r>
            <a:r>
              <a:rPr lang="tr-TR" sz="2700" dirty="0">
                <a:sym typeface="Wingdings" pitchFamily="2" charset="2"/>
              </a:rPr>
              <a:t>!</a:t>
            </a:r>
          </a:p>
          <a:p>
            <a:pPr algn="l"/>
            <a:r>
              <a:rPr lang="tr-TR" sz="2700" dirty="0" err="1">
                <a:sym typeface="Wingdings" pitchFamily="2" charset="2"/>
              </a:rPr>
              <a:t>Memes</a:t>
            </a:r>
            <a:r>
              <a:rPr lang="tr-TR" sz="2700" dirty="0">
                <a:sym typeface="Wingdings" pitchFamily="2" charset="2"/>
              </a:rPr>
              <a:t> as </a:t>
            </a:r>
            <a:r>
              <a:rPr lang="tr-TR" sz="2700" dirty="0" err="1">
                <a:sym typeface="Wingdings" pitchFamily="2" charset="2"/>
              </a:rPr>
              <a:t>viruses</a:t>
            </a:r>
            <a:r>
              <a:rPr lang="tr-TR" sz="2700" dirty="0">
                <a:sym typeface="Wingdings" pitchFamily="2" charset="2"/>
              </a:rPr>
              <a:t>. </a:t>
            </a:r>
          </a:p>
          <a:p>
            <a:pPr algn="l"/>
            <a:r>
              <a:rPr lang="tr-TR" sz="2700" dirty="0" err="1">
                <a:sym typeface="Wingdings" pitchFamily="2" charset="2"/>
              </a:rPr>
              <a:t>Gestures</a:t>
            </a:r>
            <a:r>
              <a:rPr lang="tr-TR" sz="2700" dirty="0">
                <a:sym typeface="Wingdings" pitchFamily="2" charset="2"/>
              </a:rPr>
              <a:t>, </a:t>
            </a:r>
            <a:r>
              <a:rPr lang="tr-TR" sz="2700" dirty="0" err="1">
                <a:sym typeface="Wingdings" pitchFamily="2" charset="2"/>
              </a:rPr>
              <a:t>words</a:t>
            </a:r>
            <a:r>
              <a:rPr lang="tr-TR" sz="2700" dirty="0">
                <a:sym typeface="Wingdings" pitchFamily="2" charset="2"/>
              </a:rPr>
              <a:t>, </a:t>
            </a:r>
            <a:r>
              <a:rPr lang="tr-TR" sz="2700" dirty="0" err="1">
                <a:sym typeface="Wingdings" pitchFamily="2" charset="2"/>
              </a:rPr>
              <a:t>ideas</a:t>
            </a:r>
            <a:r>
              <a:rPr lang="tr-TR" sz="2700" dirty="0">
                <a:sym typeface="Wingdings" pitchFamily="2" charset="2"/>
              </a:rPr>
              <a:t>, </a:t>
            </a:r>
            <a:r>
              <a:rPr lang="tr-TR" sz="2700" dirty="0" err="1">
                <a:sym typeface="Wingdings" pitchFamily="2" charset="2"/>
              </a:rPr>
              <a:t>designs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are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all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memes</a:t>
            </a:r>
            <a:r>
              <a:rPr lang="tr-TR" sz="2700" dirty="0">
                <a:sym typeface="Wingdings" pitchFamily="2" charset="2"/>
              </a:rPr>
              <a:t>.</a:t>
            </a:r>
          </a:p>
          <a:p>
            <a:pPr algn="l"/>
            <a:r>
              <a:rPr lang="tr-TR" sz="2700" dirty="0">
                <a:sym typeface="Wingdings" pitchFamily="2" charset="2"/>
              </a:rPr>
              <a:t>Meme </a:t>
            </a:r>
            <a:r>
              <a:rPr lang="tr-TR" sz="2700" dirty="0" err="1">
                <a:sym typeface="Wingdings" pitchFamily="2" charset="2"/>
              </a:rPr>
              <a:t>for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faith</a:t>
            </a:r>
            <a:r>
              <a:rPr lang="tr-TR" sz="2700" dirty="0">
                <a:sym typeface="Wingdings" pitchFamily="2" charset="2"/>
              </a:rPr>
              <a:t>, meme </a:t>
            </a:r>
            <a:r>
              <a:rPr lang="tr-TR" sz="2700" dirty="0" err="1">
                <a:sym typeface="Wingdings" pitchFamily="2" charset="2"/>
              </a:rPr>
              <a:t>for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free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speech</a:t>
            </a:r>
            <a:r>
              <a:rPr lang="tr-TR" sz="2700" dirty="0">
                <a:sym typeface="Wingdings" pitchFamily="2" charset="2"/>
              </a:rPr>
              <a:t>, meme </a:t>
            </a:r>
            <a:r>
              <a:rPr lang="tr-TR" sz="2700" dirty="0" err="1">
                <a:sym typeface="Wingdings" pitchFamily="2" charset="2"/>
              </a:rPr>
              <a:t>for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solidarity</a:t>
            </a:r>
            <a:endParaRPr lang="tr-TR" sz="2700" dirty="0">
              <a:sym typeface="Wingdings" pitchFamily="2" charset="2"/>
            </a:endParaRPr>
          </a:p>
          <a:p>
            <a:pPr algn="l"/>
            <a:r>
              <a:rPr lang="tr-TR" sz="2700" dirty="0" err="1">
                <a:sym typeface="Wingdings" pitchFamily="2" charset="2"/>
              </a:rPr>
              <a:t>Talking</a:t>
            </a:r>
            <a:r>
              <a:rPr lang="tr-TR" sz="2700" dirty="0">
                <a:sym typeface="Wingdings" pitchFamily="2" charset="2"/>
              </a:rPr>
              <a:t>, </a:t>
            </a:r>
            <a:r>
              <a:rPr lang="tr-TR" sz="2700" dirty="0" err="1">
                <a:sym typeface="Wingdings" pitchFamily="2" charset="2"/>
              </a:rPr>
              <a:t>writing</a:t>
            </a:r>
            <a:r>
              <a:rPr lang="tr-TR" sz="2700" dirty="0">
                <a:sym typeface="Wingdings" pitchFamily="2" charset="2"/>
              </a:rPr>
              <a:t>, </a:t>
            </a:r>
            <a:r>
              <a:rPr lang="tr-TR" sz="2700" dirty="0" err="1">
                <a:sym typeface="Wingdings" pitchFamily="2" charset="2"/>
              </a:rPr>
              <a:t>hearing</a:t>
            </a:r>
            <a:r>
              <a:rPr lang="tr-TR" sz="2700" dirty="0">
                <a:sym typeface="Wingdings" pitchFamily="2" charset="2"/>
              </a:rPr>
              <a:t>, </a:t>
            </a:r>
            <a:r>
              <a:rPr lang="tr-TR" sz="2700" dirty="0" err="1">
                <a:sym typeface="Wingdings" pitchFamily="2" charset="2"/>
              </a:rPr>
              <a:t>reading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are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mechanisms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that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replicate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memes</a:t>
            </a:r>
            <a:r>
              <a:rPr lang="tr-TR" sz="2700" dirty="0">
                <a:sym typeface="Wingdings" pitchFamily="2" charset="2"/>
              </a:rPr>
              <a:t>. </a:t>
            </a:r>
          </a:p>
          <a:p>
            <a:pPr algn="l"/>
            <a:r>
              <a:rPr lang="tr-TR" sz="2700" dirty="0">
                <a:sym typeface="Wingdings" pitchFamily="2" charset="2"/>
              </a:rPr>
              <a:t>Meme </a:t>
            </a:r>
            <a:r>
              <a:rPr lang="tr-TR" sz="2700" dirty="0" err="1">
                <a:sym typeface="Wingdings" pitchFamily="2" charset="2"/>
              </a:rPr>
              <a:t>nest</a:t>
            </a:r>
            <a:r>
              <a:rPr lang="tr-TR" sz="2700" dirty="0">
                <a:sym typeface="Wingdings" pitchFamily="2" charset="2"/>
              </a:rPr>
              <a:t>: </a:t>
            </a:r>
            <a:r>
              <a:rPr lang="tr-TR" sz="2700" dirty="0" err="1">
                <a:sym typeface="Wingdings" pitchFamily="2" charset="2"/>
              </a:rPr>
              <a:t>our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mind</a:t>
            </a:r>
            <a:r>
              <a:rPr lang="tr-TR" sz="2700" dirty="0">
                <a:sym typeface="Wingdings" pitchFamily="2" charset="2"/>
              </a:rPr>
              <a:t> as software </a:t>
            </a:r>
            <a:r>
              <a:rPr lang="tr-TR" sz="2700" dirty="0" err="1">
                <a:sym typeface="Wingdings" pitchFamily="2" charset="2"/>
              </a:rPr>
              <a:t>processing</a:t>
            </a:r>
            <a:r>
              <a:rPr lang="tr-TR" sz="2700" dirty="0">
                <a:sym typeface="Wingdings" pitchFamily="2" charset="2"/>
              </a:rPr>
              <a:t> </a:t>
            </a:r>
            <a:r>
              <a:rPr lang="tr-TR" sz="2700" dirty="0" err="1">
                <a:sym typeface="Wingdings" pitchFamily="2" charset="2"/>
              </a:rPr>
              <a:t>memes</a:t>
            </a:r>
            <a:endParaRPr lang="tr-TR" sz="2700" dirty="0">
              <a:sym typeface="Wingdings" pitchFamily="2" charset="2"/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3009900" y="1106742"/>
            <a:ext cx="6172200" cy="486054"/>
          </a:xfrm>
        </p:spPr>
        <p:txBody>
          <a:bodyPr>
            <a:normAutofit/>
          </a:bodyPr>
          <a:lstStyle/>
          <a:p>
            <a:pPr algn="l"/>
            <a:r>
              <a:rPr lang="tr-TR" sz="2700" b="1" dirty="0" err="1"/>
              <a:t>The</a:t>
            </a:r>
            <a:r>
              <a:rPr lang="tr-TR" sz="2700" b="1" dirty="0"/>
              <a:t> </a:t>
            </a:r>
            <a:r>
              <a:rPr lang="tr-TR" sz="2700" b="1" dirty="0" err="1"/>
              <a:t>God</a:t>
            </a:r>
            <a:r>
              <a:rPr lang="tr-TR" sz="2700" b="1" dirty="0"/>
              <a:t> </a:t>
            </a:r>
            <a:r>
              <a:rPr lang="tr-TR" sz="2700" b="1" dirty="0" err="1"/>
              <a:t>Delusion</a:t>
            </a:r>
            <a:r>
              <a:rPr lang="tr-TR" sz="2700" b="1" dirty="0"/>
              <a:t> (2006)</a:t>
            </a:r>
            <a:endParaRPr lang="tr-TR" sz="2700" dirty="0"/>
          </a:p>
        </p:txBody>
      </p:sp>
      <p:sp>
        <p:nvSpPr>
          <p:cNvPr id="3" name="2 Alt Başlık"/>
          <p:cNvSpPr>
            <a:spLocks noGrp="1"/>
          </p:cNvSpPr>
          <p:nvPr>
            <p:ph sz="half" idx="1"/>
          </p:nvPr>
        </p:nvSpPr>
        <p:spPr>
          <a:xfrm>
            <a:off x="3009900" y="2057401"/>
            <a:ext cx="3028950" cy="255973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tr-TR" dirty="0" err="1" smtClean="0">
                <a:solidFill>
                  <a:schemeClr val="tx1"/>
                </a:solidFill>
              </a:rPr>
              <a:t>Claim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 err="1" smtClean="0">
                <a:solidFill>
                  <a:schemeClr val="tx1"/>
                </a:solidFill>
              </a:rPr>
              <a:t>evidence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faith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dirty="0" err="1" smtClean="0">
                <a:solidFill>
                  <a:schemeClr val="tx1"/>
                </a:solidFill>
              </a:rPr>
              <a:t>absent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Main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attack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 err="1" smtClean="0">
                <a:solidFill>
                  <a:schemeClr val="tx1"/>
                </a:solidFill>
              </a:rPr>
              <a:t>extremism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fundamentalism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tradition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However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 err="1" smtClean="0">
                <a:solidFill>
                  <a:schemeClr val="tx1"/>
                </a:solidFill>
              </a:rPr>
              <a:t>only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Judaism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Christianity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Islam</a:t>
            </a:r>
            <a:r>
              <a:rPr lang="tr-TR" dirty="0" smtClean="0">
                <a:solidFill>
                  <a:schemeClr val="tx1"/>
                </a:solidFill>
              </a:rPr>
              <a:t> (no </a:t>
            </a:r>
            <a:r>
              <a:rPr lang="tr-TR" dirty="0" err="1" smtClean="0">
                <a:solidFill>
                  <a:schemeClr val="tx1"/>
                </a:solidFill>
              </a:rPr>
              <a:t>other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forms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extemism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fundamentalism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tradition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Flying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teapot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spagetti </a:t>
            </a:r>
            <a:r>
              <a:rPr lang="tr-TR" dirty="0" err="1" smtClean="0">
                <a:solidFill>
                  <a:schemeClr val="tx1"/>
                </a:solidFill>
              </a:rPr>
              <a:t>monster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6153150" y="2057401"/>
            <a:ext cx="3028950" cy="1857654"/>
          </a:xfrm>
        </p:spPr>
        <p:txBody>
          <a:bodyPr>
            <a:normAutofit fontScale="55000" lnSpcReduction="20000"/>
          </a:bodyPr>
          <a:lstStyle/>
          <a:p>
            <a:endParaRPr lang="tr-TR" dirty="0"/>
          </a:p>
        </p:txBody>
      </p:sp>
      <p:pic>
        <p:nvPicPr>
          <p:cNvPr id="4" name="3 Resim" descr="nog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826" y="2078851"/>
            <a:ext cx="2970541" cy="1674186"/>
          </a:xfrm>
          <a:prstGeom prst="rect">
            <a:avLst/>
          </a:prstGeom>
        </p:spPr>
      </p:pic>
      <p:sp>
        <p:nvSpPr>
          <p:cNvPr id="7" name="4 Başlık"/>
          <p:cNvSpPr txBox="1">
            <a:spLocks/>
          </p:cNvSpPr>
          <p:nvPr/>
        </p:nvSpPr>
        <p:spPr>
          <a:xfrm>
            <a:off x="3125670" y="5103186"/>
            <a:ext cx="6172200" cy="48605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tr-TR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179676" y="4617133"/>
            <a:ext cx="59946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spcBef>
                <a:spcPct val="20000"/>
              </a:spcBef>
            </a:pPr>
            <a:r>
              <a:rPr lang="tr-TR" sz="2100" dirty="0">
                <a:solidFill>
                  <a:prstClr val="black"/>
                </a:solidFill>
              </a:rPr>
              <a:t>His </a:t>
            </a:r>
            <a:r>
              <a:rPr lang="tr-TR" sz="2100" dirty="0" err="1">
                <a:solidFill>
                  <a:prstClr val="black"/>
                </a:solidFill>
              </a:rPr>
              <a:t>cure</a:t>
            </a:r>
            <a:r>
              <a:rPr lang="tr-TR" sz="2100" dirty="0">
                <a:solidFill>
                  <a:prstClr val="black"/>
                </a:solidFill>
              </a:rPr>
              <a:t>: </a:t>
            </a:r>
            <a:r>
              <a:rPr lang="tr-TR" sz="2100" dirty="0" err="1">
                <a:solidFill>
                  <a:prstClr val="black"/>
                </a:solidFill>
              </a:rPr>
              <a:t>reason</a:t>
            </a:r>
            <a:r>
              <a:rPr lang="tr-TR" sz="2100" dirty="0">
                <a:solidFill>
                  <a:prstClr val="black"/>
                </a:solidFill>
              </a:rPr>
              <a:t> (</a:t>
            </a:r>
            <a:r>
              <a:rPr lang="tr-TR" sz="2100" dirty="0" err="1">
                <a:solidFill>
                  <a:prstClr val="black"/>
                </a:solidFill>
              </a:rPr>
              <a:t>therefore</a:t>
            </a:r>
            <a:r>
              <a:rPr lang="tr-TR" sz="2100" dirty="0">
                <a:solidFill>
                  <a:prstClr val="black"/>
                </a:solidFill>
              </a:rPr>
              <a:t>: </a:t>
            </a:r>
            <a:r>
              <a:rPr lang="tr-TR" sz="2100" dirty="0" err="1">
                <a:solidFill>
                  <a:prstClr val="black"/>
                </a:solidFill>
              </a:rPr>
              <a:t>rationalism</a:t>
            </a:r>
            <a:r>
              <a:rPr lang="tr-TR" sz="2100" dirty="0">
                <a:solidFill>
                  <a:prstClr val="black"/>
                </a:solidFill>
              </a:rPr>
              <a:t>). A </a:t>
            </a:r>
            <a:r>
              <a:rPr lang="tr-TR" sz="2100" dirty="0" err="1">
                <a:solidFill>
                  <a:prstClr val="black"/>
                </a:solidFill>
              </a:rPr>
              <a:t>good</a:t>
            </a:r>
            <a:r>
              <a:rPr lang="tr-TR" sz="2100" dirty="0">
                <a:solidFill>
                  <a:prstClr val="black"/>
                </a:solidFill>
              </a:rPr>
              <a:t> </a:t>
            </a:r>
            <a:r>
              <a:rPr lang="tr-TR" sz="2100" dirty="0" err="1">
                <a:solidFill>
                  <a:prstClr val="black"/>
                </a:solidFill>
              </a:rPr>
              <a:t>design</a:t>
            </a:r>
            <a:r>
              <a:rPr lang="tr-TR" sz="2100" dirty="0">
                <a:solidFill>
                  <a:prstClr val="black"/>
                </a:solidFill>
              </a:rPr>
              <a:t> in </a:t>
            </a:r>
            <a:r>
              <a:rPr lang="tr-TR" sz="2100" dirty="0" err="1">
                <a:solidFill>
                  <a:prstClr val="black"/>
                </a:solidFill>
              </a:rPr>
              <a:t>the</a:t>
            </a:r>
            <a:r>
              <a:rPr lang="tr-TR" sz="2100" dirty="0">
                <a:solidFill>
                  <a:prstClr val="black"/>
                </a:solidFill>
              </a:rPr>
              <a:t> </a:t>
            </a:r>
            <a:r>
              <a:rPr lang="tr-TR" sz="2100" dirty="0" err="1">
                <a:solidFill>
                  <a:prstClr val="black"/>
                </a:solidFill>
              </a:rPr>
              <a:t>absence</a:t>
            </a:r>
            <a:r>
              <a:rPr lang="tr-TR" sz="2100" dirty="0">
                <a:solidFill>
                  <a:prstClr val="black"/>
                </a:solidFill>
              </a:rPr>
              <a:t> of a </a:t>
            </a:r>
            <a:r>
              <a:rPr lang="tr-TR" sz="2100" dirty="0" err="1">
                <a:solidFill>
                  <a:prstClr val="black"/>
                </a:solidFill>
              </a:rPr>
              <a:t>designer</a:t>
            </a:r>
            <a:r>
              <a:rPr lang="tr-TR" sz="2100" dirty="0">
                <a:solidFill>
                  <a:prstClr val="black"/>
                </a:solidFill>
              </a:rPr>
              <a:t> is </a:t>
            </a:r>
            <a:r>
              <a:rPr lang="tr-TR" sz="2100" dirty="0" err="1">
                <a:solidFill>
                  <a:prstClr val="black"/>
                </a:solidFill>
              </a:rPr>
              <a:t>possible</a:t>
            </a:r>
            <a:r>
              <a:rPr lang="tr-TR" sz="21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22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/>
              <a:t>Richard </a:t>
            </a:r>
            <a:r>
              <a:rPr lang="tr-TR" sz="3600" b="1" dirty="0" err="1"/>
              <a:t>Dawkins</a:t>
            </a:r>
            <a:endParaRPr lang="tr-TR" sz="3600" b="1" dirty="0"/>
          </a:p>
          <a:p>
            <a:pPr algn="l"/>
            <a:r>
              <a:rPr lang="tr-TR" sz="3600" dirty="0" err="1"/>
              <a:t>Famous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his </a:t>
            </a:r>
            <a:r>
              <a:rPr lang="tr-TR" sz="3600" dirty="0" err="1"/>
              <a:t>views</a:t>
            </a:r>
            <a:r>
              <a:rPr lang="tr-TR" sz="3600" dirty="0"/>
              <a:t> on: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tr-TR" sz="3600" dirty="0"/>
              <a:t>Gene </a:t>
            </a:r>
            <a:r>
              <a:rPr lang="tr-TR" sz="3600" dirty="0" err="1"/>
              <a:t>selection</a:t>
            </a:r>
            <a:endParaRPr lang="tr-TR" sz="3600" dirty="0"/>
          </a:p>
          <a:p>
            <a:pPr marL="742950" indent="-742950" algn="l">
              <a:buFont typeface="Arial" pitchFamily="34" charset="0"/>
              <a:buChar char="•"/>
            </a:pPr>
            <a:r>
              <a:rPr lang="tr-TR" sz="3600" dirty="0" err="1"/>
              <a:t>Replicators</a:t>
            </a:r>
            <a:endParaRPr lang="tr-TR" sz="3600" dirty="0"/>
          </a:p>
          <a:p>
            <a:pPr marL="742950" indent="-742950" algn="l">
              <a:buFont typeface="Arial" pitchFamily="34" charset="0"/>
              <a:buChar char="•"/>
            </a:pPr>
            <a:r>
              <a:rPr lang="tr-TR" sz="3600" dirty="0" err="1"/>
              <a:t>Memetics</a:t>
            </a:r>
            <a:r>
              <a:rPr lang="tr-TR" sz="3600" dirty="0"/>
              <a:t> (idea </a:t>
            </a:r>
            <a:r>
              <a:rPr lang="tr-TR" sz="3600" dirty="0" err="1"/>
              <a:t>selection</a:t>
            </a:r>
            <a:r>
              <a:rPr lang="tr-TR" sz="3600" dirty="0"/>
              <a:t>)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tr-TR" sz="3600" dirty="0" err="1"/>
              <a:t>Gradualism</a:t>
            </a:r>
            <a:endParaRPr lang="tr-TR" sz="3600" dirty="0"/>
          </a:p>
          <a:p>
            <a:pPr marL="742950" indent="-742950" algn="l">
              <a:buFont typeface="Arial" pitchFamily="34" charset="0"/>
              <a:buChar char="•"/>
            </a:pPr>
            <a:r>
              <a:rPr lang="tr-TR" sz="3600" dirty="0" err="1"/>
              <a:t>Complexity</a:t>
            </a:r>
            <a:endParaRPr lang="tr-TR" sz="3600" dirty="0"/>
          </a:p>
          <a:p>
            <a:pPr marL="742950" indent="-742950" algn="l">
              <a:buFont typeface="Arial" pitchFamily="34" charset="0"/>
              <a:buChar char="•"/>
            </a:pPr>
            <a:r>
              <a:rPr lang="tr-TR" sz="3600" dirty="0"/>
              <a:t>An </a:t>
            </a:r>
            <a:r>
              <a:rPr lang="tr-TR" sz="3600" dirty="0" err="1"/>
              <a:t>outspoken</a:t>
            </a:r>
            <a:r>
              <a:rPr lang="tr-TR" sz="3600" dirty="0"/>
              <a:t> </a:t>
            </a:r>
            <a:r>
              <a:rPr lang="tr-TR" sz="3600" dirty="0" err="1"/>
              <a:t>atheist</a:t>
            </a:r>
            <a:r>
              <a:rPr lang="tr-TR" sz="3600" dirty="0"/>
              <a:t>, a </a:t>
            </a:r>
            <a:r>
              <a:rPr lang="tr-TR" sz="3600" dirty="0" err="1"/>
              <a:t>critic</a:t>
            </a:r>
            <a:r>
              <a:rPr lang="tr-TR" sz="3600" dirty="0"/>
              <a:t> of </a:t>
            </a:r>
            <a:r>
              <a:rPr lang="tr-TR" sz="3600" dirty="0" err="1"/>
              <a:t>creationism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intelligent</a:t>
            </a:r>
            <a:r>
              <a:rPr lang="tr-TR" sz="3600" dirty="0"/>
              <a:t> </a:t>
            </a:r>
            <a:r>
              <a:rPr lang="tr-TR" sz="3600" dirty="0" err="1"/>
              <a:t>design</a:t>
            </a:r>
            <a:endParaRPr lang="tr-TR" sz="3600" dirty="0"/>
          </a:p>
          <a:p>
            <a:pPr algn="l"/>
            <a:endParaRPr lang="tr-TR" sz="3600" dirty="0"/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4193" y="764705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/>
              <a:t>Richard </a:t>
            </a:r>
            <a:r>
              <a:rPr lang="tr-TR" sz="3600" b="1" dirty="0" err="1"/>
              <a:t>Dawkins</a:t>
            </a:r>
            <a:endParaRPr lang="tr-TR" sz="3600" b="1" dirty="0"/>
          </a:p>
          <a:p>
            <a:pPr algn="l"/>
            <a:r>
              <a:rPr lang="tr-TR" sz="3600" dirty="0" err="1"/>
              <a:t>My</a:t>
            </a:r>
            <a:r>
              <a:rPr lang="tr-TR" sz="3600" dirty="0"/>
              <a:t> </a:t>
            </a:r>
            <a:r>
              <a:rPr lang="tr-TR" sz="3600" dirty="0" err="1"/>
              <a:t>subjective</a:t>
            </a:r>
            <a:r>
              <a:rPr lang="tr-TR" sz="3600" dirty="0"/>
              <a:t> </a:t>
            </a:r>
            <a:r>
              <a:rPr lang="tr-TR" sz="3600" dirty="0" err="1"/>
              <a:t>impression</a:t>
            </a:r>
            <a:r>
              <a:rPr lang="tr-TR" sz="3600" dirty="0"/>
              <a:t>:</a:t>
            </a:r>
          </a:p>
          <a:p>
            <a:pPr algn="l"/>
            <a:r>
              <a:rPr lang="tr-TR" sz="3600" dirty="0"/>
              <a:t>A </a:t>
            </a:r>
            <a:r>
              <a:rPr lang="tr-TR" sz="3600" dirty="0" err="1"/>
              <a:t>very</a:t>
            </a:r>
            <a:r>
              <a:rPr lang="tr-TR" sz="3600" dirty="0"/>
              <a:t> </a:t>
            </a:r>
            <a:r>
              <a:rPr lang="tr-TR" sz="3600" dirty="0" err="1"/>
              <a:t>careful</a:t>
            </a:r>
            <a:r>
              <a:rPr lang="tr-TR" sz="3600" dirty="0"/>
              <a:t> </a:t>
            </a:r>
            <a:r>
              <a:rPr lang="tr-TR" sz="3600" dirty="0" err="1"/>
              <a:t>evidence</a:t>
            </a:r>
            <a:r>
              <a:rPr lang="tr-TR" sz="3600" dirty="0"/>
              <a:t> </a:t>
            </a:r>
            <a:r>
              <a:rPr lang="tr-TR" sz="3600" dirty="0" err="1"/>
              <a:t>seeker</a:t>
            </a:r>
            <a:endParaRPr lang="tr-TR" sz="3600" dirty="0"/>
          </a:p>
          <a:p>
            <a:pPr algn="l"/>
            <a:r>
              <a:rPr lang="tr-TR" sz="3600" dirty="0"/>
              <a:t>A </a:t>
            </a:r>
            <a:r>
              <a:rPr lang="tr-TR" sz="3600" dirty="0" err="1"/>
              <a:t>great</a:t>
            </a:r>
            <a:r>
              <a:rPr lang="tr-TR" sz="3600" dirty="0"/>
              <a:t> </a:t>
            </a:r>
            <a:r>
              <a:rPr lang="tr-TR" sz="3600" dirty="0" err="1"/>
              <a:t>writer</a:t>
            </a:r>
            <a:r>
              <a:rPr lang="tr-TR" sz="3600" dirty="0"/>
              <a:t> of popular </a:t>
            </a:r>
            <a:r>
              <a:rPr lang="tr-TR" sz="3600" dirty="0" err="1"/>
              <a:t>science</a:t>
            </a:r>
            <a:endParaRPr lang="tr-TR" sz="3600" dirty="0"/>
          </a:p>
          <a:p>
            <a:pPr algn="l"/>
            <a:r>
              <a:rPr lang="tr-TR" sz="3600" dirty="0"/>
              <a:t>A </a:t>
            </a:r>
            <a:r>
              <a:rPr lang="tr-TR" sz="3600" dirty="0" err="1"/>
              <a:t>euro</a:t>
            </a:r>
            <a:r>
              <a:rPr lang="tr-TR" sz="3600" dirty="0"/>
              <a:t>-</a:t>
            </a:r>
            <a:r>
              <a:rPr lang="tr-TR" sz="3600" dirty="0" err="1"/>
              <a:t>centric</a:t>
            </a:r>
            <a:r>
              <a:rPr lang="tr-TR" sz="3600" dirty="0"/>
              <a:t>, </a:t>
            </a:r>
            <a:r>
              <a:rPr lang="tr-TR" sz="3600" dirty="0" err="1"/>
              <a:t>arrogant</a:t>
            </a:r>
            <a:r>
              <a:rPr lang="tr-TR" sz="3600" dirty="0"/>
              <a:t> Oxford </a:t>
            </a:r>
            <a:r>
              <a:rPr lang="tr-TR" sz="3600" dirty="0" err="1"/>
              <a:t>fellow</a:t>
            </a:r>
            <a:endParaRPr lang="tr-TR" sz="3600" dirty="0"/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A </a:t>
            </a:r>
            <a:r>
              <a:rPr lang="tr-TR" dirty="0" err="1" smtClean="0">
                <a:solidFill>
                  <a:schemeClr val="tx1"/>
                </a:solidFill>
              </a:rPr>
              <a:t>secret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rationalist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dirty="0" err="1" smtClean="0">
                <a:solidFill>
                  <a:schemeClr val="tx1"/>
                </a:solidFill>
              </a:rPr>
              <a:t>selfishness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rules</a:t>
            </a:r>
            <a:r>
              <a:rPr lang="tr-TR" dirty="0" smtClean="0">
                <a:solidFill>
                  <a:schemeClr val="tx1"/>
                </a:solidFill>
              </a:rPr>
              <a:t>)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positivist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dirty="0" err="1" smtClean="0">
                <a:solidFill>
                  <a:schemeClr val="tx1"/>
                </a:solidFill>
              </a:rPr>
              <a:t>only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Darwinism</a:t>
            </a:r>
            <a:r>
              <a:rPr lang="tr-TR" dirty="0" smtClean="0">
                <a:solidFill>
                  <a:schemeClr val="tx1"/>
                </a:solidFill>
              </a:rPr>
              <a:t>) on </a:t>
            </a:r>
            <a:r>
              <a:rPr lang="tr-TR" dirty="0" err="1" smtClean="0">
                <a:solidFill>
                  <a:schemeClr val="tx1"/>
                </a:solidFill>
              </a:rPr>
              <a:t>how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science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works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Unneccasarily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harsh</a:t>
            </a:r>
            <a:r>
              <a:rPr lang="tr-TR" dirty="0" smtClean="0">
                <a:solidFill>
                  <a:schemeClr val="tx1"/>
                </a:solidFill>
              </a:rPr>
              <a:t> on his </a:t>
            </a:r>
            <a:r>
              <a:rPr lang="tr-TR" dirty="0" err="1" smtClean="0">
                <a:solidFill>
                  <a:schemeClr val="tx1"/>
                </a:solidFill>
              </a:rPr>
              <a:t>attack</a:t>
            </a:r>
            <a:r>
              <a:rPr lang="tr-TR" dirty="0" smtClean="0">
                <a:solidFill>
                  <a:schemeClr val="tx1"/>
                </a:solidFill>
              </a:rPr>
              <a:t> on </a:t>
            </a:r>
            <a:r>
              <a:rPr lang="tr-TR" dirty="0" err="1" smtClean="0">
                <a:solidFill>
                  <a:schemeClr val="tx1"/>
                </a:solidFill>
              </a:rPr>
              <a:t>religion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An </a:t>
            </a:r>
            <a:r>
              <a:rPr lang="tr-TR" dirty="0" err="1" smtClean="0">
                <a:solidFill>
                  <a:schemeClr val="tx1"/>
                </a:solidFill>
              </a:rPr>
              <a:t>opponent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Gould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Eldredge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	(</a:t>
            </a:r>
            <a:r>
              <a:rPr lang="tr-TR" dirty="0" err="1" smtClean="0">
                <a:solidFill>
                  <a:schemeClr val="tx1"/>
                </a:solidFill>
              </a:rPr>
              <a:t>Almost</a:t>
            </a:r>
            <a:r>
              <a:rPr lang="tr-TR" dirty="0" smtClean="0">
                <a:solidFill>
                  <a:schemeClr val="tx1"/>
                </a:solidFill>
              </a:rPr>
              <a:t>) No </a:t>
            </a:r>
            <a:r>
              <a:rPr lang="tr-TR" dirty="0" err="1" smtClean="0">
                <a:solidFill>
                  <a:schemeClr val="tx1"/>
                </a:solidFill>
              </a:rPr>
              <a:t>place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nature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chance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	(</a:t>
            </a:r>
            <a:r>
              <a:rPr lang="tr-TR" dirty="0" err="1" smtClean="0">
                <a:solidFill>
                  <a:schemeClr val="tx1"/>
                </a:solidFill>
              </a:rPr>
              <a:t>Almost</a:t>
            </a:r>
            <a:r>
              <a:rPr lang="tr-TR" dirty="0" smtClean="0">
                <a:solidFill>
                  <a:schemeClr val="tx1"/>
                </a:solidFill>
              </a:rPr>
              <a:t>) No </a:t>
            </a:r>
            <a:r>
              <a:rPr lang="tr-TR" dirty="0" err="1" smtClean="0">
                <a:solidFill>
                  <a:schemeClr val="tx1"/>
                </a:solidFill>
              </a:rPr>
              <a:t>place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nature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stasis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7900" y="332657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Selfish</a:t>
            </a:r>
            <a:r>
              <a:rPr lang="tr-TR" sz="3600" b="1" dirty="0"/>
              <a:t> Gene (1976)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Questions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Why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people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kind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each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other</a:t>
            </a:r>
            <a:r>
              <a:rPr lang="tr-TR" dirty="0" smtClean="0">
                <a:solidFill>
                  <a:schemeClr val="tx1"/>
                </a:solidFill>
              </a:rPr>
              <a:t>?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How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could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cooperation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have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emerged</a:t>
            </a:r>
            <a:r>
              <a:rPr lang="tr-TR" dirty="0" smtClean="0">
                <a:solidFill>
                  <a:schemeClr val="tx1"/>
                </a:solidFill>
              </a:rPr>
              <a:t>?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How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should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we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explain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altruistic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behaviour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sz="3600" b="1" u="sng" dirty="0"/>
          </a:p>
          <a:p>
            <a:pPr algn="l"/>
            <a:r>
              <a:rPr lang="tr-TR" sz="3600" b="1" u="sng" dirty="0" err="1"/>
              <a:t>Altruism</a:t>
            </a:r>
            <a:r>
              <a:rPr lang="tr-TR" sz="3600" dirty="0"/>
              <a:t>: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practice</a:t>
            </a:r>
            <a:r>
              <a:rPr lang="tr-TR" sz="3600" dirty="0"/>
              <a:t> of </a:t>
            </a:r>
            <a:r>
              <a:rPr lang="tr-TR" sz="3600" dirty="0" err="1"/>
              <a:t>concern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welfare</a:t>
            </a:r>
            <a:r>
              <a:rPr lang="tr-TR" sz="3600" dirty="0"/>
              <a:t> of </a:t>
            </a:r>
            <a:r>
              <a:rPr lang="tr-TR" sz="3600" dirty="0" err="1"/>
              <a:t>others</a:t>
            </a:r>
            <a:endParaRPr lang="tr-TR" sz="3600" dirty="0"/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sticks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other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animals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protect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their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colony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lvl="1" algn="l"/>
            <a:r>
              <a:rPr lang="tr-TR" dirty="0" smtClean="0">
                <a:solidFill>
                  <a:schemeClr val="tx1"/>
                </a:solidFill>
              </a:rPr>
              <a:t>					(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die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soon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after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Giving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up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food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others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Parent</a:t>
            </a:r>
            <a:r>
              <a:rPr lang="tr-TR" dirty="0" err="1" smtClean="0">
                <a:solidFill>
                  <a:schemeClr val="tx1"/>
                </a:solidFill>
              </a:rPr>
              <a:t>hood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Suicide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bombers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Selfish</a:t>
            </a:r>
            <a:r>
              <a:rPr lang="tr-TR" sz="3600" b="1" dirty="0"/>
              <a:t> Gene (1976)</a:t>
            </a:r>
          </a:p>
          <a:p>
            <a:pPr algn="l"/>
            <a:r>
              <a:rPr lang="tr-TR" sz="3600" dirty="0" err="1"/>
              <a:t>Explanations</a:t>
            </a:r>
            <a:r>
              <a:rPr lang="tr-TR" sz="3600" dirty="0"/>
              <a:t>: </a:t>
            </a:r>
          </a:p>
          <a:p>
            <a:pPr marL="742950" indent="-742950" algn="l">
              <a:buAutoNum type="arabicParenBoth"/>
            </a:pPr>
            <a:r>
              <a:rPr lang="tr-TR" sz="3600" dirty="0" err="1"/>
              <a:t>species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imperfect</a:t>
            </a:r>
            <a:r>
              <a:rPr lang="tr-TR" sz="3600" dirty="0"/>
              <a:t> </a:t>
            </a:r>
            <a:r>
              <a:rPr lang="tr-TR" sz="3600" dirty="0" err="1"/>
              <a:t>therefore</a:t>
            </a:r>
            <a:r>
              <a:rPr lang="tr-TR" sz="3600" dirty="0"/>
              <a:t> </a:t>
            </a:r>
            <a:r>
              <a:rPr lang="tr-TR" sz="3600" dirty="0" err="1"/>
              <a:t>they</a:t>
            </a:r>
            <a:r>
              <a:rPr lang="tr-TR" sz="3600" dirty="0"/>
              <a:t> </a:t>
            </a:r>
            <a:r>
              <a:rPr lang="tr-TR" sz="3600" dirty="0" err="1"/>
              <a:t>cooperate</a:t>
            </a:r>
            <a:r>
              <a:rPr lang="tr-TR" sz="3600" dirty="0"/>
              <a:t> </a:t>
            </a:r>
          </a:p>
          <a:p>
            <a:pPr marL="742950" indent="-742950" algn="l">
              <a:buAutoNum type="arabicParenBoth"/>
            </a:pPr>
            <a:r>
              <a:rPr lang="tr-TR" sz="3600" dirty="0" err="1"/>
              <a:t>species</a:t>
            </a:r>
            <a:r>
              <a:rPr lang="tr-TR" sz="3600" dirty="0"/>
              <a:t> </a:t>
            </a:r>
            <a:r>
              <a:rPr lang="tr-TR" sz="3600" dirty="0" err="1"/>
              <a:t>benefit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cooperation</a:t>
            </a:r>
            <a:endParaRPr lang="tr-TR" sz="3600" dirty="0"/>
          </a:p>
          <a:p>
            <a:pPr marL="742950" indent="-742950" algn="l">
              <a:buAutoNum type="arabicParenBoth"/>
            </a:pPr>
            <a:r>
              <a:rPr lang="tr-TR" sz="3600" dirty="0" err="1"/>
              <a:t>Altruism</a:t>
            </a:r>
            <a:r>
              <a:rPr lang="tr-TR" sz="3600" dirty="0"/>
              <a:t> is a </a:t>
            </a:r>
            <a:r>
              <a:rPr lang="tr-TR" sz="3600" dirty="0" err="1"/>
              <a:t>traditional</a:t>
            </a:r>
            <a:r>
              <a:rPr lang="tr-TR" sz="3600" dirty="0"/>
              <a:t> </a:t>
            </a:r>
            <a:r>
              <a:rPr lang="tr-TR" sz="3600" dirty="0" err="1"/>
              <a:t>feature</a:t>
            </a:r>
            <a:r>
              <a:rPr lang="tr-TR" sz="3600" dirty="0"/>
              <a:t> of </a:t>
            </a:r>
            <a:r>
              <a:rPr lang="tr-TR" sz="3600" dirty="0" err="1"/>
              <a:t>human</a:t>
            </a:r>
            <a:r>
              <a:rPr lang="tr-TR" sz="3600" dirty="0"/>
              <a:t> </a:t>
            </a:r>
            <a:r>
              <a:rPr lang="tr-TR" sz="3600" dirty="0" err="1"/>
              <a:t>societies</a:t>
            </a:r>
            <a:endParaRPr lang="tr-TR" sz="3600" dirty="0"/>
          </a:p>
          <a:p>
            <a:pPr algn="l"/>
            <a:endParaRPr lang="tr-TR" sz="2800" dirty="0"/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Selfish</a:t>
            </a:r>
            <a:r>
              <a:rPr lang="tr-TR" sz="3600" b="1" dirty="0"/>
              <a:t> Gene (1976)</a:t>
            </a:r>
          </a:p>
          <a:p>
            <a:pPr algn="l"/>
            <a:r>
              <a:rPr lang="tr-TR" sz="3600" dirty="0" err="1"/>
              <a:t>Dawkins</a:t>
            </a:r>
            <a:r>
              <a:rPr lang="tr-TR" sz="3600" dirty="0"/>
              <a:t>’ </a:t>
            </a:r>
            <a:r>
              <a:rPr lang="tr-TR" sz="3600" dirty="0" err="1"/>
              <a:t>explanation</a:t>
            </a:r>
            <a:r>
              <a:rPr lang="tr-TR" sz="3600" dirty="0"/>
              <a:t>: </a:t>
            </a:r>
            <a:r>
              <a:rPr lang="tr-TR" sz="3600" dirty="0" err="1"/>
              <a:t>Our</a:t>
            </a:r>
            <a:r>
              <a:rPr lang="tr-TR" sz="3600" dirty="0"/>
              <a:t> </a:t>
            </a:r>
            <a:r>
              <a:rPr lang="tr-TR" sz="3600" dirty="0" err="1"/>
              <a:t>behaviour</a:t>
            </a:r>
            <a:r>
              <a:rPr lang="tr-TR" sz="3600" dirty="0"/>
              <a:t> is </a:t>
            </a:r>
            <a:r>
              <a:rPr lang="tr-TR" sz="3600" dirty="0" err="1"/>
              <a:t>mainly</a:t>
            </a:r>
            <a:r>
              <a:rPr lang="tr-TR" sz="3600" dirty="0"/>
              <a:t> </a:t>
            </a:r>
            <a:r>
              <a:rPr lang="tr-TR" sz="3600" dirty="0" err="1"/>
              <a:t>determined</a:t>
            </a:r>
            <a:r>
              <a:rPr lang="tr-TR" sz="3600" dirty="0"/>
              <a:t> </a:t>
            </a:r>
            <a:r>
              <a:rPr lang="tr-TR" sz="3600" dirty="0" err="1"/>
              <a:t>by</a:t>
            </a:r>
            <a:r>
              <a:rPr lang="tr-TR" sz="3600" dirty="0"/>
              <a:t> </a:t>
            </a:r>
            <a:r>
              <a:rPr lang="tr-TR" sz="3600" dirty="0" err="1"/>
              <a:t>our</a:t>
            </a:r>
            <a:r>
              <a:rPr lang="tr-TR" sz="3600" dirty="0"/>
              <a:t> </a:t>
            </a:r>
            <a:r>
              <a:rPr lang="tr-TR" sz="3600" dirty="0" err="1"/>
              <a:t>genome</a:t>
            </a:r>
            <a:r>
              <a:rPr lang="tr-TR" sz="3600" dirty="0"/>
              <a:t>. </a:t>
            </a:r>
          </a:p>
          <a:p>
            <a:pPr algn="l"/>
            <a:endParaRPr lang="tr-TR" sz="3600" dirty="0"/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Altruism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altruistic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behaviour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dirty="0" err="1" smtClean="0">
                <a:solidFill>
                  <a:schemeClr val="tx1"/>
                </a:solidFill>
              </a:rPr>
              <a:t>prevalent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because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u="sng" dirty="0" smtClean="0">
                <a:solidFill>
                  <a:schemeClr val="tx1"/>
                </a:solidFill>
              </a:rPr>
              <a:t>“</a:t>
            </a:r>
            <a:r>
              <a:rPr lang="tr-TR" u="sng" dirty="0" err="1" smtClean="0">
                <a:solidFill>
                  <a:schemeClr val="tx1"/>
                </a:solidFill>
              </a:rPr>
              <a:t>genes</a:t>
            </a:r>
            <a:r>
              <a:rPr lang="tr-TR" u="sng" dirty="0" smtClean="0">
                <a:solidFill>
                  <a:schemeClr val="tx1"/>
                </a:solidFill>
              </a:rPr>
              <a:t> </a:t>
            </a:r>
            <a:r>
              <a:rPr lang="tr-TR" u="sng" dirty="0" err="1" smtClean="0">
                <a:solidFill>
                  <a:schemeClr val="tx1"/>
                </a:solidFill>
              </a:rPr>
              <a:t>for</a:t>
            </a:r>
            <a:r>
              <a:rPr lang="tr-TR" u="sng" dirty="0" smtClean="0">
                <a:solidFill>
                  <a:schemeClr val="tx1"/>
                </a:solidFill>
              </a:rPr>
              <a:t> </a:t>
            </a:r>
            <a:r>
              <a:rPr lang="tr-TR" u="sng" dirty="0" err="1" smtClean="0">
                <a:solidFill>
                  <a:schemeClr val="tx1"/>
                </a:solidFill>
              </a:rPr>
              <a:t>altruism</a:t>
            </a:r>
            <a:r>
              <a:rPr lang="tr-TR" u="sng" dirty="0" smtClean="0">
                <a:solidFill>
                  <a:schemeClr val="tx1"/>
                </a:solidFill>
              </a:rPr>
              <a:t>”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selected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although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this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dirty="0" err="1" smtClean="0">
                <a:solidFill>
                  <a:schemeClr val="tx1"/>
                </a:solidFill>
              </a:rPr>
              <a:t>often</a:t>
            </a:r>
            <a:r>
              <a:rPr lang="tr-TR" dirty="0" smtClean="0">
                <a:solidFill>
                  <a:schemeClr val="tx1"/>
                </a:solidFill>
              </a:rPr>
              <a:t> not </a:t>
            </a:r>
            <a:r>
              <a:rPr lang="tr-TR" dirty="0" err="1" smtClean="0">
                <a:solidFill>
                  <a:schemeClr val="tx1"/>
                </a:solidFill>
              </a:rPr>
              <a:t>good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organism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thus</a:t>
            </a:r>
            <a:r>
              <a:rPr lang="tr-TR" dirty="0" smtClean="0">
                <a:solidFill>
                  <a:schemeClr val="tx1"/>
                </a:solidFill>
              </a:rPr>
              <a:t>: “</a:t>
            </a:r>
            <a:r>
              <a:rPr lang="tr-TR" dirty="0" err="1" smtClean="0">
                <a:solidFill>
                  <a:schemeClr val="tx1"/>
                </a:solidFill>
              </a:rPr>
              <a:t>selfish</a:t>
            </a:r>
            <a:r>
              <a:rPr lang="tr-TR" dirty="0" smtClean="0">
                <a:solidFill>
                  <a:schemeClr val="tx1"/>
                </a:solidFill>
              </a:rPr>
              <a:t> gene”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Be </a:t>
            </a:r>
            <a:r>
              <a:rPr lang="tr-TR" dirty="0" err="1" smtClean="0">
                <a:solidFill>
                  <a:schemeClr val="tx1"/>
                </a:solidFill>
              </a:rPr>
              <a:t>careful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  <a:r>
              <a:rPr lang="tr-TR" dirty="0" err="1" smtClean="0">
                <a:solidFill>
                  <a:schemeClr val="tx1"/>
                </a:solidFill>
              </a:rPr>
              <a:t>genes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selfish</a:t>
            </a:r>
            <a:r>
              <a:rPr lang="tr-TR" dirty="0" smtClean="0">
                <a:solidFill>
                  <a:schemeClr val="tx1"/>
                </a:solidFill>
              </a:rPr>
              <a:t>, not </a:t>
            </a:r>
            <a:r>
              <a:rPr lang="tr-TR" dirty="0" err="1" smtClean="0">
                <a:solidFill>
                  <a:schemeClr val="tx1"/>
                </a:solidFill>
              </a:rPr>
              <a:t>organisms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dirty="0" err="1" smtClean="0">
                <a:solidFill>
                  <a:schemeClr val="tx1"/>
                </a:solidFill>
              </a:rPr>
              <a:t>humans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Selfish</a:t>
            </a:r>
            <a:r>
              <a:rPr lang="tr-TR" sz="3600" b="1" dirty="0"/>
              <a:t> Gene (1976)</a:t>
            </a:r>
          </a:p>
          <a:p>
            <a:pPr algn="l"/>
            <a:endParaRPr lang="tr-TR" sz="3600" dirty="0"/>
          </a:p>
          <a:p>
            <a:pPr algn="l"/>
            <a:r>
              <a:rPr lang="tr-TR" sz="3600" dirty="0"/>
              <a:t>Gene: </a:t>
            </a:r>
          </a:p>
          <a:p>
            <a:pPr algn="l"/>
            <a:endParaRPr lang="tr-TR" sz="3600" dirty="0"/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simplest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unit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information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replicates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itself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Unknown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Darwin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First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introduced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Gregor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Mendel</a:t>
            </a:r>
            <a:r>
              <a:rPr lang="tr-TR" dirty="0" smtClean="0">
                <a:solidFill>
                  <a:schemeClr val="tx1"/>
                </a:solidFill>
              </a:rPr>
              <a:t> in 1860s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Not </a:t>
            </a:r>
            <a:r>
              <a:rPr lang="tr-TR" dirty="0" err="1" smtClean="0">
                <a:solidFill>
                  <a:schemeClr val="tx1"/>
                </a:solidFill>
              </a:rPr>
              <a:t>much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attention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was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paid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until</a:t>
            </a:r>
            <a:r>
              <a:rPr lang="tr-TR" dirty="0" smtClean="0">
                <a:solidFill>
                  <a:schemeClr val="tx1"/>
                </a:solidFill>
              </a:rPr>
              <a:t> Cambridge </a:t>
            </a:r>
            <a:r>
              <a:rPr lang="tr-TR" dirty="0" err="1" smtClean="0">
                <a:solidFill>
                  <a:schemeClr val="tx1"/>
                </a:solidFill>
              </a:rPr>
              <a:t>scholars</a:t>
            </a:r>
            <a:r>
              <a:rPr lang="tr-TR" dirty="0" smtClean="0">
                <a:solidFill>
                  <a:schemeClr val="tx1"/>
                </a:solidFill>
              </a:rPr>
              <a:t> Watson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Crick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discovered</a:t>
            </a:r>
            <a:r>
              <a:rPr lang="tr-TR" dirty="0" smtClean="0">
                <a:solidFill>
                  <a:schemeClr val="tx1"/>
                </a:solidFill>
              </a:rPr>
              <a:t> DNA in 1950s</a:t>
            </a: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03512" y="260648"/>
            <a:ext cx="8640960" cy="640871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Selfish</a:t>
            </a:r>
            <a:r>
              <a:rPr lang="tr-TR" sz="3600" b="1" dirty="0"/>
              <a:t> Gene (1976)</a:t>
            </a:r>
          </a:p>
          <a:p>
            <a:pPr algn="l"/>
            <a:r>
              <a:rPr lang="tr-TR" sz="3600" dirty="0" err="1"/>
              <a:t>How</a:t>
            </a:r>
            <a:r>
              <a:rPr lang="tr-TR" sz="3600" dirty="0"/>
              <a:t> </a:t>
            </a:r>
            <a:r>
              <a:rPr lang="tr-TR" sz="3600" dirty="0" err="1"/>
              <a:t>does</a:t>
            </a:r>
            <a:r>
              <a:rPr lang="tr-TR" sz="3600" dirty="0"/>
              <a:t> gene </a:t>
            </a:r>
            <a:r>
              <a:rPr lang="tr-TR" sz="3600" dirty="0" err="1"/>
              <a:t>selection</a:t>
            </a:r>
            <a:r>
              <a:rPr lang="tr-TR" sz="3600" dirty="0"/>
              <a:t> </a:t>
            </a:r>
            <a:r>
              <a:rPr lang="tr-TR" sz="3600" dirty="0" err="1"/>
              <a:t>work</a:t>
            </a:r>
            <a:r>
              <a:rPr lang="tr-TR" sz="3600" dirty="0"/>
              <a:t>?</a:t>
            </a:r>
          </a:p>
          <a:p>
            <a:pPr algn="l"/>
            <a:endParaRPr lang="tr-TR" sz="3600" dirty="0"/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numberless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able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replicate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themselves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Replication</a:t>
            </a:r>
            <a:r>
              <a:rPr lang="tr-TR" dirty="0" smtClean="0">
                <a:solidFill>
                  <a:schemeClr val="tx1"/>
                </a:solidFill>
              </a:rPr>
              <a:t> is not </a:t>
            </a:r>
            <a:r>
              <a:rPr lang="tr-TR" dirty="0" err="1" smtClean="0">
                <a:solidFill>
                  <a:schemeClr val="tx1"/>
                </a:solidFill>
              </a:rPr>
              <a:t>perfect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It</a:t>
            </a:r>
            <a:r>
              <a:rPr lang="tr-TR" dirty="0" smtClean="0">
                <a:solidFill>
                  <a:schemeClr val="tx1"/>
                </a:solidFill>
              </a:rPr>
              <a:t> is </a:t>
            </a:r>
            <a:r>
              <a:rPr lang="tr-TR" dirty="0" err="1" smtClean="0">
                <a:solidFill>
                  <a:schemeClr val="tx1"/>
                </a:solidFill>
              </a:rPr>
              <a:t>error</a:t>
            </a:r>
            <a:r>
              <a:rPr lang="tr-TR" dirty="0" smtClean="0">
                <a:solidFill>
                  <a:schemeClr val="tx1"/>
                </a:solidFill>
              </a:rPr>
              <a:t>-</a:t>
            </a:r>
            <a:r>
              <a:rPr lang="tr-TR" dirty="0" err="1" smtClean="0">
                <a:solidFill>
                  <a:schemeClr val="tx1"/>
                </a:solidFill>
              </a:rPr>
              <a:t>prone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Some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remain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silent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long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periods</a:t>
            </a:r>
            <a:endParaRPr lang="tr-TR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Struggle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survival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fittest</a:t>
            </a:r>
            <a:r>
              <a:rPr lang="tr-TR" dirty="0" smtClean="0">
                <a:solidFill>
                  <a:schemeClr val="tx1"/>
                </a:solidFill>
              </a:rPr>
              <a:t> gene</a:t>
            </a:r>
          </a:p>
          <a:p>
            <a:pPr lvl="1"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Survival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means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replication</a:t>
            </a:r>
            <a:r>
              <a:rPr lang="tr-TR" dirty="0" smtClean="0">
                <a:solidFill>
                  <a:schemeClr val="tx1"/>
                </a:solidFill>
              </a:rPr>
              <a:t> of a gene </a:t>
            </a:r>
            <a:r>
              <a:rPr lang="tr-TR" dirty="0" err="1" smtClean="0">
                <a:solidFill>
                  <a:schemeClr val="tx1"/>
                </a:solidFill>
              </a:rPr>
              <a:t>through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generations</a:t>
            </a:r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1208</Words>
  <Application>Microsoft Office PowerPoint</Application>
  <PresentationFormat>Widescreen</PresentationFormat>
  <Paragraphs>229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Office Theme</vt:lpstr>
      <vt:lpstr>Evrim, Kurumlar  ve İktisat Kuramı: Memetics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God Delusion (2006)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Evolution, Complexity,  and Big Data Economy Week 10</dc:title>
  <dc:creator>Altug Yalcintas</dc:creator>
  <cp:lastModifiedBy>Altug Yalcintas</cp:lastModifiedBy>
  <cp:revision>5</cp:revision>
  <dcterms:created xsi:type="dcterms:W3CDTF">2020-02-13T14:36:44Z</dcterms:created>
  <dcterms:modified xsi:type="dcterms:W3CDTF">2020-02-13T17:04:39Z</dcterms:modified>
</cp:coreProperties>
</file>