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EAF4F-F61F-4A42-B06B-7762BED34AB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90B540-8DCC-43D2-9A3D-91A06C731CAC}">
      <dgm:prSet phldrT="[Metin]"/>
      <dgm:spPr/>
      <dgm:t>
        <a:bodyPr/>
        <a:lstStyle/>
        <a:p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positive</a:t>
          </a:r>
          <a:r>
            <a:rPr lang="tr-TR" dirty="0" smtClean="0"/>
            <a:t> </a:t>
          </a:r>
          <a:r>
            <a:rPr lang="tr-TR" dirty="0" err="1" smtClean="0"/>
            <a:t>feedback</a:t>
          </a:r>
          <a:r>
            <a:rPr lang="tr-TR" dirty="0" smtClean="0"/>
            <a:t> </a:t>
          </a:r>
          <a:r>
            <a:rPr lang="tr-TR" dirty="0" err="1" smtClean="0"/>
            <a:t>loop</a:t>
          </a:r>
          <a:endParaRPr lang="en-GB" dirty="0"/>
        </a:p>
      </dgm:t>
    </dgm:pt>
    <dgm:pt modelId="{E5764DC7-B914-435F-BEBB-F8E26D37638B}" type="parTrans" cxnId="{51FBA603-4436-4C53-AEE1-71EFCB49D6F7}">
      <dgm:prSet/>
      <dgm:spPr/>
      <dgm:t>
        <a:bodyPr/>
        <a:lstStyle/>
        <a:p>
          <a:endParaRPr lang="en-GB"/>
        </a:p>
      </dgm:t>
    </dgm:pt>
    <dgm:pt modelId="{EDC82215-817E-421A-8302-E126A4CD20FD}" type="sibTrans" cxnId="{51FBA603-4436-4C53-AEE1-71EFCB49D6F7}">
      <dgm:prSet/>
      <dgm:spPr/>
      <dgm:t>
        <a:bodyPr/>
        <a:lstStyle/>
        <a:p>
          <a:endParaRPr lang="en-GB"/>
        </a:p>
      </dgm:t>
    </dgm:pt>
    <dgm:pt modelId="{4596AC94-058A-4A06-9645-8E91F284B860}">
      <dgm:prSet phldrT="[Metin]"/>
      <dgm:spPr/>
      <dgm:t>
        <a:bodyPr/>
        <a:lstStyle/>
        <a:p>
          <a:r>
            <a:rPr lang="tr-TR" dirty="0" err="1" smtClean="0"/>
            <a:t>Domestication</a:t>
          </a:r>
          <a:r>
            <a:rPr lang="tr-TR" dirty="0" smtClean="0"/>
            <a:t> of </a:t>
          </a:r>
          <a:r>
            <a:rPr lang="tr-TR" dirty="0" err="1" smtClean="0"/>
            <a:t>animals</a:t>
          </a:r>
          <a:endParaRPr lang="en-GB" dirty="0"/>
        </a:p>
      </dgm:t>
    </dgm:pt>
    <dgm:pt modelId="{E1732D95-998D-46CF-B637-826CA9E1A586}" type="parTrans" cxnId="{C4316885-475F-4721-9C32-78AF0330FF01}">
      <dgm:prSet/>
      <dgm:spPr/>
      <dgm:t>
        <a:bodyPr/>
        <a:lstStyle/>
        <a:p>
          <a:endParaRPr lang="en-GB"/>
        </a:p>
      </dgm:t>
    </dgm:pt>
    <dgm:pt modelId="{452B08E7-B2B7-45CF-9DDE-F39EEC6E4A68}" type="sibTrans" cxnId="{C4316885-475F-4721-9C32-78AF0330FF01}">
      <dgm:prSet/>
      <dgm:spPr/>
      <dgm:t>
        <a:bodyPr/>
        <a:lstStyle/>
        <a:p>
          <a:endParaRPr lang="en-GB"/>
        </a:p>
      </dgm:t>
    </dgm:pt>
    <dgm:pt modelId="{76CFE585-C30D-4F8B-87C7-298031A7716D}">
      <dgm:prSet phldrT="[Metin]"/>
      <dgm:spPr/>
      <dgm:t>
        <a:bodyPr/>
        <a:lstStyle/>
        <a:p>
          <a:r>
            <a:rPr lang="tr-TR" dirty="0" err="1" smtClean="0"/>
            <a:t>Increasing</a:t>
          </a:r>
          <a:r>
            <a:rPr lang="tr-TR" dirty="0" smtClean="0"/>
            <a:t> </a:t>
          </a:r>
          <a:r>
            <a:rPr lang="tr-TR" dirty="0" err="1" smtClean="0"/>
            <a:t>efficiency</a:t>
          </a:r>
          <a:r>
            <a:rPr lang="tr-TR" dirty="0" smtClean="0"/>
            <a:t> in </a:t>
          </a:r>
          <a:r>
            <a:rPr lang="tr-TR" dirty="0" err="1" smtClean="0"/>
            <a:t>farming</a:t>
          </a:r>
          <a:endParaRPr lang="en-GB" dirty="0"/>
        </a:p>
      </dgm:t>
    </dgm:pt>
    <dgm:pt modelId="{0CA86385-8AC8-4684-BCCF-5DD1A51D39BC}" type="parTrans" cxnId="{4FA9F761-D0A0-45A1-9B1B-B9D96AAA7374}">
      <dgm:prSet/>
      <dgm:spPr/>
      <dgm:t>
        <a:bodyPr/>
        <a:lstStyle/>
        <a:p>
          <a:endParaRPr lang="en-GB"/>
        </a:p>
      </dgm:t>
    </dgm:pt>
    <dgm:pt modelId="{6CDE782D-E6D2-4F91-9675-7771632C4B67}" type="sibTrans" cxnId="{4FA9F761-D0A0-45A1-9B1B-B9D96AAA7374}">
      <dgm:prSet/>
      <dgm:spPr/>
      <dgm:t>
        <a:bodyPr/>
        <a:lstStyle/>
        <a:p>
          <a:endParaRPr lang="en-GB"/>
        </a:p>
      </dgm:t>
    </dgm:pt>
    <dgm:pt modelId="{9673CCB8-0ED1-42E8-ACE6-B027CC660E5F}">
      <dgm:prSet phldrT="[Metin]"/>
      <dgm:spPr/>
      <dgm:t>
        <a:bodyPr/>
        <a:lstStyle/>
        <a:p>
          <a:r>
            <a:rPr lang="tr-TR" dirty="0" err="1" smtClean="0"/>
            <a:t>More</a:t>
          </a:r>
          <a:r>
            <a:rPr lang="tr-TR" dirty="0" smtClean="0"/>
            <a:t> </a:t>
          </a:r>
          <a:r>
            <a:rPr lang="tr-TR" dirty="0" err="1" smtClean="0"/>
            <a:t>wheat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barley</a:t>
          </a:r>
          <a:r>
            <a:rPr lang="tr-TR" dirty="0" smtClean="0"/>
            <a:t> as </a:t>
          </a:r>
          <a:r>
            <a:rPr lang="tr-TR" dirty="0" err="1" smtClean="0"/>
            <a:t>food</a:t>
          </a:r>
          <a:r>
            <a:rPr lang="tr-TR" dirty="0" smtClean="0"/>
            <a:t> </a:t>
          </a:r>
          <a:r>
            <a:rPr lang="tr-TR" dirty="0" err="1" smtClean="0"/>
            <a:t>for</a:t>
          </a:r>
          <a:r>
            <a:rPr lang="tr-TR" dirty="0" smtClean="0"/>
            <a:t> </a:t>
          </a:r>
          <a:r>
            <a:rPr lang="tr-TR" dirty="0" err="1" smtClean="0"/>
            <a:t>people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animals</a:t>
          </a:r>
          <a:endParaRPr lang="en-GB" dirty="0"/>
        </a:p>
      </dgm:t>
    </dgm:pt>
    <dgm:pt modelId="{80BA2AE5-1C88-43C3-849D-BA07CC8CB99F}" type="parTrans" cxnId="{F38818B6-7747-49C0-B6D5-18004933E520}">
      <dgm:prSet/>
      <dgm:spPr/>
      <dgm:t>
        <a:bodyPr/>
        <a:lstStyle/>
        <a:p>
          <a:endParaRPr lang="en-GB"/>
        </a:p>
      </dgm:t>
    </dgm:pt>
    <dgm:pt modelId="{0CE4AD5B-5E8B-4D43-AE69-836E1818A035}" type="sibTrans" cxnId="{F38818B6-7747-49C0-B6D5-18004933E520}">
      <dgm:prSet/>
      <dgm:spPr/>
      <dgm:t>
        <a:bodyPr/>
        <a:lstStyle/>
        <a:p>
          <a:endParaRPr lang="en-GB"/>
        </a:p>
      </dgm:t>
    </dgm:pt>
    <dgm:pt modelId="{BA119D88-C2D3-4626-90AB-B7F4A4D82CF0}">
      <dgm:prSet phldrT="[Metin]"/>
      <dgm:spPr/>
      <dgm:t>
        <a:bodyPr/>
        <a:lstStyle/>
        <a:p>
          <a:r>
            <a:rPr lang="tr-TR" dirty="0" err="1" smtClean="0"/>
            <a:t>Fertilizing</a:t>
          </a:r>
          <a:r>
            <a:rPr lang="tr-TR" dirty="0" smtClean="0"/>
            <a:t> </a:t>
          </a:r>
          <a:r>
            <a:rPr lang="tr-TR" dirty="0" err="1" smtClean="0"/>
            <a:t>soil</a:t>
          </a:r>
          <a:endParaRPr lang="en-GB" dirty="0"/>
        </a:p>
      </dgm:t>
    </dgm:pt>
    <dgm:pt modelId="{BBA21F5E-AE63-46A4-BA16-FEAF13117F39}" type="sibTrans" cxnId="{4691CAF2-D9B4-476A-AC20-91B92AAC4ADE}">
      <dgm:prSet/>
      <dgm:spPr/>
      <dgm:t>
        <a:bodyPr/>
        <a:lstStyle/>
        <a:p>
          <a:endParaRPr lang="en-GB"/>
        </a:p>
      </dgm:t>
    </dgm:pt>
    <dgm:pt modelId="{80ED3D82-78F8-4A1E-B0F4-085B929B2AD6}" type="parTrans" cxnId="{4691CAF2-D9B4-476A-AC20-91B92AAC4ADE}">
      <dgm:prSet/>
      <dgm:spPr/>
      <dgm:t>
        <a:bodyPr/>
        <a:lstStyle/>
        <a:p>
          <a:endParaRPr lang="en-GB"/>
        </a:p>
      </dgm:t>
    </dgm:pt>
    <dgm:pt modelId="{73FFF435-3E41-4231-BEB4-377EAD2154D5}" type="pres">
      <dgm:prSet presAssocID="{903EAF4F-F61F-4A42-B06B-7762BED34A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16FA95-B9F3-4061-9C37-0BA8A4BAA7C9}" type="pres">
      <dgm:prSet presAssocID="{5090B540-8DCC-43D2-9A3D-91A06C731CAC}" presName="centerShape" presStyleLbl="node0" presStyleIdx="0" presStyleCnt="1"/>
      <dgm:spPr/>
      <dgm:t>
        <a:bodyPr/>
        <a:lstStyle/>
        <a:p>
          <a:endParaRPr lang="en-GB"/>
        </a:p>
      </dgm:t>
    </dgm:pt>
    <dgm:pt modelId="{82E3EB40-3462-4458-B967-DF03A187593F}" type="pres">
      <dgm:prSet presAssocID="{4596AC94-058A-4A06-9645-8E91F284B8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1BA45-7DBB-4348-BBC5-6A8F39B2A2F1}" type="pres">
      <dgm:prSet presAssocID="{4596AC94-058A-4A06-9645-8E91F284B860}" presName="dummy" presStyleCnt="0"/>
      <dgm:spPr/>
    </dgm:pt>
    <dgm:pt modelId="{D07AAB5F-1A09-4BDB-A0A5-3D72E013C70A}" type="pres">
      <dgm:prSet presAssocID="{452B08E7-B2B7-45CF-9DDE-F39EEC6E4A68}" presName="sibTrans" presStyleLbl="sibTrans2D1" presStyleIdx="0" presStyleCnt="4"/>
      <dgm:spPr/>
      <dgm:t>
        <a:bodyPr/>
        <a:lstStyle/>
        <a:p>
          <a:endParaRPr lang="tr-TR"/>
        </a:p>
      </dgm:t>
    </dgm:pt>
    <dgm:pt modelId="{57EAD90F-5686-46B0-B64F-FC5CF373FD24}" type="pres">
      <dgm:prSet presAssocID="{BA119D88-C2D3-4626-90AB-B7F4A4D82C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B54FCA-C0ED-4E21-9AFF-11312157F236}" type="pres">
      <dgm:prSet presAssocID="{BA119D88-C2D3-4626-90AB-B7F4A4D82CF0}" presName="dummy" presStyleCnt="0"/>
      <dgm:spPr/>
    </dgm:pt>
    <dgm:pt modelId="{92B55F7C-87B7-4E9D-B33F-306AB0F6A001}" type="pres">
      <dgm:prSet presAssocID="{BBA21F5E-AE63-46A4-BA16-FEAF13117F39}" presName="sibTrans" presStyleLbl="sibTrans2D1" presStyleIdx="1" presStyleCnt="4"/>
      <dgm:spPr/>
      <dgm:t>
        <a:bodyPr/>
        <a:lstStyle/>
        <a:p>
          <a:endParaRPr lang="tr-TR"/>
        </a:p>
      </dgm:t>
    </dgm:pt>
    <dgm:pt modelId="{F56C4C7E-25DD-4A28-83CF-04C28C3CC6EA}" type="pres">
      <dgm:prSet presAssocID="{76CFE585-C30D-4F8B-87C7-298031A771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1E395E-D60F-4433-9A30-D1DB3C676BAC}" type="pres">
      <dgm:prSet presAssocID="{76CFE585-C30D-4F8B-87C7-298031A7716D}" presName="dummy" presStyleCnt="0"/>
      <dgm:spPr/>
    </dgm:pt>
    <dgm:pt modelId="{CEFDFE9F-5061-4E07-9804-D829D696FA60}" type="pres">
      <dgm:prSet presAssocID="{6CDE782D-E6D2-4F91-9675-7771632C4B67}" presName="sibTrans" presStyleLbl="sibTrans2D1" presStyleIdx="2" presStyleCnt="4"/>
      <dgm:spPr/>
      <dgm:t>
        <a:bodyPr/>
        <a:lstStyle/>
        <a:p>
          <a:endParaRPr lang="tr-TR"/>
        </a:p>
      </dgm:t>
    </dgm:pt>
    <dgm:pt modelId="{4A3456AE-DB60-4477-9711-137E701FAC1C}" type="pres">
      <dgm:prSet presAssocID="{9673CCB8-0ED1-42E8-ACE6-B027CC660E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752E1-0D18-4520-8ACF-6485F77E611E}" type="pres">
      <dgm:prSet presAssocID="{9673CCB8-0ED1-42E8-ACE6-B027CC660E5F}" presName="dummy" presStyleCnt="0"/>
      <dgm:spPr/>
    </dgm:pt>
    <dgm:pt modelId="{033698AC-4055-4E99-9E5D-55AD91BAD565}" type="pres">
      <dgm:prSet presAssocID="{0CE4AD5B-5E8B-4D43-AE69-836E1818A035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FC071D9D-ABDD-4DD1-8F8F-6681D216D228}" type="presOf" srcId="{5090B540-8DCC-43D2-9A3D-91A06C731CAC}" destId="{0316FA95-B9F3-4061-9C37-0BA8A4BAA7C9}" srcOrd="0" destOrd="0" presId="urn:microsoft.com/office/officeart/2005/8/layout/radial6"/>
    <dgm:cxn modelId="{EA3D2AD6-A800-4888-96BD-F88D0199CD60}" type="presOf" srcId="{BBA21F5E-AE63-46A4-BA16-FEAF13117F39}" destId="{92B55F7C-87B7-4E9D-B33F-306AB0F6A001}" srcOrd="0" destOrd="0" presId="urn:microsoft.com/office/officeart/2005/8/layout/radial6"/>
    <dgm:cxn modelId="{C4316885-475F-4721-9C32-78AF0330FF01}" srcId="{5090B540-8DCC-43D2-9A3D-91A06C731CAC}" destId="{4596AC94-058A-4A06-9645-8E91F284B860}" srcOrd="0" destOrd="0" parTransId="{E1732D95-998D-46CF-B637-826CA9E1A586}" sibTransId="{452B08E7-B2B7-45CF-9DDE-F39EEC6E4A68}"/>
    <dgm:cxn modelId="{C03AA948-6CA5-479C-AC19-A2E16EC2B066}" type="presOf" srcId="{76CFE585-C30D-4F8B-87C7-298031A7716D}" destId="{F56C4C7E-25DD-4A28-83CF-04C28C3CC6EA}" srcOrd="0" destOrd="0" presId="urn:microsoft.com/office/officeart/2005/8/layout/radial6"/>
    <dgm:cxn modelId="{F38818B6-7747-49C0-B6D5-18004933E520}" srcId="{5090B540-8DCC-43D2-9A3D-91A06C731CAC}" destId="{9673CCB8-0ED1-42E8-ACE6-B027CC660E5F}" srcOrd="3" destOrd="0" parTransId="{80BA2AE5-1C88-43C3-849D-BA07CC8CB99F}" sibTransId="{0CE4AD5B-5E8B-4D43-AE69-836E1818A035}"/>
    <dgm:cxn modelId="{51FBA603-4436-4C53-AEE1-71EFCB49D6F7}" srcId="{903EAF4F-F61F-4A42-B06B-7762BED34ABD}" destId="{5090B540-8DCC-43D2-9A3D-91A06C731CAC}" srcOrd="0" destOrd="0" parTransId="{E5764DC7-B914-435F-BEBB-F8E26D37638B}" sibTransId="{EDC82215-817E-421A-8302-E126A4CD20FD}"/>
    <dgm:cxn modelId="{4691CAF2-D9B4-476A-AC20-91B92AAC4ADE}" srcId="{5090B540-8DCC-43D2-9A3D-91A06C731CAC}" destId="{BA119D88-C2D3-4626-90AB-B7F4A4D82CF0}" srcOrd="1" destOrd="0" parTransId="{80ED3D82-78F8-4A1E-B0F4-085B929B2AD6}" sibTransId="{BBA21F5E-AE63-46A4-BA16-FEAF13117F39}"/>
    <dgm:cxn modelId="{4FA9F761-D0A0-45A1-9B1B-B9D96AAA7374}" srcId="{5090B540-8DCC-43D2-9A3D-91A06C731CAC}" destId="{76CFE585-C30D-4F8B-87C7-298031A7716D}" srcOrd="2" destOrd="0" parTransId="{0CA86385-8AC8-4684-BCCF-5DD1A51D39BC}" sibTransId="{6CDE782D-E6D2-4F91-9675-7771632C4B67}"/>
    <dgm:cxn modelId="{188E0461-0FB0-4309-8FCA-BE0AE8D92AE8}" type="presOf" srcId="{4596AC94-058A-4A06-9645-8E91F284B860}" destId="{82E3EB40-3462-4458-B967-DF03A187593F}" srcOrd="0" destOrd="0" presId="urn:microsoft.com/office/officeart/2005/8/layout/radial6"/>
    <dgm:cxn modelId="{434C978D-87AD-4041-922D-117AF428E9D1}" type="presOf" srcId="{903EAF4F-F61F-4A42-B06B-7762BED34ABD}" destId="{73FFF435-3E41-4231-BEB4-377EAD2154D5}" srcOrd="0" destOrd="0" presId="urn:microsoft.com/office/officeart/2005/8/layout/radial6"/>
    <dgm:cxn modelId="{66F424FB-294A-4D38-BD9D-8AF326DEF87A}" type="presOf" srcId="{0CE4AD5B-5E8B-4D43-AE69-836E1818A035}" destId="{033698AC-4055-4E99-9E5D-55AD91BAD565}" srcOrd="0" destOrd="0" presId="urn:microsoft.com/office/officeart/2005/8/layout/radial6"/>
    <dgm:cxn modelId="{2482E9E6-12A8-4555-AB23-BB16E2A22075}" type="presOf" srcId="{452B08E7-B2B7-45CF-9DDE-F39EEC6E4A68}" destId="{D07AAB5F-1A09-4BDB-A0A5-3D72E013C70A}" srcOrd="0" destOrd="0" presId="urn:microsoft.com/office/officeart/2005/8/layout/radial6"/>
    <dgm:cxn modelId="{A270D063-3937-40E4-8092-AA0E14B4216D}" type="presOf" srcId="{9673CCB8-0ED1-42E8-ACE6-B027CC660E5F}" destId="{4A3456AE-DB60-4477-9711-137E701FAC1C}" srcOrd="0" destOrd="0" presId="urn:microsoft.com/office/officeart/2005/8/layout/radial6"/>
    <dgm:cxn modelId="{B35A4733-BEEE-47AE-9153-96339FEC2195}" type="presOf" srcId="{6CDE782D-E6D2-4F91-9675-7771632C4B67}" destId="{CEFDFE9F-5061-4E07-9804-D829D696FA60}" srcOrd="0" destOrd="0" presId="urn:microsoft.com/office/officeart/2005/8/layout/radial6"/>
    <dgm:cxn modelId="{DE610E27-E86F-4F3A-8A81-3F1084B9E1C7}" type="presOf" srcId="{BA119D88-C2D3-4626-90AB-B7F4A4D82CF0}" destId="{57EAD90F-5686-46B0-B64F-FC5CF373FD24}" srcOrd="0" destOrd="0" presId="urn:microsoft.com/office/officeart/2005/8/layout/radial6"/>
    <dgm:cxn modelId="{11CA13FA-CE5D-478C-A2E0-9029FCBA80B4}" type="presParOf" srcId="{73FFF435-3E41-4231-BEB4-377EAD2154D5}" destId="{0316FA95-B9F3-4061-9C37-0BA8A4BAA7C9}" srcOrd="0" destOrd="0" presId="urn:microsoft.com/office/officeart/2005/8/layout/radial6"/>
    <dgm:cxn modelId="{E8EB84C2-E43C-4083-A99C-AA3C40F4A970}" type="presParOf" srcId="{73FFF435-3E41-4231-BEB4-377EAD2154D5}" destId="{82E3EB40-3462-4458-B967-DF03A187593F}" srcOrd="1" destOrd="0" presId="urn:microsoft.com/office/officeart/2005/8/layout/radial6"/>
    <dgm:cxn modelId="{A2563D0D-27FC-4450-A6F6-4CD6F332C18F}" type="presParOf" srcId="{73FFF435-3E41-4231-BEB4-377EAD2154D5}" destId="{0231BA45-7DBB-4348-BBC5-6A8F39B2A2F1}" srcOrd="2" destOrd="0" presId="urn:microsoft.com/office/officeart/2005/8/layout/radial6"/>
    <dgm:cxn modelId="{7E07E92C-1E61-4CB8-915D-454734117A70}" type="presParOf" srcId="{73FFF435-3E41-4231-BEB4-377EAD2154D5}" destId="{D07AAB5F-1A09-4BDB-A0A5-3D72E013C70A}" srcOrd="3" destOrd="0" presId="urn:microsoft.com/office/officeart/2005/8/layout/radial6"/>
    <dgm:cxn modelId="{A3C5863B-17BB-4B7F-84FC-55EA54CFCEF4}" type="presParOf" srcId="{73FFF435-3E41-4231-BEB4-377EAD2154D5}" destId="{57EAD90F-5686-46B0-B64F-FC5CF373FD24}" srcOrd="4" destOrd="0" presId="urn:microsoft.com/office/officeart/2005/8/layout/radial6"/>
    <dgm:cxn modelId="{877753DA-4337-40A6-8F62-F2805B9F75DC}" type="presParOf" srcId="{73FFF435-3E41-4231-BEB4-377EAD2154D5}" destId="{E7B54FCA-C0ED-4E21-9AFF-11312157F236}" srcOrd="5" destOrd="0" presId="urn:microsoft.com/office/officeart/2005/8/layout/radial6"/>
    <dgm:cxn modelId="{FA57DA78-FEE2-475E-A305-1EBAB975A438}" type="presParOf" srcId="{73FFF435-3E41-4231-BEB4-377EAD2154D5}" destId="{92B55F7C-87B7-4E9D-B33F-306AB0F6A001}" srcOrd="6" destOrd="0" presId="urn:microsoft.com/office/officeart/2005/8/layout/radial6"/>
    <dgm:cxn modelId="{46EA2ADC-0C51-44E7-AD2C-932218DCFB90}" type="presParOf" srcId="{73FFF435-3E41-4231-BEB4-377EAD2154D5}" destId="{F56C4C7E-25DD-4A28-83CF-04C28C3CC6EA}" srcOrd="7" destOrd="0" presId="urn:microsoft.com/office/officeart/2005/8/layout/radial6"/>
    <dgm:cxn modelId="{9B622A74-289A-4FAE-9079-EF0337B15A11}" type="presParOf" srcId="{73FFF435-3E41-4231-BEB4-377EAD2154D5}" destId="{221E395E-D60F-4433-9A30-D1DB3C676BAC}" srcOrd="8" destOrd="0" presId="urn:microsoft.com/office/officeart/2005/8/layout/radial6"/>
    <dgm:cxn modelId="{38A8FE2E-F4EC-4E47-B20E-940E22384FB0}" type="presParOf" srcId="{73FFF435-3E41-4231-BEB4-377EAD2154D5}" destId="{CEFDFE9F-5061-4E07-9804-D829D696FA60}" srcOrd="9" destOrd="0" presId="urn:microsoft.com/office/officeart/2005/8/layout/radial6"/>
    <dgm:cxn modelId="{3CC8A42C-09A3-4136-A3AE-EF8D15784BF2}" type="presParOf" srcId="{73FFF435-3E41-4231-BEB4-377EAD2154D5}" destId="{4A3456AE-DB60-4477-9711-137E701FAC1C}" srcOrd="10" destOrd="0" presId="urn:microsoft.com/office/officeart/2005/8/layout/radial6"/>
    <dgm:cxn modelId="{352FEA10-6B07-4A71-89BF-FF3DAA7A22B7}" type="presParOf" srcId="{73FFF435-3E41-4231-BEB4-377EAD2154D5}" destId="{178752E1-0D18-4520-8ACF-6485F77E611E}" srcOrd="11" destOrd="0" presId="urn:microsoft.com/office/officeart/2005/8/layout/radial6"/>
    <dgm:cxn modelId="{50F9F9DA-06F1-4BF3-9CEF-2EC387FE2E42}" type="presParOf" srcId="{73FFF435-3E41-4231-BEB4-377EAD2154D5}" destId="{033698AC-4055-4E99-9E5D-55AD91BAD56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1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0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0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C2D2F-89D2-4853-8577-59EB2039CC2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0EA0-5D42-4952-AEE1-4B6B839DD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sofworld.com/continen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Evrim</a:t>
            </a:r>
            <a:r>
              <a:rPr lang="en-GB" dirty="0"/>
              <a:t>, </a:t>
            </a:r>
            <a:r>
              <a:rPr lang="en-GB" dirty="0" err="1"/>
              <a:t>Kurumlar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Kuramı</a:t>
            </a:r>
            <a:r>
              <a:rPr lang="en-GB" dirty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Coğrafya</a:t>
            </a:r>
            <a:r>
              <a:rPr lang="en-GB" dirty="0" smtClean="0"/>
              <a:t>? </a:t>
            </a:r>
            <a:r>
              <a:rPr lang="en-GB" smtClean="0"/>
              <a:t>(1)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62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tr-TR" dirty="0" err="1" smtClean="0"/>
              <a:t>explanation</a:t>
            </a:r>
            <a:r>
              <a:rPr lang="tr-TR" dirty="0" smtClean="0"/>
              <a:t> (1): </a:t>
            </a:r>
            <a:r>
              <a:rPr lang="tr-TR" b="1" u="sng" dirty="0" err="1" smtClean="0"/>
              <a:t>Superiority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the</a:t>
            </a:r>
            <a:r>
              <a:rPr lang="tr-TR" b="1" u="sng" dirty="0" smtClean="0"/>
              <a:t> «</a:t>
            </a:r>
            <a:r>
              <a:rPr lang="tr-TR" b="1" u="sng" dirty="0" err="1" smtClean="0"/>
              <a:t>European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Race</a:t>
            </a:r>
            <a:r>
              <a:rPr lang="tr-TR" b="1" u="sng" dirty="0" smtClean="0"/>
              <a:t>» in </a:t>
            </a:r>
            <a:r>
              <a:rPr lang="tr-TR" b="1" u="sng" dirty="0" err="1" smtClean="0"/>
              <a:t>terms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intellectual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capacity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technological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abilities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morality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and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genetics</a:t>
            </a:r>
            <a:r>
              <a:rPr lang="tr-TR" b="1" u="sng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thing</a:t>
            </a:r>
            <a:r>
              <a:rPr lang="tr-TR" dirty="0" smtClean="0"/>
              <a:t> as «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Race</a:t>
            </a:r>
            <a:r>
              <a:rPr lang="tr-TR" dirty="0" smtClean="0"/>
              <a:t>»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Definition of «</a:t>
            </a:r>
            <a:r>
              <a:rPr lang="tr-TR" dirty="0" err="1" smtClean="0"/>
              <a:t>race</a:t>
            </a:r>
            <a:r>
              <a:rPr lang="tr-TR" dirty="0" smtClean="0"/>
              <a:t>» is </a:t>
            </a:r>
            <a:r>
              <a:rPr lang="tr-TR" dirty="0" err="1" smtClean="0"/>
              <a:t>problematical</a:t>
            </a:r>
            <a:r>
              <a:rPr lang="tr-TR" dirty="0" smtClean="0"/>
              <a:t>.</a:t>
            </a:r>
          </a:p>
          <a:p>
            <a:pPr algn="l"/>
            <a:endParaRPr lang="tr-TR" dirty="0" smtClean="0"/>
          </a:p>
          <a:p>
            <a:pPr algn="l"/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tr-TR" dirty="0" err="1"/>
              <a:t>explanation</a:t>
            </a:r>
            <a:r>
              <a:rPr lang="tr-TR" dirty="0"/>
              <a:t> </a:t>
            </a:r>
            <a:r>
              <a:rPr lang="tr-TR" dirty="0" smtClean="0"/>
              <a:t>(2): </a:t>
            </a:r>
            <a:r>
              <a:rPr lang="tr-TR" b="1" u="sng" dirty="0" err="1" smtClean="0"/>
              <a:t>Cold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Climate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stimulates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creativity</a:t>
            </a:r>
            <a:r>
              <a:rPr lang="tr-TR" b="1" u="sng" dirty="0"/>
              <a:t>.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Middle</a:t>
            </a:r>
            <a:r>
              <a:rPr lang="tr-TR" dirty="0" smtClean="0"/>
              <a:t> </a:t>
            </a:r>
            <a:r>
              <a:rPr lang="tr-TR" dirty="0" err="1" smtClean="0"/>
              <a:t>Eastern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Meditteranean</a:t>
            </a:r>
            <a:r>
              <a:rPr lang="tr-TR" dirty="0" smtClean="0"/>
              <a:t> </a:t>
            </a:r>
            <a:r>
              <a:rPr lang="tr-TR" dirty="0" err="1" smtClean="0"/>
              <a:t>societies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(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still</a:t>
            </a:r>
            <a:r>
              <a:rPr lang="tr-TR" dirty="0" smtClean="0"/>
              <a:t>) </a:t>
            </a:r>
            <a:r>
              <a:rPr lang="tr-TR" dirty="0" err="1" smtClean="0"/>
              <a:t>creative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Western </a:t>
            </a:r>
            <a:r>
              <a:rPr lang="tr-TR" dirty="0" err="1" smtClean="0"/>
              <a:t>Europeans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New </a:t>
            </a:r>
            <a:r>
              <a:rPr lang="tr-TR" dirty="0" err="1" smtClean="0"/>
              <a:t>Guineans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as </a:t>
            </a:r>
            <a:r>
              <a:rPr lang="tr-TR" dirty="0" err="1"/>
              <a:t>smart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hardworking</a:t>
            </a:r>
            <a:r>
              <a:rPr lang="tr-TR" dirty="0"/>
              <a:t> </a:t>
            </a:r>
            <a:r>
              <a:rPr lang="tr-TR" dirty="0" smtClean="0"/>
              <a:t>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Europeans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173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Diamond’s</a:t>
            </a:r>
            <a:r>
              <a:rPr lang="tr-TR" dirty="0" smtClean="0"/>
              <a:t> </a:t>
            </a:r>
            <a:r>
              <a:rPr lang="tr-TR" dirty="0" err="1" smtClean="0"/>
              <a:t>response</a:t>
            </a:r>
            <a:r>
              <a:rPr lang="tr-TR" dirty="0" smtClean="0"/>
              <a:t> has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HISTORY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New </a:t>
            </a:r>
            <a:r>
              <a:rPr lang="tr-TR" dirty="0" err="1" smtClean="0"/>
              <a:t>Guinean</a:t>
            </a:r>
            <a:r>
              <a:rPr lang="tr-TR" dirty="0" smtClean="0"/>
              <a:t> </a:t>
            </a:r>
            <a:r>
              <a:rPr lang="tr-TR" dirty="0" err="1" smtClean="0"/>
              <a:t>societies</a:t>
            </a:r>
            <a:endParaRPr lang="tr-TR" dirty="0"/>
          </a:p>
          <a:p>
            <a:pPr algn="l"/>
            <a:r>
              <a:rPr lang="tr-TR" i="1" dirty="0" smtClean="0"/>
              <a:t>	[ </a:t>
            </a:r>
            <a:r>
              <a:rPr lang="tr-TR" i="1" dirty="0" err="1" smtClean="0"/>
              <a:t>Remember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argument</a:t>
            </a:r>
            <a:r>
              <a:rPr lang="tr-TR" i="1" dirty="0" smtClean="0"/>
              <a:t> </a:t>
            </a:r>
            <a:r>
              <a:rPr lang="tr-TR" i="1" dirty="0" err="1" smtClean="0"/>
              <a:t>that</a:t>
            </a:r>
            <a:r>
              <a:rPr lang="tr-TR" i="1" dirty="0" smtClean="0"/>
              <a:t> «</a:t>
            </a:r>
            <a:r>
              <a:rPr lang="tr-TR" i="1" dirty="0" err="1" smtClean="0"/>
              <a:t>History</a:t>
            </a:r>
            <a:r>
              <a:rPr lang="tr-TR" i="1" dirty="0" smtClean="0"/>
              <a:t> </a:t>
            </a:r>
            <a:r>
              <a:rPr lang="tr-TR" i="1" dirty="0" err="1" smtClean="0"/>
              <a:t>Matters</a:t>
            </a:r>
            <a:r>
              <a:rPr lang="tr-TR" i="1" dirty="0" smtClean="0"/>
              <a:t>!» ]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History</a:t>
            </a:r>
            <a:r>
              <a:rPr lang="tr-TR" dirty="0" smtClean="0"/>
              <a:t> of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advantages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disadvantages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: GEOGRAPHY.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Plus: POSITIVE FEEDBACK LOOPS.</a:t>
            </a:r>
          </a:p>
        </p:txBody>
      </p:sp>
    </p:spTree>
    <p:extLst>
      <p:ext uri="{BB962C8B-B14F-4D97-AF65-F5344CB8AC3E}">
        <p14:creationId xmlns:p14="http://schemas.microsoft.com/office/powerpoint/2010/main" val="22347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lnSpcReduction="10000"/>
          </a:bodyPr>
          <a:lstStyle/>
          <a:p>
            <a:pPr algn="l"/>
            <a:endParaRPr lang="en-GB" dirty="0" smtClean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13,000 years ago, in the Fertile Crescent: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Farming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domestication of plants</a:t>
            </a:r>
          </a:p>
          <a:p>
            <a:pPr algn="l"/>
            <a:r>
              <a:rPr lang="en-GB" dirty="0" smtClean="0">
                <a:sym typeface="Wingdings" panose="05000000000000000000" pitchFamily="2" charset="2"/>
              </a:rPr>
              <a:t>and animals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Transition from </a:t>
            </a:r>
            <a:r>
              <a:rPr lang="en-GB" b="1" dirty="0" smtClean="0">
                <a:sym typeface="Wingdings" panose="05000000000000000000" pitchFamily="2" charset="2"/>
              </a:rPr>
              <a:t>hunting and gathering</a:t>
            </a:r>
          </a:p>
          <a:p>
            <a:pPr algn="l"/>
            <a:r>
              <a:rPr lang="en-GB" dirty="0" smtClean="0">
                <a:sym typeface="Wingdings" panose="05000000000000000000" pitchFamily="2" charset="2"/>
              </a:rPr>
              <a:t>societies to </a:t>
            </a:r>
            <a:r>
              <a:rPr lang="en-GB" b="1" dirty="0" smtClean="0">
                <a:sym typeface="Wingdings" panose="05000000000000000000" pitchFamily="2" charset="2"/>
              </a:rPr>
              <a:t>sedentary </a:t>
            </a:r>
            <a:r>
              <a:rPr lang="en-GB" dirty="0" smtClean="0">
                <a:sym typeface="Wingdings" panose="05000000000000000000" pitchFamily="2" charset="2"/>
              </a:rPr>
              <a:t>societies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u="sng" dirty="0" smtClean="0">
                <a:sym typeface="Wingdings" panose="05000000000000000000" pitchFamily="2" charset="2"/>
              </a:rPr>
              <a:t>Neolithic Revolution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err="1" smtClean="0">
                <a:sym typeface="Wingdings" panose="05000000000000000000" pitchFamily="2" charset="2"/>
              </a:rPr>
              <a:t>causing</a:t>
            </a:r>
            <a:r>
              <a:rPr lang="tr-TR" dirty="0" smtClean="0">
                <a:sym typeface="Wingdings" panose="05000000000000000000" pitchFamily="2" charset="2"/>
              </a:rPr>
              <a:t> a </a:t>
            </a:r>
            <a:r>
              <a:rPr lang="tr-TR" dirty="0" err="1" smtClean="0">
                <a:sym typeface="Wingdings" panose="05000000000000000000" pitchFamily="2" charset="2"/>
              </a:rPr>
              <a:t>radical</a:t>
            </a:r>
            <a:endParaRPr lang="tr-TR" dirty="0">
              <a:sym typeface="Wingdings" panose="05000000000000000000" pitchFamily="2" charset="2"/>
            </a:endParaRPr>
          </a:p>
          <a:p>
            <a:pPr algn="l"/>
            <a:r>
              <a:rPr lang="tr-TR" dirty="0" err="1">
                <a:sym typeface="Wingdings" panose="05000000000000000000" pitchFamily="2" charset="2"/>
              </a:rPr>
              <a:t>s</a:t>
            </a:r>
            <a:r>
              <a:rPr lang="tr-TR" dirty="0" err="1" smtClean="0">
                <a:sym typeface="Wingdings" panose="05000000000000000000" pitchFamily="2" charset="2"/>
              </a:rPr>
              <a:t>hift</a:t>
            </a:r>
            <a:r>
              <a:rPr lang="tr-TR" dirty="0" smtClean="0">
                <a:sym typeface="Wingdings" panose="05000000000000000000" pitchFamily="2" charset="2"/>
              </a:rPr>
              <a:t> in </a:t>
            </a:r>
            <a:r>
              <a:rPr lang="tr-TR" dirty="0" err="1" smtClean="0">
                <a:sym typeface="Wingdings" panose="05000000000000000000" pitchFamily="2" charset="2"/>
              </a:rPr>
              <a:t>human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behaviour</a:t>
            </a:r>
            <a:r>
              <a:rPr lang="tr-TR" dirty="0" smtClean="0">
                <a:sym typeface="Wingdings" panose="05000000000000000000" pitchFamily="2" charset="2"/>
              </a:rPr>
              <a:t>: </a:t>
            </a:r>
            <a:r>
              <a:rPr lang="tr-TR" dirty="0" err="1" smtClean="0">
                <a:sym typeface="Wingdings" panose="05000000000000000000" pitchFamily="2" charset="2"/>
              </a:rPr>
              <a:t>putting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down</a:t>
            </a:r>
            <a:endParaRPr lang="tr-TR" dirty="0" smtClean="0">
              <a:sym typeface="Wingdings" panose="05000000000000000000" pitchFamily="2" charset="2"/>
            </a:endParaRPr>
          </a:p>
          <a:p>
            <a:pPr algn="l"/>
            <a:r>
              <a:rPr lang="tr-TR" dirty="0" err="1">
                <a:sym typeface="Wingdings" panose="05000000000000000000" pitchFamily="2" charset="2"/>
              </a:rPr>
              <a:t>r</a:t>
            </a:r>
            <a:r>
              <a:rPr lang="tr-TR" dirty="0" err="1" smtClean="0">
                <a:sym typeface="Wingdings" panose="05000000000000000000" pitchFamily="2" charset="2"/>
              </a:rPr>
              <a:t>oots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specific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geographies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err="1" smtClean="0">
                <a:sym typeface="Wingdings" panose="05000000000000000000" pitchFamily="2" charset="2"/>
              </a:rPr>
              <a:t>controling</a:t>
            </a:r>
            <a:endParaRPr lang="tr-TR" dirty="0" smtClean="0">
              <a:sym typeface="Wingdings" panose="05000000000000000000" pitchFamily="2" charset="2"/>
            </a:endParaRPr>
          </a:p>
          <a:p>
            <a:pPr algn="l"/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nature</a:t>
            </a:r>
            <a:endParaRPr lang="tr-TR" dirty="0" smtClean="0">
              <a:sym typeface="Wingdings" panose="05000000000000000000" pitchFamily="2" charset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9" y="2052403"/>
            <a:ext cx="6488151" cy="45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en-GB" dirty="0" smtClean="0"/>
          </a:p>
          <a:p>
            <a:pPr algn="l"/>
            <a:r>
              <a:rPr lang="en-GB" dirty="0" smtClean="0"/>
              <a:t>In the meantime,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u="sng" dirty="0" smtClean="0"/>
              <a:t>Spontaneous</a:t>
            </a:r>
            <a:r>
              <a:rPr lang="en-GB" dirty="0" smtClean="0"/>
              <a:t> and </a:t>
            </a:r>
            <a:r>
              <a:rPr lang="en-GB" u="sng" dirty="0" smtClean="0"/>
              <a:t>simultaneous</a:t>
            </a:r>
            <a:r>
              <a:rPr lang="tr-TR" u="sng" dirty="0" smtClean="0"/>
              <a:t> </a:t>
            </a:r>
          </a:p>
          <a:p>
            <a:pPr algn="l"/>
            <a:r>
              <a:rPr lang="en-GB" dirty="0" smtClean="0"/>
              <a:t>agricultural activity</a:t>
            </a:r>
            <a:r>
              <a:rPr lang="tr-TR" dirty="0" smtClean="0"/>
              <a:t> </a:t>
            </a:r>
            <a:r>
              <a:rPr lang="en-GB" dirty="0" smtClean="0"/>
              <a:t>in several </a:t>
            </a:r>
            <a:endParaRPr lang="tr-TR" dirty="0" smtClean="0"/>
          </a:p>
          <a:p>
            <a:pPr algn="l"/>
            <a:r>
              <a:rPr lang="en-GB" dirty="0" smtClean="0"/>
              <a:t>parts of the globe </a:t>
            </a:r>
          </a:p>
          <a:p>
            <a:pPr algn="l"/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So what was the advantage that</a:t>
            </a:r>
          </a:p>
          <a:p>
            <a:pPr algn="l"/>
            <a:r>
              <a:rPr lang="en-GB" dirty="0" smtClean="0"/>
              <a:t>the societies in the Fertile Crescent</a:t>
            </a:r>
          </a:p>
          <a:p>
            <a:pPr algn="l"/>
            <a:r>
              <a:rPr lang="en-GB" dirty="0" smtClean="0"/>
              <a:t>possessed?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51" y="1587501"/>
            <a:ext cx="6706849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feedback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Middle</a:t>
            </a:r>
            <a:r>
              <a:rPr lang="tr-TR" dirty="0" smtClean="0"/>
              <a:t> East 13,000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ago</a:t>
            </a:r>
            <a:r>
              <a:rPr lang="tr-TR" dirty="0" smtClean="0"/>
              <a:t>:</a:t>
            </a:r>
          </a:p>
          <a:p>
            <a:pPr algn="l"/>
            <a:endParaRPr lang="tr-TR" dirty="0" smtClean="0"/>
          </a:p>
          <a:p>
            <a:pPr algn="l"/>
            <a:r>
              <a:rPr lang="tr-TR" dirty="0" err="1" smtClean="0"/>
              <a:t>Also</a:t>
            </a:r>
            <a:r>
              <a:rPr lang="tr-TR" dirty="0" smtClean="0"/>
              <a:t>: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agricultural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endParaRPr lang="tr-TR" dirty="0" smtClean="0"/>
          </a:p>
          <a:p>
            <a:pPr algn="l"/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ME: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nutrituous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protein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animal</a:t>
            </a:r>
            <a:r>
              <a:rPr lang="en-GB" dirty="0" smtClean="0"/>
              <a:t>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ME:</a:t>
            </a:r>
          </a:p>
          <a:p>
            <a:pPr algn="l"/>
            <a:r>
              <a:rPr lang="tr-TR" dirty="0" err="1" smtClean="0"/>
              <a:t>Horses</a:t>
            </a:r>
            <a:r>
              <a:rPr lang="tr-TR" dirty="0" smtClean="0"/>
              <a:t>, </a:t>
            </a:r>
            <a:r>
              <a:rPr lang="tr-TR" dirty="0" err="1" smtClean="0"/>
              <a:t>cows</a:t>
            </a:r>
            <a:r>
              <a:rPr lang="tr-TR" dirty="0" smtClean="0"/>
              <a:t>, </a:t>
            </a:r>
            <a:r>
              <a:rPr lang="tr-TR" dirty="0" err="1" smtClean="0"/>
              <a:t>sheep</a:t>
            </a:r>
            <a:r>
              <a:rPr lang="tr-TR" dirty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Invention</a:t>
            </a:r>
            <a:r>
              <a:rPr lang="tr-TR" dirty="0" smtClean="0"/>
              <a:t> of </a:t>
            </a:r>
            <a:r>
              <a:rPr lang="tr-TR" dirty="0" err="1" smtClean="0"/>
              <a:t>plough</a:t>
            </a:r>
            <a:endParaRPr lang="tr-TR" dirty="0" smtClean="0"/>
          </a:p>
        </p:txBody>
      </p:sp>
      <p:graphicFrame>
        <p:nvGraphicFramePr>
          <p:cNvPr id="4" name="Diyagram 3"/>
          <p:cNvGraphicFramePr/>
          <p:nvPr>
            <p:extLst/>
          </p:nvPr>
        </p:nvGraphicFramePr>
        <p:xfrm>
          <a:off x="4953000" y="673102"/>
          <a:ext cx="8223145" cy="618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2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en-GB" dirty="0" smtClean="0"/>
          </a:p>
          <a:p>
            <a:pPr algn="l"/>
            <a:endParaRPr lang="tr-TR" dirty="0" smtClean="0"/>
          </a:p>
          <a:p>
            <a:pPr algn="l"/>
            <a:r>
              <a:rPr lang="tr-TR" dirty="0" err="1" smtClean="0"/>
              <a:t>Whereas</a:t>
            </a:r>
            <a:r>
              <a:rPr lang="tr-TR" dirty="0" smtClean="0"/>
              <a:t> </a:t>
            </a:r>
            <a:r>
              <a:rPr lang="tr-TR" dirty="0" err="1" smtClean="0"/>
              <a:t>elsewhere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globe</a:t>
            </a:r>
            <a:r>
              <a:rPr lang="tr-TR" dirty="0" smtClean="0"/>
              <a:t>:</a:t>
            </a:r>
          </a:p>
          <a:p>
            <a:pPr algn="l"/>
            <a:endParaRPr lang="tr-TR" dirty="0" smtClean="0"/>
          </a:p>
          <a:p>
            <a:pPr algn="l"/>
            <a:r>
              <a:rPr lang="tr-TR" dirty="0" err="1" smtClean="0"/>
              <a:t>Domestication</a:t>
            </a:r>
            <a:r>
              <a:rPr lang="tr-TR" dirty="0" smtClean="0"/>
              <a:t> of </a:t>
            </a:r>
            <a:r>
              <a:rPr lang="tr-TR" dirty="0" err="1" smtClean="0"/>
              <a:t>high</a:t>
            </a:r>
            <a:r>
              <a:rPr lang="tr-TR" dirty="0" smtClean="0"/>
              <a:t> protein </a:t>
            </a:r>
            <a:r>
              <a:rPr lang="tr-TR" dirty="0" err="1" smtClean="0"/>
              <a:t>products</a:t>
            </a:r>
            <a:endParaRPr lang="tr-TR" dirty="0" smtClean="0"/>
          </a:p>
          <a:p>
            <a:pPr algn="l"/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powerful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 </a:t>
            </a:r>
            <a:r>
              <a:rPr lang="tr-TR" u="sng" dirty="0" err="1" smtClean="0"/>
              <a:t>was</a:t>
            </a:r>
            <a:r>
              <a:rPr lang="tr-TR" u="sng" dirty="0" smtClean="0"/>
              <a:t> not</a:t>
            </a:r>
            <a:r>
              <a:rPr lang="tr-TR" dirty="0" smtClean="0"/>
              <a:t> </a:t>
            </a:r>
          </a:p>
          <a:p>
            <a:pPr algn="l"/>
            <a:r>
              <a:rPr lang="tr-TR" dirty="0" err="1" smtClean="0"/>
              <a:t>spontaneous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simultaneous</a:t>
            </a:r>
            <a:r>
              <a:rPr lang="tr-TR" dirty="0" smtClean="0"/>
              <a:t>!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Thus</a:t>
            </a:r>
            <a:r>
              <a:rPr lang="tr-TR" dirty="0" smtClean="0"/>
              <a:t>: </a:t>
            </a:r>
            <a:r>
              <a:rPr lang="tr-TR" u="sng" dirty="0" err="1" smtClean="0"/>
              <a:t>no</a:t>
            </a:r>
            <a:r>
              <a:rPr lang="tr-TR" u="sng" dirty="0" smtClean="0"/>
              <a:t> </a:t>
            </a:r>
            <a:r>
              <a:rPr lang="tr-TR" u="sng" dirty="0" err="1" smtClean="0"/>
              <a:t>positive</a:t>
            </a:r>
            <a:r>
              <a:rPr lang="tr-TR" u="sng" dirty="0" smtClean="0"/>
              <a:t> </a:t>
            </a:r>
            <a:r>
              <a:rPr lang="tr-TR" u="sng" dirty="0" err="1" smtClean="0"/>
              <a:t>feedback</a:t>
            </a:r>
            <a:r>
              <a:rPr lang="tr-TR" u="sng" dirty="0" smtClean="0"/>
              <a:t> </a:t>
            </a:r>
            <a:r>
              <a:rPr lang="tr-TR" u="sng" dirty="0" err="1" smtClean="0"/>
              <a:t>loops</a:t>
            </a:r>
            <a:r>
              <a:rPr lang="tr-TR" dirty="0" smtClean="0"/>
              <a:t>!</a:t>
            </a:r>
            <a:endParaRPr lang="en-GB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51" y="1587501"/>
            <a:ext cx="6706849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b="1" u="sng" dirty="0" smtClean="0"/>
              <a:t>SURPLUS ECONOMY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b="1" u="sng" dirty="0" smtClean="0"/>
              <a:t>CAPITAL ACCUMULATION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ME:</a:t>
            </a:r>
          </a:p>
          <a:p>
            <a:pPr algn="l"/>
            <a:endParaRPr lang="tr-TR" dirty="0"/>
          </a:p>
          <a:p>
            <a:pPr algn="l"/>
            <a:r>
              <a:rPr lang="tr-TR" b="1" dirty="0" err="1" smtClean="0"/>
              <a:t>Geography</a:t>
            </a:r>
            <a:endParaRPr lang="tr-TR" b="1" dirty="0" smtClean="0"/>
          </a:p>
          <a:p>
            <a:pPr algn="l"/>
            <a:endParaRPr lang="tr-TR" dirty="0"/>
          </a:p>
          <a:p>
            <a:pPr algn="l"/>
            <a:r>
              <a:rPr lang="tr-TR" b="1" dirty="0" err="1" smtClean="0"/>
              <a:t>Institutions</a:t>
            </a:r>
            <a:endParaRPr lang="tr-TR" b="1" dirty="0" smtClean="0"/>
          </a:p>
          <a:p>
            <a:pPr algn="l"/>
            <a:endParaRPr lang="tr-TR" dirty="0"/>
          </a:p>
          <a:p>
            <a:pPr algn="l"/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 smtClean="0"/>
              <a:t>growth</a:t>
            </a:r>
            <a:endParaRPr lang="tr-TR" b="1" dirty="0" smtClean="0"/>
          </a:p>
          <a:p>
            <a:pPr algn="l"/>
            <a:endParaRPr lang="tr-TR" dirty="0"/>
          </a:p>
          <a:p>
            <a:pPr algn="l"/>
            <a:r>
              <a:rPr lang="tr-TR" b="1" dirty="0" err="1" smtClean="0"/>
              <a:t>Social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cultural</a:t>
            </a:r>
            <a:r>
              <a:rPr lang="tr-TR" b="1" dirty="0" smtClean="0"/>
              <a:t> </a:t>
            </a:r>
            <a:r>
              <a:rPr lang="tr-TR" b="1" dirty="0" err="1" smtClean="0"/>
              <a:t>development</a:t>
            </a:r>
            <a:endParaRPr lang="en-GB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9" y="2052403"/>
            <a:ext cx="6488151" cy="4513497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734518" y="3043003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şağı Ok 5"/>
          <p:cNvSpPr/>
          <p:nvPr/>
        </p:nvSpPr>
        <p:spPr>
          <a:xfrm>
            <a:off x="734518" y="3874332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şağı Ok 6"/>
          <p:cNvSpPr/>
          <p:nvPr/>
        </p:nvSpPr>
        <p:spPr>
          <a:xfrm>
            <a:off x="734518" y="4742512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Elbow Connector 8"/>
          <p:cNvCxnSpPr/>
          <p:nvPr/>
        </p:nvCxnSpPr>
        <p:spPr>
          <a:xfrm rot="10800000">
            <a:off x="2040835" y="3631097"/>
            <a:ext cx="2743200" cy="1802295"/>
          </a:xfrm>
          <a:prstGeom prst="bentConnector3">
            <a:avLst>
              <a:gd name="adj1" fmla="val 242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b="1" u="sng" dirty="0" err="1" smtClean="0"/>
              <a:t>Diffusion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Farming</a:t>
            </a:r>
            <a:r>
              <a:rPr lang="tr-TR" b="1" u="sng" dirty="0" smtClean="0"/>
              <a:t>:</a:t>
            </a:r>
          </a:p>
          <a:p>
            <a:pPr algn="l"/>
            <a:endParaRPr lang="tr-TR" b="1" u="sng" dirty="0"/>
          </a:p>
          <a:p>
            <a:pPr algn="l"/>
            <a:r>
              <a:rPr lang="tr-TR" dirty="0" err="1" smtClean="0"/>
              <a:t>About</a:t>
            </a:r>
            <a:r>
              <a:rPr lang="tr-TR" dirty="0" smtClean="0"/>
              <a:t> 10,000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ago</a:t>
            </a:r>
            <a:r>
              <a:rPr lang="tr-TR" dirty="0" smtClean="0"/>
              <a:t>,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dramatic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climate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People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migrate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Mostly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East – West </a:t>
            </a:r>
            <a:r>
              <a:rPr lang="tr-TR" dirty="0" err="1" smtClean="0"/>
              <a:t>axis</a:t>
            </a:r>
            <a:endParaRPr lang="tr-TR" dirty="0" smtClean="0"/>
          </a:p>
          <a:p>
            <a:pPr algn="l"/>
            <a:endParaRPr lang="tr-TR" dirty="0" smtClean="0"/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Source: Eupedia.com</a:t>
            </a:r>
            <a:endParaRPr lang="en-GB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12" y="1587500"/>
            <a:ext cx="6660788" cy="44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b="1" u="sng" dirty="0" err="1" smtClean="0"/>
              <a:t>Diffusion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Farming</a:t>
            </a:r>
            <a:r>
              <a:rPr lang="tr-TR" b="1" u="sng" dirty="0" smtClean="0"/>
              <a:t>:</a:t>
            </a:r>
          </a:p>
          <a:p>
            <a:pPr algn="l"/>
            <a:endParaRPr lang="tr-TR" b="1" u="sng" dirty="0"/>
          </a:p>
          <a:p>
            <a:pPr algn="l"/>
            <a:r>
              <a:rPr lang="tr-TR" dirty="0" err="1" smtClean="0"/>
              <a:t>Migrating</a:t>
            </a:r>
            <a:r>
              <a:rPr lang="tr-TR" dirty="0" smtClean="0"/>
              <a:t> in East-West </a:t>
            </a:r>
            <a:r>
              <a:rPr lang="tr-TR" dirty="0" err="1" smtClean="0"/>
              <a:t>axis</a:t>
            </a:r>
            <a:r>
              <a:rPr lang="tr-TR" dirty="0" smtClean="0"/>
              <a:t> (</a:t>
            </a:r>
            <a:r>
              <a:rPr lang="tr-TR" dirty="0" err="1" smtClean="0"/>
              <a:t>latitude</a:t>
            </a:r>
            <a:r>
              <a:rPr lang="tr-TR" dirty="0" smtClean="0"/>
              <a:t>) </a:t>
            </a:r>
            <a:r>
              <a:rPr lang="tr-TR" dirty="0" err="1" smtClean="0"/>
              <a:t>means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climate</a:t>
            </a:r>
            <a:r>
              <a:rPr lang="tr-TR" dirty="0" smtClean="0"/>
              <a:t>,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environmental</a:t>
            </a:r>
            <a:endParaRPr lang="tr-TR" dirty="0" smtClean="0"/>
          </a:p>
          <a:p>
            <a:pPr algn="l"/>
            <a:r>
              <a:rPr lang="tr-TR" dirty="0" err="1"/>
              <a:t>c</a:t>
            </a:r>
            <a:r>
              <a:rPr lang="tr-TR" dirty="0" err="1" smtClean="0"/>
              <a:t>onditions</a:t>
            </a:r>
            <a:r>
              <a:rPr lang="tr-TR" dirty="0" smtClean="0"/>
              <a:t> (</a:t>
            </a:r>
            <a:r>
              <a:rPr lang="tr-TR" dirty="0" err="1" smtClean="0"/>
              <a:t>plants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Continuation</a:t>
            </a:r>
            <a:r>
              <a:rPr lang="tr-TR" dirty="0" smtClean="0"/>
              <a:t> of </a:t>
            </a:r>
            <a:r>
              <a:rPr lang="tr-TR" dirty="0" err="1" smtClean="0"/>
              <a:t>farming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56" y="1371601"/>
            <a:ext cx="6180944" cy="4819338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2018155" y="3147934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b="1" u="sng" dirty="0" err="1" smtClean="0"/>
              <a:t>Diffusion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Farming</a:t>
            </a:r>
            <a:r>
              <a:rPr lang="tr-TR" b="1" u="sng" dirty="0" smtClean="0"/>
              <a:t>:</a:t>
            </a:r>
          </a:p>
          <a:p>
            <a:pPr algn="l"/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Euro-</a:t>
            </a:r>
            <a:r>
              <a:rPr lang="tr-TR" dirty="0" err="1" smtClean="0"/>
              <a:t>Asian</a:t>
            </a:r>
            <a:r>
              <a:rPr lang="tr-TR" dirty="0" smtClean="0"/>
              <a:t> </a:t>
            </a:r>
            <a:r>
              <a:rPr lang="tr-TR" dirty="0" err="1" smtClean="0"/>
              <a:t>societies</a:t>
            </a:r>
            <a:r>
              <a:rPr lang="tr-TR" dirty="0" smtClean="0"/>
              <a:t> </a:t>
            </a:r>
            <a:r>
              <a:rPr lang="tr-TR" dirty="0" err="1" smtClean="0"/>
              <a:t>possessed</a:t>
            </a:r>
            <a:endParaRPr lang="tr-TR" dirty="0" smtClean="0"/>
          </a:p>
          <a:p>
            <a:pPr algn="l"/>
            <a:r>
              <a:rPr lang="tr-TR" dirty="0" smtClean="0"/>
              <a:t>a </a:t>
            </a:r>
            <a:r>
              <a:rPr lang="tr-TR" dirty="0" err="1" smtClean="0"/>
              <a:t>geographical</a:t>
            </a:r>
            <a:r>
              <a:rPr lang="tr-TR" dirty="0" smtClean="0"/>
              <a:t> </a:t>
            </a:r>
            <a:r>
              <a:rPr lang="tr-TR" dirty="0" err="1" smtClean="0"/>
              <a:t>luck</a:t>
            </a:r>
            <a:r>
              <a:rPr lang="tr-TR" dirty="0" smtClean="0"/>
              <a:t> (</a:t>
            </a:r>
            <a:r>
              <a:rPr lang="tr-TR" dirty="0" err="1" smtClean="0"/>
              <a:t>i.e</a:t>
            </a:r>
            <a:r>
              <a:rPr lang="tr-TR" dirty="0" smtClean="0"/>
              <a:t>. </a:t>
            </a:r>
            <a:r>
              <a:rPr lang="tr-TR" u="sng" dirty="0" err="1" smtClean="0"/>
              <a:t>contingency</a:t>
            </a:r>
            <a:r>
              <a:rPr lang="tr-TR" dirty="0" smtClean="0"/>
              <a:t>!)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Agricultural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spread</a:t>
            </a:r>
          </a:p>
          <a:p>
            <a:pPr algn="l"/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rapidly</a:t>
            </a:r>
            <a:r>
              <a:rPr lang="tr-TR" dirty="0" smtClean="0"/>
              <a:t> in Europe, North </a:t>
            </a:r>
            <a:r>
              <a:rPr lang="tr-TR" dirty="0" err="1" smtClean="0"/>
              <a:t>Africa</a:t>
            </a:r>
            <a:r>
              <a:rPr lang="tr-TR" dirty="0" smtClean="0"/>
              <a:t>,</a:t>
            </a:r>
          </a:p>
          <a:p>
            <a:pPr algn="l"/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Asia</a:t>
            </a:r>
            <a:r>
              <a:rPr lang="tr-TR" dirty="0" smtClean="0"/>
              <a:t> </a:t>
            </a:r>
            <a:r>
              <a:rPr lang="tr-TR" dirty="0" err="1" smtClean="0"/>
              <a:t>Minor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Turkey</a:t>
            </a:r>
            <a:r>
              <a:rPr lang="tr-TR" dirty="0" smtClean="0"/>
              <a:t>).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768839"/>
            <a:ext cx="6870699" cy="47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499"/>
            <a:ext cx="11645900" cy="5051839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Some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issues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discussed</a:t>
            </a:r>
            <a:r>
              <a:rPr lang="tr-TR" dirty="0" smtClean="0"/>
              <a:t> </a:t>
            </a:r>
            <a:r>
              <a:rPr lang="en-GB" dirty="0" smtClean="0"/>
              <a:t>today and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weeks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i="1" dirty="0" err="1" smtClean="0"/>
              <a:t>Guns</a:t>
            </a:r>
            <a:r>
              <a:rPr lang="tr-TR" i="1" dirty="0" smtClean="0"/>
              <a:t>, </a:t>
            </a:r>
            <a:r>
              <a:rPr lang="tr-TR" i="1" dirty="0" err="1" smtClean="0"/>
              <a:t>Germs</a:t>
            </a:r>
            <a:r>
              <a:rPr lang="tr-TR" i="1" dirty="0" smtClean="0"/>
              <a:t>, </a:t>
            </a:r>
            <a:r>
              <a:rPr lang="tr-TR" i="1" dirty="0" err="1" smtClean="0"/>
              <a:t>and</a:t>
            </a:r>
            <a:r>
              <a:rPr lang="tr-TR" i="1" dirty="0" smtClean="0"/>
              <a:t> Steel </a:t>
            </a:r>
            <a:r>
              <a:rPr lang="tr-TR" dirty="0" smtClean="0"/>
              <a:t>(1997)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Jared</a:t>
            </a:r>
            <a:r>
              <a:rPr lang="tr-TR" dirty="0" smtClean="0"/>
              <a:t> </a:t>
            </a:r>
            <a:r>
              <a:rPr lang="tr-TR" dirty="0" err="1" smtClean="0"/>
              <a:t>Diamond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Segregation</a:t>
            </a:r>
            <a:r>
              <a:rPr lang="tr-TR" dirty="0" smtClean="0"/>
              <a:t> </a:t>
            </a:r>
            <a:r>
              <a:rPr lang="en-GB" dirty="0" err="1"/>
              <a:t>m</a:t>
            </a:r>
            <a:r>
              <a:rPr lang="tr-TR" dirty="0" err="1" smtClean="0"/>
              <a:t>odels</a:t>
            </a:r>
            <a:r>
              <a:rPr lang="en-GB" dirty="0" smtClean="0"/>
              <a:t> and e</a:t>
            </a:r>
            <a:r>
              <a:rPr lang="tr-TR" dirty="0" err="1" smtClean="0"/>
              <a:t>conomic</a:t>
            </a:r>
            <a:r>
              <a:rPr lang="tr-TR" dirty="0" smtClean="0"/>
              <a:t> </a:t>
            </a:r>
            <a:r>
              <a:rPr lang="tr-TR" dirty="0" err="1" smtClean="0"/>
              <a:t>Clusters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Eventually</a:t>
            </a:r>
            <a:r>
              <a:rPr lang="tr-TR" dirty="0" smtClean="0"/>
              <a:t>, </a:t>
            </a:r>
            <a:r>
              <a:rPr lang="tr-TR" dirty="0" err="1" smtClean="0"/>
              <a:t>what</a:t>
            </a:r>
            <a:r>
              <a:rPr lang="tr-TR" dirty="0" smtClean="0"/>
              <a:t> is </a:t>
            </a:r>
            <a:endParaRPr lang="en-GB" dirty="0" smtClean="0"/>
          </a:p>
          <a:p>
            <a:pPr lvl="1" algn="l"/>
            <a:r>
              <a:rPr lang="en-GB" sz="2400" dirty="0" smtClean="0"/>
              <a:t>“</a:t>
            </a:r>
            <a:r>
              <a:rPr lang="tr-TR" sz="2400" dirty="0" err="1" smtClean="0"/>
              <a:t>economic</a:t>
            </a:r>
            <a:r>
              <a:rPr lang="tr-TR" sz="2400" dirty="0" smtClean="0"/>
              <a:t> </a:t>
            </a:r>
            <a:r>
              <a:rPr lang="tr-TR" sz="2400" dirty="0" err="1" smtClean="0"/>
              <a:t>geography</a:t>
            </a:r>
            <a:r>
              <a:rPr lang="en-GB" sz="2400" dirty="0" smtClean="0"/>
              <a:t>”?</a:t>
            </a:r>
          </a:p>
          <a:p>
            <a:pPr lvl="1" algn="l"/>
            <a:r>
              <a:rPr lang="en-GB" sz="2400" dirty="0" smtClean="0"/>
              <a:t>“social geography”?</a:t>
            </a:r>
          </a:p>
          <a:p>
            <a:pPr lvl="1" algn="l"/>
            <a:r>
              <a:rPr lang="en-GB" sz="2400" dirty="0" smtClean="0"/>
              <a:t>“moral geography”?</a:t>
            </a:r>
          </a:p>
          <a:p>
            <a:pPr lvl="1" algn="l"/>
            <a:r>
              <a:rPr lang="en-GB" sz="2400" dirty="0" smtClean="0"/>
              <a:t>“political geography”?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1677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1500s</a:t>
            </a:r>
          </a:p>
          <a:p>
            <a:pPr algn="l"/>
            <a:endParaRPr lang="tr-TR" b="1" u="sng" dirty="0" smtClean="0"/>
          </a:p>
          <a:p>
            <a:pPr algn="l"/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Overseas</a:t>
            </a:r>
            <a:r>
              <a:rPr lang="tr-TR" dirty="0" smtClean="0"/>
              <a:t> Expansion</a:t>
            </a:r>
          </a:p>
          <a:p>
            <a:pPr algn="l"/>
            <a:endParaRPr lang="tr-TR" dirty="0" smtClean="0"/>
          </a:p>
          <a:p>
            <a:pPr algn="l"/>
            <a:r>
              <a:rPr lang="tr-TR" dirty="0" err="1" smtClean="0"/>
              <a:t>The</a:t>
            </a:r>
            <a:r>
              <a:rPr lang="tr-TR" dirty="0" smtClean="0"/>
              <a:t> White Men </a:t>
            </a:r>
            <a:r>
              <a:rPr lang="tr-TR" dirty="0" err="1" smtClean="0"/>
              <a:t>conquered</a:t>
            </a:r>
            <a:r>
              <a:rPr lang="tr-TR" dirty="0"/>
              <a:t>: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Americas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Africa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Far East</a:t>
            </a:r>
            <a:endParaRPr lang="tr-TR" dirty="0"/>
          </a:p>
          <a:p>
            <a:pPr algn="l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08" y="1587500"/>
            <a:ext cx="7784892" cy="52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1500s</a:t>
            </a:r>
          </a:p>
          <a:p>
            <a:pPr algn="l"/>
            <a:endParaRPr lang="tr-TR" b="1" u="sng" dirty="0" smtClean="0"/>
          </a:p>
          <a:p>
            <a:pPr algn="l"/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Overseas</a:t>
            </a:r>
            <a:r>
              <a:rPr lang="tr-TR" dirty="0" smtClean="0"/>
              <a:t> Expansion</a:t>
            </a:r>
          </a:p>
          <a:p>
            <a:pPr algn="l"/>
            <a:endParaRPr lang="tr-TR" dirty="0" smtClean="0"/>
          </a:p>
          <a:p>
            <a:pPr algn="l"/>
            <a:r>
              <a:rPr lang="tr-TR" dirty="0" err="1" smtClean="0"/>
              <a:t>The</a:t>
            </a:r>
            <a:r>
              <a:rPr lang="tr-TR" dirty="0" smtClean="0"/>
              <a:t> White Men </a:t>
            </a:r>
            <a:r>
              <a:rPr lang="tr-TR" dirty="0" err="1" smtClean="0"/>
              <a:t>conquered</a:t>
            </a:r>
            <a:r>
              <a:rPr lang="tr-TR" dirty="0"/>
              <a:t>: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Americas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Africa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Far East</a:t>
            </a:r>
            <a:endParaRPr lang="tr-TR" dirty="0"/>
          </a:p>
          <a:p>
            <a:pPr algn="l"/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0" y="1476740"/>
            <a:ext cx="7407639" cy="50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lnSpcReduction="10000"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Diamond</a:t>
            </a:r>
            <a:r>
              <a:rPr lang="tr-TR" dirty="0" smtClean="0"/>
              <a:t> </a:t>
            </a:r>
            <a:r>
              <a:rPr lang="tr-TR" dirty="0" err="1" smtClean="0"/>
              <a:t>argues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White Men </a:t>
            </a:r>
            <a:r>
              <a:rPr lang="tr-TR" dirty="0" err="1" smtClean="0"/>
              <a:t>possessed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endParaRPr lang="tr-TR" dirty="0" smtClean="0"/>
          </a:p>
          <a:p>
            <a:pPr algn="l"/>
            <a:r>
              <a:rPr lang="tr-TR" dirty="0" err="1"/>
              <a:t>a</a:t>
            </a:r>
            <a:r>
              <a:rPr lang="tr-TR" dirty="0" err="1" smtClean="0"/>
              <a:t>dvantage</a:t>
            </a:r>
            <a:r>
              <a:rPr lang="tr-TR" dirty="0" smtClean="0"/>
              <a:t> of </a:t>
            </a:r>
            <a:r>
              <a:rPr lang="tr-TR" b="1" u="sng" dirty="0" err="1" smtClean="0"/>
              <a:t>guns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germs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and</a:t>
            </a:r>
            <a:endParaRPr lang="tr-TR" b="1" u="sng" dirty="0" smtClean="0"/>
          </a:p>
          <a:p>
            <a:pPr algn="l"/>
            <a:r>
              <a:rPr lang="tr-TR" b="1" u="sng" dirty="0" err="1" smtClean="0"/>
              <a:t>steel</a:t>
            </a:r>
            <a:endParaRPr lang="tr-TR" b="1" u="sng" dirty="0" smtClean="0"/>
          </a:p>
          <a:p>
            <a:pPr algn="l"/>
            <a:endParaRPr lang="tr-TR" dirty="0"/>
          </a:p>
          <a:p>
            <a:pPr algn="l"/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White Men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easily</a:t>
            </a:r>
            <a:endParaRPr lang="tr-TR" dirty="0" smtClean="0"/>
          </a:p>
          <a:p>
            <a:pPr algn="l"/>
            <a:r>
              <a:rPr lang="tr-TR" dirty="0" err="1" smtClean="0"/>
              <a:t>established</a:t>
            </a:r>
            <a:r>
              <a:rPr lang="tr-TR" dirty="0" smtClean="0"/>
              <a:t> in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the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Mediterranean</a:t>
            </a:r>
            <a:endParaRPr lang="tr-TR" b="1" u="sng" dirty="0" smtClean="0"/>
          </a:p>
          <a:p>
            <a:pPr algn="l"/>
            <a:r>
              <a:rPr lang="tr-TR" b="1" u="sng" dirty="0" err="1" smtClean="0"/>
              <a:t>Ecosystems</a:t>
            </a:r>
            <a:endParaRPr lang="tr-TR" b="1" u="sng" dirty="0" smtClean="0"/>
          </a:p>
          <a:p>
            <a:pPr algn="l"/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0" y="1476740"/>
            <a:ext cx="7332689" cy="5089160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2040640" y="4197245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Diamond</a:t>
            </a:r>
            <a:r>
              <a:rPr lang="tr-TR" dirty="0" smtClean="0"/>
              <a:t> </a:t>
            </a:r>
            <a:r>
              <a:rPr lang="tr-TR" dirty="0" err="1" smtClean="0"/>
              <a:t>argues</a:t>
            </a:r>
            <a:r>
              <a:rPr lang="tr-TR" dirty="0" smtClean="0"/>
              <a:t>:</a:t>
            </a:r>
          </a:p>
          <a:p>
            <a:pPr algn="l"/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dirty="0" err="1" smtClean="0"/>
              <a:t>Guns</a:t>
            </a:r>
            <a:r>
              <a:rPr lang="tr-TR" dirty="0" smtClean="0"/>
              <a:t>: </a:t>
            </a:r>
            <a:r>
              <a:rPr lang="tr-TR" dirty="0" err="1" smtClean="0"/>
              <a:t>armory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rifle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dirty="0" err="1" smtClean="0"/>
              <a:t>Germs</a:t>
            </a:r>
            <a:r>
              <a:rPr lang="tr-TR" dirty="0" smtClean="0"/>
              <a:t>: </a:t>
            </a:r>
            <a:r>
              <a:rPr lang="tr-TR" dirty="0" err="1" smtClean="0"/>
              <a:t>maleria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dirty="0" smtClean="0"/>
              <a:t>Steel</a:t>
            </a:r>
            <a:r>
              <a:rPr lang="tr-TR" dirty="0" smtClean="0"/>
              <a:t>: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swords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rail</a:t>
            </a:r>
            <a:r>
              <a:rPr lang="tr-TR" dirty="0" smtClean="0"/>
              <a:t> </a:t>
            </a:r>
            <a:r>
              <a:rPr lang="tr-TR" dirty="0" err="1" smtClean="0"/>
              <a:t>roads</a:t>
            </a:r>
            <a:endParaRPr lang="tr-TR" dirty="0" smtClean="0"/>
          </a:p>
          <a:p>
            <a:pPr algn="l"/>
            <a:endParaRPr lang="tr-TR" dirty="0" smtClean="0"/>
          </a:p>
          <a:p>
            <a:pPr algn="l"/>
            <a:r>
              <a:rPr lang="tr-TR" b="1" u="sng" dirty="0" smtClean="0"/>
              <a:t>As a </a:t>
            </a:r>
            <a:r>
              <a:rPr lang="tr-TR" b="1" u="sng" dirty="0" err="1" smtClean="0"/>
              <a:t>result</a:t>
            </a:r>
            <a:r>
              <a:rPr lang="tr-TR" dirty="0" smtClean="0"/>
              <a:t>: 95</a:t>
            </a:r>
            <a:r>
              <a:rPr lang="tr-TR" dirty="0"/>
              <a:t>%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Native</a:t>
            </a:r>
            <a:r>
              <a:rPr lang="tr-TR" dirty="0"/>
              <a:t> </a:t>
            </a:r>
            <a:endParaRPr lang="tr-TR" dirty="0" smtClean="0"/>
          </a:p>
          <a:p>
            <a:pPr algn="l"/>
            <a:r>
              <a:rPr lang="tr-TR" dirty="0" err="1" smtClean="0"/>
              <a:t>Americans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Africans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killed</a:t>
            </a:r>
            <a:r>
              <a:rPr lang="tr-TR" dirty="0" smtClean="0"/>
              <a:t>,</a:t>
            </a:r>
          </a:p>
          <a:p>
            <a:pPr algn="l"/>
            <a:r>
              <a:rPr lang="tr-TR" dirty="0" err="1" smtClean="0"/>
              <a:t>murdered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enslaved</a:t>
            </a:r>
            <a:r>
              <a:rPr lang="tr-TR" dirty="0" smtClean="0"/>
              <a:t>.</a:t>
            </a:r>
            <a:endParaRPr lang="tr-TR" dirty="0"/>
          </a:p>
          <a:p>
            <a:pPr algn="l"/>
            <a:endParaRPr lang="tr-TR" dirty="0" smtClean="0"/>
          </a:p>
          <a:p>
            <a:pPr algn="l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79" y="1476740"/>
            <a:ext cx="6673120" cy="50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Bob</a:t>
            </a:r>
            <a:r>
              <a:rPr lang="tr-TR" dirty="0" smtClean="0"/>
              <a:t> Marley «</a:t>
            </a:r>
            <a:r>
              <a:rPr lang="tr-TR" dirty="0" err="1" smtClean="0"/>
              <a:t>Buffalo</a:t>
            </a:r>
            <a:r>
              <a:rPr lang="tr-TR" dirty="0" smtClean="0"/>
              <a:t> </a:t>
            </a:r>
            <a:r>
              <a:rPr lang="tr-TR" dirty="0" err="1" smtClean="0"/>
              <a:t>Soldier</a:t>
            </a:r>
            <a:r>
              <a:rPr lang="tr-TR" dirty="0" smtClean="0"/>
              <a:t>»</a:t>
            </a:r>
          </a:p>
          <a:p>
            <a:pPr algn="l"/>
            <a:endParaRPr lang="tr-TR" dirty="0"/>
          </a:p>
          <a:p>
            <a:pPr algn="l"/>
            <a:r>
              <a:rPr lang="tr-TR" dirty="0" smtClean="0"/>
              <a:t>«… </a:t>
            </a:r>
            <a:r>
              <a:rPr lang="tr-TR" dirty="0" err="1" smtClean="0"/>
              <a:t>Stolen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Africa</a:t>
            </a:r>
            <a:r>
              <a:rPr lang="tr-TR" dirty="0" smtClean="0"/>
              <a:t>,</a:t>
            </a:r>
          </a:p>
          <a:p>
            <a:pPr algn="l"/>
            <a:r>
              <a:rPr lang="tr-TR" dirty="0" err="1" smtClean="0"/>
              <a:t>Going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America</a:t>
            </a:r>
            <a:endParaRPr lang="tr-TR" dirty="0" smtClean="0"/>
          </a:p>
          <a:p>
            <a:pPr algn="l"/>
            <a:r>
              <a:rPr lang="tr-TR" dirty="0" err="1" smtClean="0"/>
              <a:t>Fighting</a:t>
            </a:r>
            <a:r>
              <a:rPr lang="tr-TR" dirty="0" smtClean="0"/>
              <a:t> on </a:t>
            </a:r>
            <a:r>
              <a:rPr lang="tr-TR" dirty="0" err="1" smtClean="0"/>
              <a:t>arrival</a:t>
            </a:r>
            <a:endParaRPr lang="tr-TR" dirty="0" smtClean="0"/>
          </a:p>
          <a:p>
            <a:pPr algn="l"/>
            <a:r>
              <a:rPr lang="tr-TR" dirty="0" err="1" smtClean="0"/>
              <a:t>Fighting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survival</a:t>
            </a:r>
            <a:r>
              <a:rPr lang="tr-TR" dirty="0" smtClean="0"/>
              <a:t> …»</a:t>
            </a:r>
          </a:p>
          <a:p>
            <a:pPr algn="l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18" y="1478170"/>
            <a:ext cx="6343651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brief</a:t>
            </a:r>
            <a:r>
              <a:rPr lang="tr-TR" dirty="0"/>
              <a:t>:</a:t>
            </a:r>
            <a:endParaRPr lang="tr-TR" dirty="0" smtClean="0"/>
          </a:p>
          <a:p>
            <a:pPr algn="l"/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A </a:t>
            </a:r>
            <a:r>
              <a:rPr lang="tr-TR" dirty="0" err="1" smtClean="0"/>
              <a:t>head</a:t>
            </a:r>
            <a:r>
              <a:rPr lang="tr-TR" dirty="0" smtClean="0"/>
              <a:t> start + a </a:t>
            </a:r>
            <a:r>
              <a:rPr lang="tr-TR" dirty="0" err="1" smtClean="0"/>
              <a:t>geographical</a:t>
            </a:r>
            <a:r>
              <a:rPr lang="tr-TR" dirty="0" smtClean="0"/>
              <a:t> </a:t>
            </a:r>
            <a:r>
              <a:rPr lang="tr-TR" dirty="0" err="1" smtClean="0"/>
              <a:t>luck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feedbacks</a:t>
            </a:r>
            <a:endParaRPr lang="tr-TR" dirty="0" smtClean="0"/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Economic</a:t>
            </a:r>
            <a:r>
              <a:rPr lang="tr-TR" dirty="0" smtClean="0"/>
              <a:t>, </a:t>
            </a:r>
            <a:r>
              <a:rPr lang="tr-TR" dirty="0" err="1" smtClean="0"/>
              <a:t>institutional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pPr algn="l"/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endParaRPr lang="tr-TR" dirty="0" smtClean="0"/>
          </a:p>
        </p:txBody>
      </p:sp>
      <p:sp>
        <p:nvSpPr>
          <p:cNvPr id="6" name="Aşağı Ok 5"/>
          <p:cNvSpPr/>
          <p:nvPr/>
        </p:nvSpPr>
        <p:spPr>
          <a:xfrm>
            <a:off x="758980" y="3024265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şağı Ok 6"/>
          <p:cNvSpPr/>
          <p:nvPr/>
        </p:nvSpPr>
        <p:spPr>
          <a:xfrm>
            <a:off x="758980" y="3874332"/>
            <a:ext cx="1019331" cy="404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0"/>
            <a:ext cx="5648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i="1" dirty="0" err="1" smtClean="0"/>
              <a:t>Guns</a:t>
            </a:r>
            <a:r>
              <a:rPr lang="tr-TR" i="1" dirty="0" smtClean="0"/>
              <a:t>, </a:t>
            </a:r>
            <a:r>
              <a:rPr lang="tr-TR" i="1" dirty="0" err="1" smtClean="0"/>
              <a:t>Germs</a:t>
            </a:r>
            <a:r>
              <a:rPr lang="tr-TR" i="1" dirty="0" smtClean="0"/>
              <a:t>, </a:t>
            </a:r>
            <a:r>
              <a:rPr lang="tr-TR" i="1" dirty="0" err="1" smtClean="0"/>
              <a:t>and</a:t>
            </a:r>
            <a:r>
              <a:rPr lang="tr-TR" i="1" dirty="0" smtClean="0"/>
              <a:t> Steel: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Fates</a:t>
            </a:r>
            <a:r>
              <a:rPr lang="tr-TR" i="1" dirty="0" smtClean="0"/>
              <a:t> of Human </a:t>
            </a:r>
            <a:r>
              <a:rPr lang="tr-TR" i="1" dirty="0" err="1" smtClean="0"/>
              <a:t>Societies</a:t>
            </a:r>
            <a:r>
              <a:rPr lang="tr-TR" dirty="0" smtClean="0"/>
              <a:t> (1997)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Jared</a:t>
            </a:r>
            <a:r>
              <a:rPr lang="tr-TR" dirty="0" smtClean="0"/>
              <a:t> </a:t>
            </a:r>
            <a:r>
              <a:rPr lang="tr-TR" dirty="0" err="1" smtClean="0"/>
              <a:t>Diamond</a:t>
            </a:r>
            <a:endParaRPr lang="tr-TR" dirty="0" smtClean="0"/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Jared</a:t>
            </a:r>
            <a:r>
              <a:rPr lang="tr-TR" dirty="0" smtClean="0"/>
              <a:t> </a:t>
            </a:r>
            <a:r>
              <a:rPr lang="tr-TR" dirty="0" err="1" smtClean="0"/>
              <a:t>Diamond</a:t>
            </a:r>
            <a:r>
              <a:rPr lang="tr-TR" dirty="0" smtClean="0"/>
              <a:t>, </a:t>
            </a:r>
            <a:r>
              <a:rPr lang="tr-TR" dirty="0" err="1" smtClean="0"/>
              <a:t>professor</a:t>
            </a:r>
            <a:r>
              <a:rPr lang="tr-TR" dirty="0" smtClean="0"/>
              <a:t> of </a:t>
            </a:r>
            <a:r>
              <a:rPr lang="tr-TR" dirty="0" err="1" smtClean="0"/>
              <a:t>biology</a:t>
            </a:r>
            <a:r>
              <a:rPr lang="tr-TR" dirty="0" smtClean="0"/>
              <a:t> at UCLA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Winners</a:t>
            </a:r>
            <a:r>
              <a:rPr lang="tr-TR" dirty="0" smtClean="0"/>
              <a:t> of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(1) «Pulitzer Prize» (1998)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(2) «</a:t>
            </a:r>
            <a:r>
              <a:rPr lang="tr-TR" dirty="0" err="1" smtClean="0"/>
              <a:t>Aventis</a:t>
            </a:r>
            <a:r>
              <a:rPr lang="tr-TR" dirty="0" smtClean="0"/>
              <a:t> Prize </a:t>
            </a:r>
            <a:r>
              <a:rPr lang="tr-TR" dirty="0" err="1" smtClean="0"/>
              <a:t>for</a:t>
            </a:r>
            <a:r>
              <a:rPr lang="tr-TR" dirty="0" smtClean="0"/>
              <a:t> Best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» (1998)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Filmed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(2005)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Translated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languages</a:t>
            </a:r>
            <a:r>
              <a:rPr lang="tr-TR" dirty="0" smtClean="0"/>
              <a:t>, </a:t>
            </a:r>
            <a:r>
              <a:rPr lang="tr-TR" dirty="0" err="1" smtClean="0"/>
              <a:t>including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endParaRPr lang="tr-TR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May be </a:t>
            </a:r>
            <a:r>
              <a:rPr lang="tr-TR" dirty="0" err="1" smtClean="0"/>
              <a:t>out</a:t>
            </a:r>
            <a:r>
              <a:rPr lang="tr-TR" dirty="0" smtClean="0"/>
              <a:t> of </a:t>
            </a:r>
            <a:r>
              <a:rPr lang="tr-TR" dirty="0" err="1" smtClean="0"/>
              <a:t>stock</a:t>
            </a:r>
            <a:r>
              <a:rPr lang="tr-TR" dirty="0" smtClean="0"/>
              <a:t> as TUBITAK is not </a:t>
            </a:r>
            <a:r>
              <a:rPr lang="tr-TR" dirty="0" err="1" smtClean="0"/>
              <a:t>really</a:t>
            </a:r>
            <a:r>
              <a:rPr lang="tr-TR" dirty="0" smtClean="0"/>
              <a:t> </a:t>
            </a:r>
            <a:r>
              <a:rPr lang="tr-TR" dirty="0" err="1" smtClean="0"/>
              <a:t>willing</a:t>
            </a:r>
            <a:endParaRPr lang="tr-TR" dirty="0"/>
          </a:p>
          <a:p>
            <a:pPr lvl="1" algn="l"/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publish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!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79" y="2152942"/>
            <a:ext cx="3015521" cy="44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i="1" dirty="0" err="1" smtClean="0"/>
              <a:t>Guns</a:t>
            </a:r>
            <a:r>
              <a:rPr lang="tr-TR" i="1" dirty="0" smtClean="0"/>
              <a:t>, </a:t>
            </a:r>
            <a:r>
              <a:rPr lang="tr-TR" i="1" dirty="0" err="1" smtClean="0"/>
              <a:t>Germs</a:t>
            </a:r>
            <a:r>
              <a:rPr lang="tr-TR" i="1" dirty="0" smtClean="0"/>
              <a:t>, </a:t>
            </a:r>
            <a:r>
              <a:rPr lang="tr-TR" i="1" dirty="0" err="1" smtClean="0"/>
              <a:t>and</a:t>
            </a:r>
            <a:r>
              <a:rPr lang="tr-TR" i="1" dirty="0" smtClean="0"/>
              <a:t> Steel: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Fates</a:t>
            </a:r>
            <a:r>
              <a:rPr lang="tr-TR" i="1" dirty="0" smtClean="0"/>
              <a:t> of Human </a:t>
            </a:r>
            <a:r>
              <a:rPr lang="tr-TR" i="1" dirty="0" err="1" smtClean="0"/>
              <a:t>Societies</a:t>
            </a:r>
            <a:r>
              <a:rPr lang="tr-TR" dirty="0" smtClean="0"/>
              <a:t> (1997)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Jared</a:t>
            </a:r>
            <a:r>
              <a:rPr lang="tr-TR" dirty="0" smtClean="0"/>
              <a:t> </a:t>
            </a:r>
            <a:r>
              <a:rPr lang="tr-TR" dirty="0" err="1" smtClean="0"/>
              <a:t>Diamond</a:t>
            </a:r>
            <a:endParaRPr lang="tr-TR" dirty="0" smtClean="0"/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Central </a:t>
            </a:r>
            <a:r>
              <a:rPr lang="tr-TR" dirty="0" err="1" smtClean="0"/>
              <a:t>theme</a:t>
            </a:r>
            <a:r>
              <a:rPr lang="tr-TR" dirty="0" smtClean="0"/>
              <a:t> (in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terms</a:t>
            </a:r>
            <a:r>
              <a:rPr lang="tr-TR" dirty="0" smtClean="0"/>
              <a:t>):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b="1" u="sng" dirty="0" err="1"/>
              <a:t>I</a:t>
            </a:r>
            <a:r>
              <a:rPr lang="tr-TR" b="1" u="sng" dirty="0" err="1" smtClean="0"/>
              <a:t>ncome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and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wealth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distribution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among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human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societes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over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ages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explanatory</a:t>
            </a:r>
            <a:r>
              <a:rPr lang="tr-TR" dirty="0" smtClean="0"/>
              <a:t> </a:t>
            </a:r>
            <a:r>
              <a:rPr lang="tr-TR" dirty="0" err="1" smtClean="0"/>
              <a:t>argument</a:t>
            </a:r>
            <a:r>
              <a:rPr lang="tr-TR" dirty="0" smtClean="0"/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b="1" u="sng" dirty="0" err="1" smtClean="0"/>
              <a:t>Geographical</a:t>
            </a:r>
            <a:r>
              <a:rPr lang="tr-TR" b="1" u="sng" dirty="0" smtClean="0"/>
              <a:t> (</a:t>
            </a:r>
            <a:r>
              <a:rPr lang="tr-TR" b="1" u="sng" dirty="0" err="1" smtClean="0"/>
              <a:t>advantages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and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disadvantages</a:t>
            </a:r>
            <a:r>
              <a:rPr lang="tr-TR" b="1" u="sng" dirty="0" smtClean="0"/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79" y="2152942"/>
            <a:ext cx="3015521" cy="44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3200" y="1587500"/>
            <a:ext cx="11836400" cy="4978400"/>
          </a:xfrm>
        </p:spPr>
        <p:txBody>
          <a:bodyPr>
            <a:normAutofit fontScale="92500" lnSpcReduction="10000"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[</a:t>
            </a:r>
            <a:r>
              <a:rPr lang="tr-TR" dirty="0" err="1" smtClean="0"/>
              <a:t>sic</a:t>
            </a:r>
            <a:r>
              <a:rPr lang="tr-TR" dirty="0" smtClean="0"/>
              <a:t>.]: </a:t>
            </a:r>
          </a:p>
          <a:p>
            <a:pPr algn="l"/>
            <a:r>
              <a:rPr lang="tr-TR" b="1" dirty="0" smtClean="0"/>
              <a:t>«</a:t>
            </a:r>
            <a:r>
              <a:rPr lang="tr-TR" b="1" dirty="0" err="1" smtClean="0"/>
              <a:t>Why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 White men </a:t>
            </a:r>
            <a:r>
              <a:rPr lang="tr-TR" b="1" dirty="0" err="1" smtClean="0"/>
              <a:t>have</a:t>
            </a:r>
            <a:r>
              <a:rPr lang="tr-TR" b="1" dirty="0" smtClean="0"/>
              <a:t> </a:t>
            </a:r>
            <a:r>
              <a:rPr lang="tr-TR" b="1" dirty="0" err="1" smtClean="0"/>
              <a:t>so</a:t>
            </a:r>
            <a:r>
              <a:rPr lang="tr-TR" b="1" dirty="0" smtClean="0"/>
              <a:t> </a:t>
            </a:r>
            <a:r>
              <a:rPr lang="tr-TR" b="1" dirty="0" err="1" smtClean="0"/>
              <a:t>much</a:t>
            </a:r>
            <a:r>
              <a:rPr lang="tr-TR" b="1" dirty="0" smtClean="0"/>
              <a:t> Cargo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New </a:t>
            </a:r>
            <a:r>
              <a:rPr lang="tr-TR" b="1" dirty="0" err="1" smtClean="0"/>
              <a:t>Guineans</a:t>
            </a:r>
            <a:r>
              <a:rPr lang="tr-TR" b="1" dirty="0" smtClean="0"/>
              <a:t> </a:t>
            </a:r>
            <a:r>
              <a:rPr lang="tr-TR" b="1" dirty="0" err="1" smtClean="0"/>
              <a:t>have</a:t>
            </a:r>
            <a:r>
              <a:rPr lang="tr-TR" b="1" dirty="0" smtClean="0"/>
              <a:t> </a:t>
            </a:r>
            <a:r>
              <a:rPr lang="tr-TR" b="1" dirty="0" err="1" smtClean="0"/>
              <a:t>so</a:t>
            </a:r>
            <a:r>
              <a:rPr lang="tr-TR" b="1" dirty="0" smtClean="0"/>
              <a:t> </a:t>
            </a:r>
            <a:r>
              <a:rPr lang="tr-TR" b="1" dirty="0" err="1" smtClean="0"/>
              <a:t>little</a:t>
            </a:r>
            <a:r>
              <a:rPr lang="tr-TR" b="1" dirty="0" smtClean="0"/>
              <a:t>?»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, </a:t>
            </a:r>
          </a:p>
          <a:p>
            <a:pPr algn="l"/>
            <a:r>
              <a:rPr lang="tr-TR" b="1" dirty="0" smtClean="0"/>
              <a:t>«</a:t>
            </a:r>
            <a:r>
              <a:rPr lang="tr-TR" b="1" dirty="0" err="1"/>
              <a:t>W</a:t>
            </a:r>
            <a:r>
              <a:rPr lang="tr-TR" b="1" dirty="0" err="1" smtClean="0"/>
              <a:t>hy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countries</a:t>
            </a:r>
            <a:r>
              <a:rPr lang="tr-TR" b="1" dirty="0" smtClean="0"/>
              <a:t> </a:t>
            </a:r>
            <a:r>
              <a:rPr lang="tr-TR" b="1" dirty="0" err="1" smtClean="0"/>
              <a:t>so</a:t>
            </a:r>
            <a:r>
              <a:rPr lang="tr-TR" b="1" dirty="0" smtClean="0"/>
              <a:t> </a:t>
            </a:r>
            <a:r>
              <a:rPr lang="tr-TR" b="1" dirty="0" err="1" smtClean="0"/>
              <a:t>rich</a:t>
            </a:r>
            <a:r>
              <a:rPr lang="tr-TR" b="1" dirty="0" smtClean="0"/>
              <a:t> </a:t>
            </a:r>
            <a:r>
              <a:rPr lang="tr-TR" b="1" dirty="0" err="1" smtClean="0"/>
              <a:t>while</a:t>
            </a:r>
            <a:r>
              <a:rPr lang="tr-TR" b="1" dirty="0" smtClean="0"/>
              <a:t> </a:t>
            </a:r>
            <a:r>
              <a:rPr lang="tr-TR" b="1" dirty="0" err="1" smtClean="0"/>
              <a:t>others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poor</a:t>
            </a:r>
            <a:r>
              <a:rPr lang="tr-TR" b="1" dirty="0" smtClean="0"/>
              <a:t>?»</a:t>
            </a:r>
          </a:p>
          <a:p>
            <a:pPr algn="l"/>
            <a:endParaRPr lang="tr-TR" b="1" dirty="0"/>
          </a:p>
          <a:p>
            <a:pPr algn="l"/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specifically</a:t>
            </a:r>
            <a:r>
              <a:rPr lang="tr-TR" dirty="0" smtClean="0"/>
              <a:t>,</a:t>
            </a:r>
          </a:p>
          <a:p>
            <a:pPr algn="l"/>
            <a:r>
              <a:rPr lang="tr-TR" b="1" dirty="0" smtClean="0"/>
              <a:t>«How can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explain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disproportionate</a:t>
            </a:r>
            <a:r>
              <a:rPr lang="tr-TR" b="1" dirty="0" smtClean="0"/>
              <a:t> </a:t>
            </a:r>
            <a:r>
              <a:rPr lang="tr-TR" b="1" dirty="0" err="1" smtClean="0"/>
              <a:t>wealth</a:t>
            </a:r>
            <a:r>
              <a:rPr lang="tr-TR" b="1" dirty="0" smtClean="0"/>
              <a:t> </a:t>
            </a:r>
            <a:r>
              <a:rPr lang="tr-TR" b="1" dirty="0" err="1" smtClean="0"/>
              <a:t>possessed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US </a:t>
            </a:r>
            <a:r>
              <a:rPr lang="tr-TR" b="1" dirty="0" err="1" smtClean="0"/>
              <a:t>and</a:t>
            </a:r>
            <a:r>
              <a:rPr lang="tr-TR" b="1" dirty="0" smtClean="0"/>
              <a:t> Europe?»</a:t>
            </a:r>
          </a:p>
          <a:p>
            <a:pPr algn="l"/>
            <a:endParaRPr lang="tr-TR" b="1" dirty="0"/>
          </a:p>
          <a:p>
            <a:pPr algn="l"/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discussed</a:t>
            </a:r>
            <a:r>
              <a:rPr lang="tr-TR" dirty="0" smtClean="0"/>
              <a:t> in </a:t>
            </a:r>
            <a:r>
              <a:rPr lang="tr-TR" dirty="0" err="1" smtClean="0"/>
              <a:t>courses</a:t>
            </a:r>
            <a:r>
              <a:rPr lang="tr-TR" dirty="0" smtClean="0"/>
              <a:t> on «ECONOMIC GROWTH», «DEVELOPMENT ECONOMICS»,</a:t>
            </a:r>
          </a:p>
          <a:p>
            <a:pPr algn="l"/>
            <a:r>
              <a:rPr lang="tr-TR" dirty="0" err="1" smtClean="0"/>
              <a:t>and</a:t>
            </a:r>
            <a:r>
              <a:rPr lang="tr-TR" dirty="0" smtClean="0"/>
              <a:t> «ECONOMİC HISTORY»</a:t>
            </a:r>
          </a:p>
        </p:txBody>
      </p:sp>
    </p:spTree>
    <p:extLst>
      <p:ext uri="{BB962C8B-B14F-4D97-AF65-F5344CB8AC3E}">
        <p14:creationId xmlns:p14="http://schemas.microsoft.com/office/powerpoint/2010/main" val="14782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3200" y="1587500"/>
            <a:ext cx="11836400" cy="49784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What do we do in these courses? 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ECONOMIC GROWTH:</a:t>
            </a:r>
            <a:r>
              <a:rPr lang="en-US" dirty="0" smtClean="0"/>
              <a:t> GDP growth rates, national income accounting, rate of unemployment, rates of wages and profits, business cycles, income inequality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A course in third year economics curriculum</a:t>
            </a:r>
            <a:r>
              <a:rPr lang="tr-TR" i="1" dirty="0" smtClean="0"/>
              <a:t> (Fall)</a:t>
            </a:r>
            <a:endParaRPr lang="en-US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DEVELOPMENT ECONOMICS: </a:t>
            </a:r>
            <a:r>
              <a:rPr lang="en-US" dirty="0" smtClean="0"/>
              <a:t>improving the potential of the general public, literacy rates, health and education conditions, judiciary system, </a:t>
            </a:r>
            <a:r>
              <a:rPr lang="tr-TR" dirty="0" err="1" smtClean="0"/>
              <a:t>minority</a:t>
            </a:r>
            <a:r>
              <a:rPr lang="tr-TR" dirty="0" smtClean="0"/>
              <a:t> </a:t>
            </a:r>
            <a:r>
              <a:rPr lang="tr-TR" dirty="0" err="1" smtClean="0"/>
              <a:t>issues</a:t>
            </a:r>
            <a:r>
              <a:rPr lang="tr-TR" dirty="0" smtClean="0"/>
              <a:t>, </a:t>
            </a:r>
            <a:r>
              <a:rPr lang="tr-TR" dirty="0" err="1" smtClean="0"/>
              <a:t>ethnic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  <a:endParaRPr lang="en-US" b="1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i="1" dirty="0" smtClean="0"/>
              <a:t>A </a:t>
            </a:r>
            <a:r>
              <a:rPr lang="tr-TR" i="1" dirty="0" err="1" smtClean="0"/>
              <a:t>course</a:t>
            </a:r>
            <a:r>
              <a:rPr lang="tr-TR" i="1" dirty="0" smtClean="0"/>
              <a:t> in </a:t>
            </a:r>
            <a:r>
              <a:rPr lang="tr-TR" i="1" dirty="0" err="1" smtClean="0"/>
              <a:t>third</a:t>
            </a:r>
            <a:r>
              <a:rPr lang="tr-TR" i="1" dirty="0" smtClean="0"/>
              <a:t> </a:t>
            </a:r>
            <a:r>
              <a:rPr lang="tr-TR" i="1" dirty="0" err="1" smtClean="0"/>
              <a:t>year</a:t>
            </a:r>
            <a:r>
              <a:rPr lang="tr-TR" i="1" dirty="0" smtClean="0"/>
              <a:t> </a:t>
            </a:r>
            <a:r>
              <a:rPr lang="tr-TR" i="1" dirty="0" err="1" smtClean="0"/>
              <a:t>economics</a:t>
            </a:r>
            <a:r>
              <a:rPr lang="tr-TR" i="1" dirty="0" smtClean="0"/>
              <a:t> </a:t>
            </a:r>
            <a:r>
              <a:rPr lang="tr-TR" i="1" dirty="0" err="1" smtClean="0"/>
              <a:t>curriculum</a:t>
            </a:r>
            <a:r>
              <a:rPr lang="tr-TR" i="1" dirty="0" smtClean="0"/>
              <a:t> (Spring)</a:t>
            </a:r>
            <a:endParaRPr lang="en-US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ECONOM</a:t>
            </a:r>
            <a:r>
              <a:rPr lang="tr-TR" b="1" dirty="0" smtClean="0"/>
              <a:t>I</a:t>
            </a:r>
            <a:r>
              <a:rPr lang="en-US" b="1" dirty="0" smtClean="0"/>
              <a:t>C HISTORY: </a:t>
            </a:r>
            <a:r>
              <a:rPr lang="tr-TR" dirty="0" err="1" smtClean="0"/>
              <a:t>study</a:t>
            </a:r>
            <a:r>
              <a:rPr lang="tr-TR" dirty="0" smtClean="0"/>
              <a:t> of </a:t>
            </a:r>
            <a:r>
              <a:rPr lang="tr-TR" dirty="0" err="1" smtClean="0"/>
              <a:t>economies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r>
              <a:rPr lang="tr-TR" dirty="0" smtClean="0"/>
              <a:t>, </a:t>
            </a:r>
            <a:r>
              <a:rPr lang="tr-TR" dirty="0" err="1" smtClean="0"/>
              <a:t>overseas</a:t>
            </a:r>
            <a:r>
              <a:rPr lang="tr-TR" dirty="0" smtClean="0"/>
              <a:t> </a:t>
            </a:r>
            <a:r>
              <a:rPr lang="tr-TR" dirty="0" err="1" smtClean="0"/>
              <a:t>expansion</a:t>
            </a:r>
            <a:r>
              <a:rPr lang="tr-TR" dirty="0" smtClean="0"/>
              <a:t>, </a:t>
            </a:r>
            <a:r>
              <a:rPr lang="tr-TR" dirty="0" err="1" smtClean="0"/>
              <a:t>industrial</a:t>
            </a:r>
            <a:r>
              <a:rPr lang="tr-TR" dirty="0" smtClean="0"/>
              <a:t> </a:t>
            </a:r>
            <a:r>
              <a:rPr lang="tr-TR" dirty="0" err="1" smtClean="0"/>
              <a:t>revolution</a:t>
            </a:r>
            <a:r>
              <a:rPr lang="tr-TR" dirty="0" smtClean="0"/>
              <a:t>, </a:t>
            </a:r>
            <a:r>
              <a:rPr lang="tr-TR" dirty="0" err="1" smtClean="0"/>
              <a:t>emergence</a:t>
            </a:r>
            <a:r>
              <a:rPr lang="tr-TR" dirty="0" smtClean="0"/>
              <a:t> of </a:t>
            </a:r>
            <a:r>
              <a:rPr lang="tr-TR" dirty="0" err="1" smtClean="0"/>
              <a:t>capitalism</a:t>
            </a:r>
            <a:r>
              <a:rPr lang="tr-TR" dirty="0" smtClean="0"/>
              <a:t>, </a:t>
            </a:r>
            <a:r>
              <a:rPr lang="tr-TR" dirty="0" err="1" smtClean="0"/>
              <a:t>technological</a:t>
            </a:r>
            <a:r>
              <a:rPr lang="tr-TR" dirty="0" smtClean="0"/>
              <a:t> </a:t>
            </a:r>
            <a:r>
              <a:rPr lang="tr-TR" dirty="0" err="1" smtClean="0"/>
              <a:t>evolution</a:t>
            </a:r>
            <a:endParaRPr lang="tr-TR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i="1" dirty="0" smtClean="0"/>
              <a:t>A </a:t>
            </a:r>
            <a:r>
              <a:rPr lang="tr-TR" i="1" dirty="0" err="1" smtClean="0"/>
              <a:t>course</a:t>
            </a:r>
            <a:r>
              <a:rPr lang="tr-TR" i="1" dirty="0" smtClean="0"/>
              <a:t> in </a:t>
            </a:r>
            <a:r>
              <a:rPr lang="tr-TR" i="1" dirty="0" err="1" smtClean="0"/>
              <a:t>second</a:t>
            </a:r>
            <a:r>
              <a:rPr lang="tr-TR" i="1" dirty="0" smtClean="0"/>
              <a:t> </a:t>
            </a:r>
            <a:r>
              <a:rPr lang="tr-TR" i="1" dirty="0" err="1" smtClean="0"/>
              <a:t>year</a:t>
            </a:r>
            <a:r>
              <a:rPr lang="tr-TR" i="1" dirty="0" smtClean="0"/>
              <a:t> </a:t>
            </a:r>
            <a:r>
              <a:rPr lang="tr-TR" i="1" dirty="0" err="1" smtClean="0"/>
              <a:t>economics</a:t>
            </a:r>
            <a:r>
              <a:rPr lang="tr-TR" i="1" dirty="0" smtClean="0"/>
              <a:t> </a:t>
            </a:r>
            <a:r>
              <a:rPr lang="tr-TR" i="1" dirty="0" err="1" smtClean="0"/>
              <a:t>curriculum</a:t>
            </a:r>
            <a:r>
              <a:rPr lang="tr-TR" i="1" dirty="0" smtClean="0"/>
              <a:t> (Fall)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516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Geography?</a:t>
            </a:r>
            <a:endParaRPr lang="en-GB" dirty="0"/>
          </a:p>
        </p:txBody>
      </p:sp>
      <p:pic>
        <p:nvPicPr>
          <p:cNvPr id="1026" name="Picture 2" descr="https://www.mapsofworld.com/maps/world-map-with-continen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66" y="1825625"/>
            <a:ext cx="76520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6208" y="6321286"/>
            <a:ext cx="679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https://www.mapsofworld.com/continents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December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08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Wealth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</a:t>
            </a:r>
            <a:r>
              <a:rPr lang="tr-TR" dirty="0" err="1" smtClean="0"/>
              <a:t>amongst</a:t>
            </a:r>
            <a:r>
              <a:rPr lang="tr-TR" dirty="0" smtClean="0"/>
              <a:t> </a:t>
            </a:r>
          </a:p>
          <a:p>
            <a:pPr algn="l"/>
            <a:r>
              <a:rPr lang="tr-TR" dirty="0" err="1" smtClean="0"/>
              <a:t>societies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500 </a:t>
            </a:r>
            <a:r>
              <a:rPr lang="tr-TR" dirty="0" err="1" smtClean="0"/>
              <a:t>years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Again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:</a:t>
            </a:r>
          </a:p>
          <a:p>
            <a:pPr algn="l"/>
            <a:r>
              <a:rPr lang="tr-TR" b="1" u="sng" dirty="0" smtClean="0"/>
              <a:t>How </a:t>
            </a:r>
            <a:r>
              <a:rPr lang="tr-TR" b="1" u="sng" dirty="0" err="1" smtClean="0"/>
              <a:t>did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we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get</a:t>
            </a:r>
            <a:r>
              <a:rPr lang="tr-TR" b="1" u="sng" dirty="0" smtClean="0"/>
              <a:t> here?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76952"/>
            <a:ext cx="6096000" cy="6604847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3352800" y="4102100"/>
            <a:ext cx="2374900" cy="762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r>
              <a:rPr lang="tr-TR" dirty="0" err="1" smtClean="0"/>
              <a:t>Wealth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</a:t>
            </a:r>
            <a:r>
              <a:rPr lang="tr-TR" dirty="0" err="1" smtClean="0"/>
              <a:t>amongst</a:t>
            </a:r>
            <a:endParaRPr lang="tr-TR" dirty="0" smtClean="0"/>
          </a:p>
          <a:p>
            <a:pPr algn="l"/>
            <a:r>
              <a:rPr lang="tr-TR" dirty="0" err="1" smtClean="0"/>
              <a:t>societies</a:t>
            </a:r>
            <a:r>
              <a:rPr lang="tr-TR" dirty="0" smtClean="0"/>
              <a:t> in 2012.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Again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:</a:t>
            </a:r>
          </a:p>
          <a:p>
            <a:pPr algn="l"/>
            <a:r>
              <a:rPr lang="tr-TR" b="1" u="sng" dirty="0" smtClean="0"/>
              <a:t>How </a:t>
            </a:r>
            <a:r>
              <a:rPr lang="tr-TR" b="1" u="sng" dirty="0" err="1" smtClean="0"/>
              <a:t>did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we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get</a:t>
            </a:r>
            <a:r>
              <a:rPr lang="tr-TR" b="1" u="sng" dirty="0" smtClean="0"/>
              <a:t> here?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587500"/>
            <a:ext cx="767715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Widescreen</PresentationFormat>
  <Paragraphs>237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Evrim, Kurumlar  ve İktisat Kuramı: Neden Coğrafya? (1)</vt:lpstr>
      <vt:lpstr>Why Geography? </vt:lpstr>
      <vt:lpstr>Why Geography? </vt:lpstr>
      <vt:lpstr>Why Geography? </vt:lpstr>
      <vt:lpstr>Why Geography? </vt:lpstr>
      <vt:lpstr>Why Geography? </vt:lpstr>
      <vt:lpstr>Why Geography?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Complexity,  and Big Data Economy Week 11</dc:title>
  <dc:creator>Altug Yalcintas</dc:creator>
  <cp:lastModifiedBy>Altug Yalcintas</cp:lastModifiedBy>
  <cp:revision>5</cp:revision>
  <dcterms:created xsi:type="dcterms:W3CDTF">2020-02-13T14:39:16Z</dcterms:created>
  <dcterms:modified xsi:type="dcterms:W3CDTF">2020-02-13T17:05:04Z</dcterms:modified>
</cp:coreProperties>
</file>