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93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15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09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7043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749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720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342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999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50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33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53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77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965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44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71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90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17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3362250-4483-334F-9688-4721235B897C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A6F4AC2-B1EF-AF41-81C2-21C44C80F5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10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93DBB2-B601-DF4C-8342-714B64374B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A85976F-2ED6-5240-8A17-B79B07DB9E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75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9E267E-201B-0C41-AD2E-C0C4608F9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FİİL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8BC8F9-A36E-C34A-A40E-ACC1E6143B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71650"/>
            <a:ext cx="10363826" cy="4019549"/>
          </a:xfrm>
        </p:spPr>
        <p:txBody>
          <a:bodyPr/>
          <a:lstStyle/>
          <a:p>
            <a:r>
              <a:rPr lang="tr-TR" cap="none" dirty="0"/>
              <a:t>Bu çekime mastarı - </a:t>
            </a:r>
            <a:r>
              <a:rPr lang="tr-TR" cap="none" dirty="0" err="1"/>
              <a:t>ēre</a:t>
            </a:r>
            <a:r>
              <a:rPr lang="tr-TR" cap="none" dirty="0"/>
              <a:t> olan fiiller girer.</a:t>
            </a:r>
          </a:p>
          <a:p>
            <a:pPr>
              <a:buNone/>
            </a:pPr>
            <a:r>
              <a:rPr lang="tr-TR" cap="none" dirty="0"/>
              <a:t>	</a:t>
            </a:r>
            <a:r>
              <a:rPr lang="tr-TR" cap="none" dirty="0" err="1"/>
              <a:t>habeo</a:t>
            </a:r>
            <a:r>
              <a:rPr lang="tr-TR" cap="none" dirty="0"/>
              <a:t>,-</a:t>
            </a:r>
            <a:r>
              <a:rPr lang="tr-TR" cap="none" dirty="0" err="1"/>
              <a:t>ui</a:t>
            </a:r>
            <a:r>
              <a:rPr lang="tr-TR" cap="none" dirty="0"/>
              <a:t>,-</a:t>
            </a:r>
            <a:r>
              <a:rPr lang="tr-TR" cap="none" dirty="0" err="1"/>
              <a:t>itus</a:t>
            </a:r>
            <a:r>
              <a:rPr lang="tr-TR" cap="none" dirty="0"/>
              <a:t>, - </a:t>
            </a:r>
            <a:r>
              <a:rPr lang="tr-TR" cap="none" dirty="0" err="1"/>
              <a:t>ēre</a:t>
            </a:r>
            <a:r>
              <a:rPr lang="tr-TR" cap="none" dirty="0"/>
              <a:t>: sahip olmak</a:t>
            </a: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F29860A5-0F39-F444-B28B-3BBC3EC67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869254"/>
              </p:ext>
            </p:extLst>
          </p:nvPr>
        </p:nvGraphicFramePr>
        <p:xfrm>
          <a:off x="2032001" y="3040380"/>
          <a:ext cx="6689091" cy="299450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229697">
                  <a:extLst>
                    <a:ext uri="{9D8B030D-6E8A-4147-A177-3AD203B41FA5}">
                      <a16:colId xmlns:a16="http://schemas.microsoft.com/office/drawing/2014/main" val="2550385647"/>
                    </a:ext>
                  </a:extLst>
                </a:gridCol>
                <a:gridCol w="2229697">
                  <a:extLst>
                    <a:ext uri="{9D8B030D-6E8A-4147-A177-3AD203B41FA5}">
                      <a16:colId xmlns:a16="http://schemas.microsoft.com/office/drawing/2014/main" val="3018875984"/>
                    </a:ext>
                  </a:extLst>
                </a:gridCol>
                <a:gridCol w="2229697">
                  <a:extLst>
                    <a:ext uri="{9D8B030D-6E8A-4147-A177-3AD203B41FA5}">
                      <a16:colId xmlns:a16="http://schemas.microsoft.com/office/drawing/2014/main" val="3255029996"/>
                    </a:ext>
                  </a:extLst>
                </a:gridCol>
              </a:tblGrid>
              <a:tr h="414746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Praesens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809412"/>
                  </a:ext>
                </a:extLst>
              </a:tr>
              <a:tr h="41474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126577"/>
                  </a:ext>
                </a:extLst>
              </a:tr>
              <a:tr h="41474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136315"/>
                  </a:ext>
                </a:extLst>
              </a:tr>
              <a:tr h="41474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19839"/>
                  </a:ext>
                </a:extLst>
              </a:tr>
              <a:tr h="414746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156293"/>
                  </a:ext>
                </a:extLst>
              </a:tr>
              <a:tr h="41474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053912"/>
                  </a:ext>
                </a:extLst>
              </a:tr>
              <a:tr h="41474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497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73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099E65-78EC-4244-9DE0-2BE08DB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FİİL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14EAD9FA-8253-9E4D-9F22-17B54937D88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94713750"/>
              </p:ext>
            </p:extLst>
          </p:nvPr>
        </p:nvGraphicFramePr>
        <p:xfrm>
          <a:off x="2800350" y="2366962"/>
          <a:ext cx="7243764" cy="34623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14588">
                  <a:extLst>
                    <a:ext uri="{9D8B030D-6E8A-4147-A177-3AD203B41FA5}">
                      <a16:colId xmlns:a16="http://schemas.microsoft.com/office/drawing/2014/main" val="434479869"/>
                    </a:ext>
                  </a:extLst>
                </a:gridCol>
                <a:gridCol w="2414588">
                  <a:extLst>
                    <a:ext uri="{9D8B030D-6E8A-4147-A177-3AD203B41FA5}">
                      <a16:colId xmlns:a16="http://schemas.microsoft.com/office/drawing/2014/main" val="1477653318"/>
                    </a:ext>
                  </a:extLst>
                </a:gridCol>
                <a:gridCol w="2414588">
                  <a:extLst>
                    <a:ext uri="{9D8B030D-6E8A-4147-A177-3AD203B41FA5}">
                      <a16:colId xmlns:a16="http://schemas.microsoft.com/office/drawing/2014/main" val="1333309410"/>
                    </a:ext>
                  </a:extLst>
                </a:gridCol>
              </a:tblGrid>
              <a:tr h="49462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Imperfectum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368850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605282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786417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817475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385798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06450"/>
                  </a:ext>
                </a:extLst>
              </a:tr>
              <a:tr h="49462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-ba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449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5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B4DD9B-D2BE-FB46-A698-B7FEEBA3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FİİL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1928471C-7E81-9E44-87E9-82DD004326A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74884618"/>
              </p:ext>
            </p:extLst>
          </p:nvPr>
        </p:nvGraphicFramePr>
        <p:xfrm>
          <a:off x="2754630" y="2366962"/>
          <a:ext cx="6663690" cy="359949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069622">
                  <a:extLst>
                    <a:ext uri="{9D8B030D-6E8A-4147-A177-3AD203B41FA5}">
                      <a16:colId xmlns:a16="http://schemas.microsoft.com/office/drawing/2014/main" val="2769774782"/>
                    </a:ext>
                  </a:extLst>
                </a:gridCol>
                <a:gridCol w="2069622">
                  <a:extLst>
                    <a:ext uri="{9D8B030D-6E8A-4147-A177-3AD203B41FA5}">
                      <a16:colId xmlns:a16="http://schemas.microsoft.com/office/drawing/2014/main" val="2727368919"/>
                    </a:ext>
                  </a:extLst>
                </a:gridCol>
                <a:gridCol w="2524446">
                  <a:extLst>
                    <a:ext uri="{9D8B030D-6E8A-4147-A177-3AD203B41FA5}">
                      <a16:colId xmlns:a16="http://schemas.microsoft.com/office/drawing/2014/main" val="771525761"/>
                    </a:ext>
                  </a:extLst>
                </a:gridCol>
              </a:tblGrid>
              <a:tr h="514214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Futurum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07333"/>
                  </a:ext>
                </a:extLst>
              </a:tr>
              <a:tr h="514214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417246"/>
                  </a:ext>
                </a:extLst>
              </a:tr>
              <a:tr h="514214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65151"/>
                  </a:ext>
                </a:extLst>
              </a:tr>
              <a:tr h="514214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407671"/>
                  </a:ext>
                </a:extLst>
              </a:tr>
              <a:tr h="514214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368321"/>
                  </a:ext>
                </a:extLst>
              </a:tr>
              <a:tr h="514214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048844"/>
                  </a:ext>
                </a:extLst>
              </a:tr>
              <a:tr h="514214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-bu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bu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259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02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3FC6AB-D176-FA4D-9CD6-7CCA3E6D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7483680-1284-CC4D-A0D4-11CC085216D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29892623"/>
              </p:ext>
            </p:extLst>
          </p:nvPr>
        </p:nvGraphicFramePr>
        <p:xfrm>
          <a:off x="1588770" y="2377439"/>
          <a:ext cx="8321040" cy="342899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773680">
                  <a:extLst>
                    <a:ext uri="{9D8B030D-6E8A-4147-A177-3AD203B41FA5}">
                      <a16:colId xmlns:a16="http://schemas.microsoft.com/office/drawing/2014/main" val="637752452"/>
                    </a:ext>
                  </a:extLst>
                </a:gridCol>
                <a:gridCol w="2773680">
                  <a:extLst>
                    <a:ext uri="{9D8B030D-6E8A-4147-A177-3AD203B41FA5}">
                      <a16:colId xmlns:a16="http://schemas.microsoft.com/office/drawing/2014/main" val="984694128"/>
                    </a:ext>
                  </a:extLst>
                </a:gridCol>
                <a:gridCol w="2773680">
                  <a:extLst>
                    <a:ext uri="{9D8B030D-6E8A-4147-A177-3AD203B41FA5}">
                      <a16:colId xmlns:a16="http://schemas.microsoft.com/office/drawing/2014/main" val="713399683"/>
                    </a:ext>
                  </a:extLst>
                </a:gridCol>
              </a:tblGrid>
              <a:tr h="489857">
                <a:tc>
                  <a:txBody>
                    <a:bodyPr/>
                    <a:lstStyle/>
                    <a:p>
                      <a:r>
                        <a:rPr lang="tr-TR" dirty="0" err="1"/>
                        <a:t>praesens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imperfectum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futurum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603818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tr-TR" dirty="0" err="1"/>
                        <a:t>moneo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monebam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monebo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593723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tr-TR" dirty="0" err="1"/>
                        <a:t>mones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monebas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497148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tr-TR" dirty="0" err="1"/>
                        <a:t>monet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monebat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monebit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567816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tr-TR" dirty="0" err="1"/>
                        <a:t>monemus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monebamus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monebimus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339085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tr-TR" dirty="0" err="1"/>
                        <a:t>monetis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monebatis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monebitis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950272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tr-TR" dirty="0" err="1"/>
                        <a:t>monent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monebant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monebunt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49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86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A79E7E-C5AD-6B49-8639-D3C86136B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FİİL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4A5652-25B1-1E4C-91EA-5301B78AB26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b="1" cap="none" dirty="0"/>
              <a:t>Bu çekime giren fiillere örnekler:</a:t>
            </a:r>
            <a:endParaRPr lang="tr-TR" cap="none" dirty="0"/>
          </a:p>
          <a:p>
            <a:pPr>
              <a:buNone/>
            </a:pPr>
            <a:endParaRPr lang="tr-TR" cap="none" dirty="0"/>
          </a:p>
          <a:p>
            <a:r>
              <a:rPr lang="tr-TR" cap="none" dirty="0" err="1"/>
              <a:t>moneo</a:t>
            </a:r>
            <a:r>
              <a:rPr lang="tr-TR" cap="none" dirty="0"/>
              <a:t>, -</a:t>
            </a:r>
            <a:r>
              <a:rPr lang="tr-TR" cap="none" dirty="0" err="1"/>
              <a:t>ui</a:t>
            </a:r>
            <a:r>
              <a:rPr lang="tr-TR" cap="none" dirty="0"/>
              <a:t>, -</a:t>
            </a:r>
            <a:r>
              <a:rPr lang="tr-TR" cap="none" dirty="0" err="1"/>
              <a:t>itus</a:t>
            </a:r>
            <a:r>
              <a:rPr lang="tr-TR" cap="none" dirty="0"/>
              <a:t>, - </a:t>
            </a:r>
            <a:r>
              <a:rPr lang="tr-TR" cap="none" dirty="0" err="1"/>
              <a:t>ēre</a:t>
            </a:r>
            <a:r>
              <a:rPr lang="tr-TR" cap="none" dirty="0"/>
              <a:t>: uyarmak</a:t>
            </a:r>
          </a:p>
          <a:p>
            <a:r>
              <a:rPr lang="tr-TR" cap="none" dirty="0"/>
              <a:t>video, </a:t>
            </a:r>
            <a:r>
              <a:rPr lang="tr-TR" cap="none" dirty="0" err="1"/>
              <a:t>vidi</a:t>
            </a:r>
            <a:r>
              <a:rPr lang="tr-TR" cap="none" dirty="0"/>
              <a:t>, </a:t>
            </a:r>
            <a:r>
              <a:rPr lang="tr-TR" cap="none" dirty="0" err="1"/>
              <a:t>visum</a:t>
            </a:r>
            <a:r>
              <a:rPr lang="tr-TR" cap="none" dirty="0"/>
              <a:t>,  - </a:t>
            </a:r>
            <a:r>
              <a:rPr lang="tr-TR" cap="none" dirty="0" err="1"/>
              <a:t>ēre</a:t>
            </a:r>
            <a:r>
              <a:rPr lang="tr-TR" cap="none" dirty="0"/>
              <a:t>: görmek</a:t>
            </a:r>
          </a:p>
          <a:p>
            <a:r>
              <a:rPr lang="tr-TR" cap="none" dirty="0" err="1"/>
              <a:t>moveō</a:t>
            </a:r>
            <a:r>
              <a:rPr lang="tr-TR" cap="none" dirty="0"/>
              <a:t>, </a:t>
            </a:r>
            <a:r>
              <a:rPr lang="tr-TR" cap="none" dirty="0" err="1"/>
              <a:t>mōvī</a:t>
            </a:r>
            <a:r>
              <a:rPr lang="tr-TR" cap="none" dirty="0"/>
              <a:t>, </a:t>
            </a:r>
            <a:r>
              <a:rPr lang="tr-TR" cap="none" dirty="0" err="1"/>
              <a:t>mōtum</a:t>
            </a:r>
            <a:r>
              <a:rPr lang="tr-TR" cap="none" dirty="0"/>
              <a:t>, -</a:t>
            </a:r>
            <a:r>
              <a:rPr lang="tr-TR" cap="none" dirty="0" err="1"/>
              <a:t>ēre</a:t>
            </a:r>
            <a:r>
              <a:rPr lang="tr-TR" cap="none" dirty="0"/>
              <a:t>  : hareket etmek  </a:t>
            </a:r>
          </a:p>
          <a:p>
            <a:r>
              <a:rPr lang="tr-TR" cap="none" dirty="0" err="1"/>
              <a:t>teneō</a:t>
            </a:r>
            <a:r>
              <a:rPr lang="tr-TR" cap="none" dirty="0"/>
              <a:t>, </a:t>
            </a:r>
            <a:r>
              <a:rPr lang="tr-TR" cap="none" dirty="0" err="1"/>
              <a:t>tenuī</a:t>
            </a:r>
            <a:r>
              <a:rPr lang="tr-TR" cap="none" dirty="0"/>
              <a:t>, </a:t>
            </a:r>
            <a:r>
              <a:rPr lang="tr-TR" cap="none" dirty="0" err="1"/>
              <a:t>tentum</a:t>
            </a:r>
            <a:r>
              <a:rPr lang="tr-TR" cap="none" dirty="0"/>
              <a:t>, -</a:t>
            </a:r>
            <a:r>
              <a:rPr lang="tr-TR" cap="none" dirty="0" err="1"/>
              <a:t>ēre</a:t>
            </a:r>
            <a:r>
              <a:rPr lang="tr-TR" cap="none" dirty="0"/>
              <a:t> : tutmak </a:t>
            </a:r>
          </a:p>
          <a:p>
            <a:r>
              <a:rPr lang="tr-TR" cap="none" dirty="0" err="1"/>
              <a:t>doceō</a:t>
            </a:r>
            <a:r>
              <a:rPr lang="tr-TR" cap="none" dirty="0"/>
              <a:t>, </a:t>
            </a:r>
            <a:r>
              <a:rPr lang="tr-TR" cap="none" dirty="0" err="1"/>
              <a:t>docuī</a:t>
            </a:r>
            <a:r>
              <a:rPr lang="tr-TR" cap="none" dirty="0"/>
              <a:t>, </a:t>
            </a:r>
            <a:r>
              <a:rPr lang="tr-TR" cap="none" dirty="0" err="1"/>
              <a:t>doctum</a:t>
            </a:r>
            <a:r>
              <a:rPr lang="tr-TR" cap="none" dirty="0"/>
              <a:t>, -</a:t>
            </a:r>
            <a:r>
              <a:rPr lang="tr-TR" cap="none" dirty="0" err="1"/>
              <a:t>ēre</a:t>
            </a:r>
            <a:r>
              <a:rPr lang="tr-TR" cap="none" dirty="0"/>
              <a:t>: öğretmek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9031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1152FA-F637-4A4A-9420-817440339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FİİL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71D2F9-633B-DA44-AF87-D875388847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Alıştırmalar</a:t>
            </a:r>
            <a:endParaRPr lang="tr-TR" dirty="0"/>
          </a:p>
          <a:p>
            <a:r>
              <a:rPr lang="tr-TR" b="1" dirty="0"/>
              <a:t>	</a:t>
            </a:r>
            <a:r>
              <a:rPr lang="tr-TR" b="1" dirty="0" err="1"/>
              <a:t>Latince’ye</a:t>
            </a:r>
            <a:r>
              <a:rPr lang="tr-TR" b="1" dirty="0"/>
              <a:t> Çevirin</a:t>
            </a:r>
            <a:endParaRPr lang="tr-TR" dirty="0"/>
          </a:p>
          <a:p>
            <a:pPr>
              <a:buNone/>
            </a:pPr>
            <a:endParaRPr lang="tr-TR" dirty="0"/>
          </a:p>
          <a:p>
            <a:pPr lvl="0"/>
            <a:r>
              <a:rPr lang="tr-TR" cap="none" dirty="0"/>
              <a:t>uyaracağım</a:t>
            </a:r>
          </a:p>
          <a:p>
            <a:pPr lvl="0"/>
            <a:r>
              <a:rPr lang="tr-TR" cap="none" dirty="0"/>
              <a:t>görüyorduk</a:t>
            </a:r>
          </a:p>
          <a:p>
            <a:r>
              <a:rPr lang="tr-TR" cap="none" dirty="0"/>
              <a:t>hareket edeceğiz</a:t>
            </a:r>
          </a:p>
          <a:p>
            <a:r>
              <a:rPr lang="tr-TR" cap="none" dirty="0"/>
              <a:t>tutuyorsun</a:t>
            </a:r>
          </a:p>
          <a:p>
            <a:r>
              <a:rPr lang="tr-TR" cap="none" dirty="0"/>
              <a:t>öğretir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321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918AEA-8D5A-F14C-A10E-AFE85E4CA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FİİL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5D83C-6F86-D64C-B3F0-8A6D83BE01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b="1" dirty="0" err="1"/>
              <a:t>Türkçe’ye</a:t>
            </a:r>
            <a:r>
              <a:rPr lang="tr-TR" b="1" dirty="0"/>
              <a:t> Çevirin</a:t>
            </a:r>
            <a:endParaRPr lang="tr-TR" dirty="0"/>
          </a:p>
          <a:p>
            <a:endParaRPr lang="tr-TR" cap="none" dirty="0"/>
          </a:p>
          <a:p>
            <a:r>
              <a:rPr lang="tr-TR" cap="none" dirty="0" err="1"/>
              <a:t>tenebant</a:t>
            </a:r>
            <a:endParaRPr lang="tr-TR" cap="none" dirty="0"/>
          </a:p>
          <a:p>
            <a:r>
              <a:rPr lang="tr-TR" cap="none" dirty="0" err="1"/>
              <a:t>monent</a:t>
            </a:r>
            <a:endParaRPr lang="tr-TR" cap="none" dirty="0"/>
          </a:p>
          <a:p>
            <a:r>
              <a:rPr lang="tr-TR" cap="none" dirty="0" err="1"/>
              <a:t>docebas</a:t>
            </a:r>
            <a:endParaRPr lang="tr-TR" cap="none" dirty="0"/>
          </a:p>
          <a:p>
            <a:r>
              <a:rPr lang="tr-TR" cap="none" dirty="0" err="1"/>
              <a:t>videt</a:t>
            </a:r>
            <a:endParaRPr lang="tr-TR" cap="none" dirty="0"/>
          </a:p>
          <a:p>
            <a:r>
              <a:rPr lang="tr-TR" cap="none" dirty="0" err="1"/>
              <a:t>movebatis</a:t>
            </a:r>
            <a:endParaRPr lang="tr-TR" cap="none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213099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13</TotalTime>
  <Words>383</Words>
  <Application>Microsoft Macintosh PowerPoint</Application>
  <PresentationFormat>Geniş ekran</PresentationFormat>
  <Paragraphs>110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Tw Cen MT</vt:lpstr>
      <vt:lpstr>Damla</vt:lpstr>
      <vt:lpstr>LATİN DİLİ I</vt:lpstr>
      <vt:lpstr>2. FİİL ÇEKİMİ</vt:lpstr>
      <vt:lpstr>2. FİİL ÇEKİMİ</vt:lpstr>
      <vt:lpstr>2. FİİL ÇEKİMİ</vt:lpstr>
      <vt:lpstr>PowerPoint Sunusu</vt:lpstr>
      <vt:lpstr>2. FİİL ÇEKİMİ</vt:lpstr>
      <vt:lpstr>2. FİİL ÇEKİMİ</vt:lpstr>
      <vt:lpstr>2. FİİL ÇEKİMİ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4</cp:revision>
  <dcterms:created xsi:type="dcterms:W3CDTF">2020-02-06T17:30:23Z</dcterms:created>
  <dcterms:modified xsi:type="dcterms:W3CDTF">2020-02-13T18:10:09Z</dcterms:modified>
</cp:coreProperties>
</file>