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2" r:id="rId20"/>
    <p:sldId id="275" r:id="rId21"/>
    <p:sldId id="277" r:id="rId22"/>
    <p:sldId id="278" r:id="rId23"/>
    <p:sldId id="279" r:id="rId24"/>
    <p:sldId id="281" r:id="rId25"/>
    <p:sldId id="282" r:id="rId26"/>
    <p:sldId id="280" r:id="rId27"/>
    <p:sldId id="283" r:id="rId28"/>
    <p:sldId id="284" r:id="rId29"/>
    <p:sldId id="285" r:id="rId30"/>
    <p:sldId id="286" r:id="rId31"/>
    <p:sldId id="287" r:id="rId32"/>
    <p:sldId id="276"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05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16.02.2020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16.02.2020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16.02.2020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16.02.2020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16.02.2020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16.02.2020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16.02.2020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16.02.2020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16.02.2020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16.02.2020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16.02.2020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16.02.2020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Başlık"/>
          <p:cNvSpPr>
            <a:spLocks noGrp="1"/>
          </p:cNvSpPr>
          <p:nvPr>
            <p:ph type="ctrTitle"/>
          </p:nvPr>
        </p:nvSpPr>
        <p:spPr>
          <a:xfrm>
            <a:off x="685800" y="3111103"/>
            <a:ext cx="7772400" cy="1470025"/>
          </a:xfrm>
        </p:spPr>
        <p:txBody>
          <a:bodyPr>
            <a:normAutofit fontScale="90000"/>
          </a:bodyPr>
          <a:lstStyle/>
          <a:p>
            <a:r>
              <a:rPr lang="tr-TR" sz="3600" dirty="0" smtClean="0">
                <a:effectLst>
                  <a:outerShdw blurRad="38100" dist="38100" dir="2700000" algn="tl">
                    <a:srgbClr val="000000">
                      <a:alpha val="43137"/>
                    </a:srgbClr>
                  </a:outerShdw>
                </a:effectLst>
                <a:latin typeface="Times New Roman" pitchFamily="18" charset="0"/>
                <a:cs typeface="Times New Roman" pitchFamily="18" charset="0"/>
              </a:rPr>
              <a:t>T.C.</a:t>
            </a:r>
            <a:br>
              <a:rPr lang="tr-TR" sz="3600" dirty="0" smtClean="0">
                <a:effectLst>
                  <a:outerShdw blurRad="38100" dist="38100" dir="2700000" algn="tl">
                    <a:srgbClr val="000000">
                      <a:alpha val="43137"/>
                    </a:srgbClr>
                  </a:outerShdw>
                </a:effectLst>
                <a:latin typeface="Times New Roman" pitchFamily="18" charset="0"/>
                <a:cs typeface="Times New Roman" pitchFamily="18" charset="0"/>
              </a:rPr>
            </a:br>
            <a:r>
              <a:rPr lang="tr-TR" sz="3600" dirty="0" smtClean="0">
                <a:effectLst>
                  <a:outerShdw blurRad="38100" dist="38100" dir="2700000" algn="tl">
                    <a:srgbClr val="000000">
                      <a:alpha val="43137"/>
                    </a:srgbClr>
                  </a:outerShdw>
                </a:effectLst>
                <a:latin typeface="Times New Roman" pitchFamily="18" charset="0"/>
                <a:cs typeface="Times New Roman" pitchFamily="18" charset="0"/>
              </a:rPr>
              <a:t>ANKARA ÜNİVERSİTESİ</a:t>
            </a:r>
            <a:br>
              <a:rPr lang="tr-TR" sz="3600" dirty="0" smtClean="0">
                <a:effectLst>
                  <a:outerShdw blurRad="38100" dist="38100" dir="2700000" algn="tl">
                    <a:srgbClr val="000000">
                      <a:alpha val="43137"/>
                    </a:srgbClr>
                  </a:outerShdw>
                </a:effectLst>
                <a:latin typeface="Times New Roman" pitchFamily="18" charset="0"/>
                <a:cs typeface="Times New Roman" pitchFamily="18" charset="0"/>
              </a:rPr>
            </a:br>
            <a:r>
              <a:rPr lang="tr-TR" dirty="0" smtClean="0">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effectLst>
                  <a:outerShdw blurRad="38100" dist="38100" dir="2700000" algn="tl">
                    <a:srgbClr val="000000">
                      <a:alpha val="43137"/>
                    </a:srgbClr>
                  </a:outerShdw>
                </a:effectLst>
                <a:latin typeface="Times New Roman" pitchFamily="18" charset="0"/>
                <a:cs typeface="Times New Roman" pitchFamily="18" charset="0"/>
              </a:rPr>
            </a:br>
            <a:r>
              <a:rPr lang="tr-TR" sz="3100" dirty="0" smtClean="0">
                <a:effectLst>
                  <a:outerShdw blurRad="38100" dist="38100" dir="2700000" algn="tl">
                    <a:srgbClr val="000000">
                      <a:alpha val="43137"/>
                    </a:srgbClr>
                  </a:outerShdw>
                </a:effectLst>
                <a:latin typeface="Times New Roman" pitchFamily="18" charset="0"/>
                <a:cs typeface="Times New Roman" pitchFamily="18" charset="0"/>
              </a:rPr>
              <a:t>BEYPAZARI  MESLEK YÜKSEK OKULU</a:t>
            </a:r>
            <a:br>
              <a:rPr lang="tr-TR" sz="3100" dirty="0" smtClean="0">
                <a:effectLst>
                  <a:outerShdw blurRad="38100" dist="38100" dir="2700000" algn="tl">
                    <a:srgbClr val="000000">
                      <a:alpha val="43137"/>
                    </a:srgbClr>
                  </a:outerShdw>
                </a:effectLst>
                <a:latin typeface="Times New Roman" pitchFamily="18" charset="0"/>
                <a:cs typeface="Times New Roman" pitchFamily="18" charset="0"/>
              </a:rPr>
            </a:br>
            <a:r>
              <a:rPr lang="tr-TR" sz="3100" dirty="0" smtClean="0">
                <a:effectLst>
                  <a:outerShdw blurRad="38100" dist="38100" dir="2700000" algn="tl">
                    <a:srgbClr val="000000">
                      <a:alpha val="43137"/>
                    </a:srgbClr>
                  </a:outerShdw>
                </a:effectLst>
                <a:latin typeface="Times New Roman" pitchFamily="18" charset="0"/>
                <a:cs typeface="Times New Roman" pitchFamily="18" charset="0"/>
              </a:rPr>
              <a:t>MODA TASARIMI</a:t>
            </a:r>
            <a:br>
              <a:rPr lang="tr-TR" sz="3100" dirty="0" smtClean="0">
                <a:effectLst>
                  <a:outerShdw blurRad="38100" dist="38100" dir="2700000" algn="tl">
                    <a:srgbClr val="000000">
                      <a:alpha val="43137"/>
                    </a:srgbClr>
                  </a:outerShdw>
                </a:effectLst>
                <a:latin typeface="Times New Roman" pitchFamily="18" charset="0"/>
                <a:cs typeface="Times New Roman" pitchFamily="18" charset="0"/>
              </a:rPr>
            </a:br>
            <a:r>
              <a:rPr lang="tr-TR" sz="3100" dirty="0" smtClean="0">
                <a:effectLst>
                  <a:outerShdw blurRad="38100" dist="38100" dir="2700000" algn="tl">
                    <a:srgbClr val="000000">
                      <a:alpha val="43137"/>
                    </a:srgbClr>
                  </a:outerShdw>
                </a:effectLst>
                <a:latin typeface="Times New Roman" pitchFamily="18" charset="0"/>
                <a:cs typeface="Times New Roman" pitchFamily="18" charset="0"/>
              </a:rPr>
              <a:t/>
            </a:r>
            <a:br>
              <a:rPr lang="tr-TR" sz="3100" dirty="0" smtClean="0">
                <a:effectLst>
                  <a:outerShdw blurRad="38100" dist="38100" dir="2700000" algn="tl">
                    <a:srgbClr val="000000">
                      <a:alpha val="43137"/>
                    </a:srgbClr>
                  </a:outerShdw>
                </a:effectLst>
                <a:latin typeface="Times New Roman" pitchFamily="18" charset="0"/>
                <a:cs typeface="Times New Roman" pitchFamily="18" charset="0"/>
              </a:rPr>
            </a:br>
            <a:r>
              <a:rPr lang="tr-TR" sz="3100" dirty="0" smtClean="0">
                <a:effectLst>
                  <a:outerShdw blurRad="38100" dist="38100" dir="2700000" algn="tl">
                    <a:srgbClr val="000000">
                      <a:alpha val="43137"/>
                    </a:srgbClr>
                  </a:outerShdw>
                </a:effectLst>
                <a:latin typeface="Times New Roman" pitchFamily="18" charset="0"/>
                <a:cs typeface="Times New Roman" pitchFamily="18" charset="0"/>
              </a:rPr>
              <a:t/>
            </a:r>
            <a:br>
              <a:rPr lang="tr-TR" sz="3100" dirty="0" smtClean="0">
                <a:effectLst>
                  <a:outerShdw blurRad="38100" dist="38100" dir="2700000" algn="tl">
                    <a:srgbClr val="000000">
                      <a:alpha val="43137"/>
                    </a:srgbClr>
                  </a:outerShdw>
                </a:effectLst>
                <a:latin typeface="Times New Roman" pitchFamily="18" charset="0"/>
                <a:cs typeface="Times New Roman" pitchFamily="18" charset="0"/>
              </a:rPr>
            </a:br>
            <a:r>
              <a:rPr lang="tr-TR" sz="3100" dirty="0" smtClean="0">
                <a:effectLst>
                  <a:outerShdw blurRad="38100" dist="38100" dir="2700000" algn="tl">
                    <a:srgbClr val="000000">
                      <a:alpha val="43137"/>
                    </a:srgbClr>
                  </a:outerShdw>
                </a:effectLst>
                <a:latin typeface="Times New Roman" pitchFamily="18" charset="0"/>
                <a:cs typeface="Times New Roman" pitchFamily="18" charset="0"/>
              </a:rPr>
              <a:t/>
            </a:r>
            <a:br>
              <a:rPr lang="tr-TR" sz="3100" dirty="0" smtClean="0">
                <a:effectLst>
                  <a:outerShdw blurRad="38100" dist="38100" dir="2700000" algn="tl">
                    <a:srgbClr val="000000">
                      <a:alpha val="43137"/>
                    </a:srgbClr>
                  </a:outerShdw>
                </a:effectLst>
                <a:latin typeface="Times New Roman" pitchFamily="18" charset="0"/>
                <a:cs typeface="Times New Roman" pitchFamily="18" charset="0"/>
              </a:rPr>
            </a:br>
            <a:r>
              <a:rPr lang="tr-TR" sz="3100" dirty="0" smtClean="0">
                <a:effectLst>
                  <a:outerShdw blurRad="38100" dist="38100" dir="2700000" algn="tl">
                    <a:srgbClr val="000000">
                      <a:alpha val="43137"/>
                    </a:srgbClr>
                  </a:outerShdw>
                </a:effectLst>
                <a:latin typeface="Times New Roman" pitchFamily="18" charset="0"/>
                <a:cs typeface="Times New Roman" pitchFamily="18" charset="0"/>
              </a:rPr>
              <a:t/>
            </a:r>
            <a:br>
              <a:rPr lang="tr-TR" sz="3100" dirty="0" smtClean="0">
                <a:effectLst>
                  <a:outerShdw blurRad="38100" dist="38100" dir="2700000" algn="tl">
                    <a:srgbClr val="000000">
                      <a:alpha val="43137"/>
                    </a:srgbClr>
                  </a:outerShdw>
                </a:effectLst>
                <a:latin typeface="Times New Roman" pitchFamily="18" charset="0"/>
                <a:cs typeface="Times New Roman" pitchFamily="18" charset="0"/>
              </a:rPr>
            </a:br>
            <a:r>
              <a:rPr lang="tr-TR" sz="3600" dirty="0" smtClean="0">
                <a:effectLst>
                  <a:outerShdw blurRad="38100" dist="38100" dir="2700000" algn="tl">
                    <a:srgbClr val="000000">
                      <a:alpha val="43137"/>
                    </a:srgbClr>
                  </a:outerShdw>
                </a:effectLst>
                <a:latin typeface="Times New Roman" pitchFamily="18" charset="0"/>
                <a:cs typeface="Times New Roman" pitchFamily="18" charset="0"/>
              </a:rPr>
              <a:t>Ders 	: Giysi Üretimi ve Teknolojileri</a:t>
            </a:r>
            <a:r>
              <a:rPr lang="tr-TR" dirty="0" smtClean="0">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effectLst>
                  <a:outerShdw blurRad="38100" dist="38100" dir="2700000" algn="tl">
                    <a:srgbClr val="000000">
                      <a:alpha val="43137"/>
                    </a:srgbClr>
                  </a:outerShdw>
                </a:effectLst>
                <a:latin typeface="Times New Roman" pitchFamily="18" charset="0"/>
                <a:cs typeface="Times New Roman" pitchFamily="18" charset="0"/>
              </a:rPr>
            </a:br>
            <a:r>
              <a:rPr lang="tr-TR" dirty="0" smtClean="0">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effectLst>
                  <a:outerShdw blurRad="38100" dist="38100" dir="2700000" algn="tl">
                    <a:srgbClr val="000000">
                      <a:alpha val="43137"/>
                    </a:srgbClr>
                  </a:outerShdw>
                </a:effectLst>
                <a:latin typeface="Times New Roman" pitchFamily="18" charset="0"/>
                <a:cs typeface="Times New Roman" pitchFamily="18" charset="0"/>
              </a:rPr>
            </a:br>
            <a:r>
              <a:rPr lang="tr-TR" dirty="0" smtClean="0">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effectLst>
                  <a:outerShdw blurRad="38100" dist="38100" dir="2700000" algn="tl">
                    <a:srgbClr val="000000">
                      <a:alpha val="43137"/>
                    </a:srgbClr>
                  </a:outerShdw>
                </a:effectLst>
                <a:latin typeface="Times New Roman" pitchFamily="18" charset="0"/>
                <a:cs typeface="Times New Roman" pitchFamily="18" charset="0"/>
              </a:rPr>
            </a:br>
            <a:endParaRPr lang="tr-TR"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2008" y="4581128"/>
            <a:ext cx="8892480" cy="1584176"/>
          </a:xfrm>
        </p:spPr>
        <p:txBody>
          <a:bodyPr>
            <a:normAutofit/>
          </a:bodyPr>
          <a:lstStyle/>
          <a:p>
            <a:pPr algn="ctr">
              <a:buNone/>
            </a:pPr>
            <a:r>
              <a:rPr lang="tr-TR" sz="2800" b="1" dirty="0" smtClean="0"/>
              <a:t>	Kol takmada beden kalıbındaki çıtların koldaki çıtlarla eşlenmesi</a:t>
            </a:r>
            <a:endParaRPr lang="tr-TR" sz="2800" dirty="0"/>
          </a:p>
        </p:txBody>
      </p:sp>
      <p:pic>
        <p:nvPicPr>
          <p:cNvPr id="3074" name="Picture 2"/>
          <p:cNvPicPr>
            <a:picLocks noChangeAspect="1" noChangeArrowheads="1"/>
          </p:cNvPicPr>
          <p:nvPr/>
        </p:nvPicPr>
        <p:blipFill>
          <a:blip r:embed="rId2" cstate="print"/>
          <a:srcRect/>
          <a:stretch>
            <a:fillRect/>
          </a:stretch>
        </p:blipFill>
        <p:spPr bwMode="auto">
          <a:xfrm>
            <a:off x="1295636" y="943846"/>
            <a:ext cx="6552728" cy="349326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332656"/>
            <a:ext cx="8229600" cy="6192688"/>
          </a:xfrm>
        </p:spPr>
        <p:txBody>
          <a:bodyPr>
            <a:normAutofit/>
          </a:bodyPr>
          <a:lstStyle/>
          <a:p>
            <a:pPr marL="0" indent="360363">
              <a:buNone/>
            </a:pPr>
            <a:r>
              <a:rPr lang="tr-TR" dirty="0" smtClean="0">
                <a:latin typeface="Times New Roman"/>
              </a:rPr>
              <a:t>Kol takma sürecini planlamada dikkat edilmesi gereken özellikler şunlardır:</a:t>
            </a:r>
          </a:p>
          <a:p>
            <a:pPr marL="0" indent="360363">
              <a:buNone/>
            </a:pPr>
            <a:endParaRPr lang="tr-TR" dirty="0" smtClean="0">
              <a:latin typeface="Times New Roman"/>
            </a:endParaRPr>
          </a:p>
          <a:p>
            <a:pPr marL="0" indent="360363">
              <a:buNone/>
            </a:pPr>
            <a:r>
              <a:rPr lang="tr-TR" sz="2400" dirty="0" smtClean="0">
                <a:latin typeface="Symbol"/>
              </a:rPr>
              <a:t> </a:t>
            </a:r>
            <a:r>
              <a:rPr lang="tr-TR" sz="2400" dirty="0" smtClean="0">
                <a:latin typeface="Times New Roman"/>
              </a:rPr>
              <a:t>Kol model özelliğini değerlendirme (kısa, uzun, pili, büzgü, yedirme, yırtmaç vb.)</a:t>
            </a:r>
          </a:p>
          <a:p>
            <a:pPr marL="0" indent="360363">
              <a:buNone/>
            </a:pPr>
            <a:r>
              <a:rPr lang="tr-TR" sz="2400" dirty="0" smtClean="0">
                <a:latin typeface="Symbol"/>
              </a:rPr>
              <a:t> </a:t>
            </a:r>
            <a:r>
              <a:rPr lang="tr-TR" sz="2400" dirty="0" smtClean="0">
                <a:latin typeface="Times New Roman"/>
              </a:rPr>
              <a:t>Kullanılan kol tekniklerini karşılaştırma (aynı model kolların sektörde dikim tekniklerini karşılaştırma)</a:t>
            </a:r>
          </a:p>
          <a:p>
            <a:pPr marL="0" indent="360363">
              <a:buNone/>
            </a:pPr>
            <a:r>
              <a:rPr lang="tr-TR" sz="2400" dirty="0" smtClean="0">
                <a:latin typeface="Symbol"/>
              </a:rPr>
              <a:t> </a:t>
            </a:r>
            <a:r>
              <a:rPr lang="tr-TR" sz="2400" dirty="0" smtClean="0">
                <a:latin typeface="Times New Roman"/>
              </a:rPr>
              <a:t>Model özelliğine göre kol takım ve kol ağzı temizleme şekline karar verme</a:t>
            </a:r>
          </a:p>
          <a:p>
            <a:pPr marL="0" indent="360363">
              <a:buNone/>
            </a:pPr>
            <a:r>
              <a:rPr lang="tr-TR" sz="2400" dirty="0" smtClean="0">
                <a:latin typeface="Symbol"/>
              </a:rPr>
              <a:t> </a:t>
            </a:r>
            <a:r>
              <a:rPr lang="tr-TR" sz="2400" dirty="0" smtClean="0">
                <a:latin typeface="Times New Roman"/>
              </a:rPr>
              <a:t>Kol takma sürecinin işlem basamaklarını belirleme</a:t>
            </a:r>
          </a:p>
          <a:p>
            <a:pPr marL="0" indent="360363">
              <a:buNone/>
            </a:pPr>
            <a:r>
              <a:rPr lang="es-ES" sz="2400" dirty="0" smtClean="0">
                <a:latin typeface="Symbol"/>
              </a:rPr>
              <a:t> </a:t>
            </a:r>
            <a:r>
              <a:rPr lang="es-ES" sz="2400" dirty="0" smtClean="0">
                <a:latin typeface="Times New Roman"/>
              </a:rPr>
              <a:t>Uygun aparat ve otomatı seçme</a:t>
            </a:r>
            <a:endParaRPr lang="tr-T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649491"/>
          </a:xfrm>
        </p:spPr>
        <p:txBody>
          <a:bodyPr>
            <a:normAutofit/>
          </a:bodyPr>
          <a:lstStyle/>
          <a:p>
            <a:pPr>
              <a:buNone/>
            </a:pPr>
            <a:r>
              <a:rPr lang="tr-TR" dirty="0" smtClean="0">
                <a:latin typeface="Times New Roman"/>
              </a:rPr>
              <a:t>Kol takmada dikkat edilecek noktalar şunlardır:</a:t>
            </a:r>
          </a:p>
          <a:p>
            <a:pPr>
              <a:buNone/>
            </a:pPr>
            <a:endParaRPr lang="tr-TR" dirty="0" smtClean="0">
              <a:latin typeface="Times New Roman"/>
            </a:endParaRPr>
          </a:p>
          <a:p>
            <a:pPr>
              <a:buNone/>
            </a:pPr>
            <a:r>
              <a:rPr lang="tr-TR" dirty="0" smtClean="0">
                <a:latin typeface="Symbol"/>
              </a:rPr>
              <a:t> </a:t>
            </a:r>
            <a:r>
              <a:rPr lang="tr-TR" sz="2600" dirty="0" smtClean="0">
                <a:latin typeface="Times New Roman"/>
              </a:rPr>
              <a:t>Kol yedirme noktalarını belirleme</a:t>
            </a:r>
          </a:p>
          <a:p>
            <a:pPr>
              <a:buNone/>
            </a:pPr>
            <a:r>
              <a:rPr lang="tr-TR" sz="2600" dirty="0" smtClean="0">
                <a:latin typeface="Symbol"/>
              </a:rPr>
              <a:t> </a:t>
            </a:r>
            <a:r>
              <a:rPr lang="tr-TR" sz="2600" dirty="0" smtClean="0">
                <a:latin typeface="Times New Roman"/>
              </a:rPr>
              <a:t>Kol dikişinde mola yerlerini belirleme (Mola, dikim sürecinde makineyi durdurma ve tekrar dikime başlamak için yön verilen noktadır.)</a:t>
            </a:r>
          </a:p>
          <a:p>
            <a:pPr>
              <a:buNone/>
            </a:pPr>
            <a:r>
              <a:rPr lang="tr-TR" sz="2600" dirty="0" smtClean="0">
                <a:latin typeface="Symbol"/>
              </a:rPr>
              <a:t> </a:t>
            </a:r>
            <a:r>
              <a:rPr lang="tr-TR" sz="2600" dirty="0" smtClean="0">
                <a:latin typeface="Times New Roman"/>
              </a:rPr>
              <a:t>Kumaş özelliğinin gerektirdiği dikiş tekniğini kullanma</a:t>
            </a:r>
          </a:p>
          <a:p>
            <a:pPr>
              <a:buNone/>
            </a:pPr>
            <a:r>
              <a:rPr lang="tr-TR" sz="2600" dirty="0" smtClean="0">
                <a:latin typeface="Symbol"/>
              </a:rPr>
              <a:t> </a:t>
            </a:r>
            <a:r>
              <a:rPr lang="tr-TR" sz="2600" dirty="0" smtClean="0">
                <a:latin typeface="Times New Roman"/>
              </a:rPr>
              <a:t>Kol parçasının giyildiğinde formunu doğru yansıtacak düz boy, verev gibi iplik yönlerine dikkat etme</a:t>
            </a:r>
          </a:p>
          <a:p>
            <a:pPr>
              <a:buNone/>
            </a:pPr>
            <a:r>
              <a:rPr lang="tr-TR" sz="2600" dirty="0" smtClean="0">
                <a:latin typeface="Symbol"/>
              </a:rPr>
              <a:t> </a:t>
            </a:r>
            <a:r>
              <a:rPr lang="tr-TR" sz="2600" dirty="0" smtClean="0">
                <a:latin typeface="Times New Roman"/>
              </a:rPr>
              <a:t>Makine ve aparatları doğru kullanma</a:t>
            </a:r>
            <a:endParaRPr lang="tr-TR" sz="2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649491"/>
          </a:xfrm>
        </p:spPr>
        <p:txBody>
          <a:bodyPr>
            <a:normAutofit/>
          </a:bodyPr>
          <a:lstStyle/>
          <a:p>
            <a:pPr>
              <a:buNone/>
            </a:pPr>
            <a:r>
              <a:rPr lang="tr-TR" dirty="0" smtClean="0">
                <a:latin typeface="Times New Roman"/>
              </a:rPr>
              <a:t>Bedende kol evine kol altı dikimli kol takma teknikleri şunlardır:</a:t>
            </a:r>
          </a:p>
          <a:p>
            <a:pPr>
              <a:buNone/>
            </a:pPr>
            <a:endParaRPr lang="tr-TR" sz="2800" dirty="0" smtClean="0">
              <a:latin typeface="Times New Roman"/>
            </a:endParaRPr>
          </a:p>
          <a:p>
            <a:pPr>
              <a:buNone/>
            </a:pPr>
            <a:r>
              <a:rPr lang="tr-TR" sz="2800" dirty="0" smtClean="0">
                <a:latin typeface="Symbol"/>
              </a:rPr>
              <a:t> </a:t>
            </a:r>
            <a:r>
              <a:rPr lang="tr-TR" sz="2400" dirty="0" smtClean="0">
                <a:latin typeface="Times New Roman"/>
              </a:rPr>
              <a:t>Bedende omuzların dikimle birleştirilmesi</a:t>
            </a:r>
          </a:p>
          <a:p>
            <a:pPr>
              <a:buNone/>
            </a:pPr>
            <a:r>
              <a:rPr lang="tr-TR" sz="2400" dirty="0" smtClean="0">
                <a:latin typeface="Symbol"/>
              </a:rPr>
              <a:t> </a:t>
            </a:r>
            <a:r>
              <a:rPr lang="tr-TR" sz="2400" dirty="0" smtClean="0">
                <a:latin typeface="Times New Roman"/>
              </a:rPr>
              <a:t>Bedende yanların dikimle birleştirmesi</a:t>
            </a:r>
          </a:p>
          <a:p>
            <a:pPr>
              <a:buNone/>
            </a:pPr>
            <a:r>
              <a:rPr lang="tr-TR" sz="2400" dirty="0" smtClean="0">
                <a:latin typeface="Symbol"/>
              </a:rPr>
              <a:t> </a:t>
            </a:r>
            <a:r>
              <a:rPr lang="tr-TR" sz="2400" dirty="0" smtClean="0">
                <a:latin typeface="Times New Roman"/>
              </a:rPr>
              <a:t>Kol alt dikiminin ters yüzden yapılması</a:t>
            </a:r>
          </a:p>
          <a:p>
            <a:pPr>
              <a:buNone/>
            </a:pPr>
            <a:r>
              <a:rPr lang="tr-TR" sz="2400" dirty="0" smtClean="0">
                <a:latin typeface="Symbol"/>
              </a:rPr>
              <a:t> </a:t>
            </a:r>
            <a:r>
              <a:rPr lang="tr-TR" sz="2400" dirty="0" smtClean="0">
                <a:latin typeface="Times New Roman"/>
              </a:rPr>
              <a:t>Beden ve kol oyuntuları kol orta, ön ve arka çıtlar eşitlenecek şekilde yüz yüze içte birleştirilmesi</a:t>
            </a:r>
          </a:p>
          <a:p>
            <a:pPr>
              <a:buNone/>
            </a:pPr>
            <a:r>
              <a:rPr lang="tr-TR" sz="2400" dirty="0" smtClean="0">
                <a:latin typeface="Symbol"/>
              </a:rPr>
              <a:t> </a:t>
            </a:r>
            <a:r>
              <a:rPr lang="tr-TR" sz="2400" dirty="0" smtClean="0">
                <a:latin typeface="Times New Roman"/>
              </a:rPr>
              <a:t>Kol altından başlayarak döndürerek dikme</a:t>
            </a:r>
            <a:endParaRPr lang="tr-TR"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649491"/>
          </a:xfrm>
        </p:spPr>
        <p:txBody>
          <a:bodyPr/>
          <a:lstStyle/>
          <a:p>
            <a:pPr>
              <a:buFont typeface="Wingdings"/>
              <a:buChar char="Ø"/>
            </a:pPr>
            <a:r>
              <a:rPr lang="tr-TR" dirty="0" smtClean="0">
                <a:latin typeface="Times New Roman"/>
              </a:rPr>
              <a:t>Bedende kol evine kol altı açık kol takma teknikleri şunlardır:</a:t>
            </a:r>
          </a:p>
          <a:p>
            <a:pPr>
              <a:buNone/>
            </a:pPr>
            <a:endParaRPr lang="tr-TR" sz="2400" dirty="0" smtClean="0">
              <a:latin typeface="Times New Roman"/>
            </a:endParaRPr>
          </a:p>
          <a:p>
            <a:r>
              <a:rPr lang="tr-TR" sz="2400" dirty="0" smtClean="0">
                <a:latin typeface="Times New Roman"/>
              </a:rPr>
              <a:t>Bedende omuzlar birleştirilir.</a:t>
            </a:r>
          </a:p>
          <a:p>
            <a:r>
              <a:rPr lang="tr-TR" sz="2400" dirty="0" smtClean="0">
                <a:latin typeface="Times New Roman"/>
              </a:rPr>
              <a:t>Kol açık olarak kol evine monte edilir.</a:t>
            </a:r>
          </a:p>
          <a:p>
            <a:r>
              <a:rPr lang="tr-TR" sz="2400" dirty="0" smtClean="0">
                <a:latin typeface="Symbol"/>
              </a:rPr>
              <a:t> </a:t>
            </a:r>
            <a:r>
              <a:rPr lang="tr-TR" sz="2400" dirty="0" smtClean="0">
                <a:latin typeface="Times New Roman"/>
              </a:rPr>
              <a:t>Kol alt dikişi ile yan dikiş birlikte birleştirilir (Tişört, gömlek dikiminde ve seri üretimde bu teknik sıklıkla kullanılır.).</a:t>
            </a:r>
          </a:p>
          <a:p>
            <a:pPr>
              <a:buNone/>
            </a:pPr>
            <a:endParaRPr lang="tr-T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90662"/>
            <a:ext cx="8229600" cy="490066"/>
          </a:xfrm>
        </p:spPr>
        <p:txBody>
          <a:bodyPr>
            <a:normAutofit fontScale="90000"/>
          </a:bodyPr>
          <a:lstStyle/>
          <a:p>
            <a:r>
              <a:rPr lang="tr-TR" b="1" dirty="0" smtClean="0"/>
              <a:t>Düz Kol Takma</a:t>
            </a:r>
            <a:br>
              <a:rPr lang="tr-TR" b="1" dirty="0" smtClean="0"/>
            </a:br>
            <a:endParaRPr lang="tr-TR" dirty="0"/>
          </a:p>
        </p:txBody>
      </p:sp>
      <p:sp>
        <p:nvSpPr>
          <p:cNvPr id="3" name="2 İçerik Yer Tutucusu"/>
          <p:cNvSpPr>
            <a:spLocks noGrp="1"/>
          </p:cNvSpPr>
          <p:nvPr>
            <p:ph idx="1"/>
          </p:nvPr>
        </p:nvSpPr>
        <p:spPr>
          <a:xfrm>
            <a:off x="457200" y="980728"/>
            <a:ext cx="4618856" cy="5145435"/>
          </a:xfrm>
        </p:spPr>
        <p:txBody>
          <a:bodyPr>
            <a:normAutofit fontScale="92500"/>
          </a:bodyPr>
          <a:lstStyle/>
          <a:p>
            <a:r>
              <a:rPr lang="tr-TR" dirty="0" smtClean="0"/>
              <a:t>Düz kol; tek parçalı, büzgü, pili, </a:t>
            </a:r>
            <a:r>
              <a:rPr lang="tr-TR" dirty="0" err="1" smtClean="0"/>
              <a:t>drape</a:t>
            </a:r>
            <a:r>
              <a:rPr lang="tr-TR" dirty="0" smtClean="0"/>
              <a:t> vb. gibi model özelliklere sahip olmayan kol modelidir. Düz kol takmada kol takma tekniklerinden her ikisi de kullanılabilir. Kendinizi geliştirdikçe kol takma ile ilgili teknikler geliştirip size uygun tekniği seçebilirsiniz.</a:t>
            </a:r>
            <a:endParaRPr lang="tr-TR" dirty="0"/>
          </a:p>
        </p:txBody>
      </p:sp>
      <p:pic>
        <p:nvPicPr>
          <p:cNvPr id="4098" name="Picture 2"/>
          <p:cNvPicPr>
            <a:picLocks noChangeAspect="1" noChangeArrowheads="1"/>
          </p:cNvPicPr>
          <p:nvPr/>
        </p:nvPicPr>
        <p:blipFill>
          <a:blip r:embed="rId2" cstate="print"/>
          <a:srcRect/>
          <a:stretch>
            <a:fillRect/>
          </a:stretch>
        </p:blipFill>
        <p:spPr bwMode="auto">
          <a:xfrm>
            <a:off x="5148064" y="1052736"/>
            <a:ext cx="3606931" cy="475252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Bold"/>
              </a:rPr>
              <a:t>Büzgülü Kol Takma</a:t>
            </a:r>
            <a:br>
              <a:rPr lang="tr-TR" b="1" dirty="0" smtClean="0">
                <a:latin typeface="Times New Roman,Bold"/>
              </a:rPr>
            </a:br>
            <a:endParaRPr lang="tr-TR" dirty="0"/>
          </a:p>
        </p:txBody>
      </p:sp>
      <p:sp>
        <p:nvSpPr>
          <p:cNvPr id="3" name="2 İçerik Yer Tutucusu"/>
          <p:cNvSpPr>
            <a:spLocks noGrp="1"/>
          </p:cNvSpPr>
          <p:nvPr>
            <p:ph idx="1"/>
          </p:nvPr>
        </p:nvSpPr>
        <p:spPr>
          <a:xfrm>
            <a:off x="251520" y="836712"/>
            <a:ext cx="4680520" cy="5760640"/>
          </a:xfrm>
        </p:spPr>
        <p:txBody>
          <a:bodyPr>
            <a:normAutofit/>
          </a:bodyPr>
          <a:lstStyle/>
          <a:p>
            <a:pPr>
              <a:buNone/>
            </a:pPr>
            <a:r>
              <a:rPr lang="tr-TR" sz="2400" dirty="0" smtClean="0">
                <a:latin typeface="Times New Roman"/>
              </a:rPr>
              <a:t>		Büzgülü kol; kolda kol oyuntusuna, ucuna veya kol ortasına verilen bolluk payının büzgü ile toplanmış şekline büzgülü kol denir. Büzgülü kollar şunlardır:</a:t>
            </a:r>
          </a:p>
          <a:p>
            <a:pPr>
              <a:buNone/>
            </a:pPr>
            <a:endParaRPr lang="tr-TR" sz="2400" dirty="0" smtClean="0">
              <a:latin typeface="Times New Roman"/>
            </a:endParaRPr>
          </a:p>
          <a:p>
            <a:pPr>
              <a:buNone/>
            </a:pPr>
            <a:r>
              <a:rPr lang="tr-TR" sz="2400" dirty="0" smtClean="0">
                <a:latin typeface="Wingdings"/>
              </a:rPr>
              <a:t> </a:t>
            </a:r>
            <a:r>
              <a:rPr lang="tr-TR" sz="2400" dirty="0" smtClean="0">
                <a:latin typeface="Times New Roman"/>
              </a:rPr>
              <a:t>Kol üstü büzgülü kol</a:t>
            </a:r>
          </a:p>
          <a:p>
            <a:pPr>
              <a:buNone/>
            </a:pPr>
            <a:r>
              <a:rPr lang="tr-TR" sz="2400" dirty="0" smtClean="0">
                <a:latin typeface="Wingdings"/>
              </a:rPr>
              <a:t> </a:t>
            </a:r>
            <a:r>
              <a:rPr lang="tr-TR" sz="2400" dirty="0" smtClean="0">
                <a:latin typeface="Times New Roman"/>
              </a:rPr>
              <a:t>Kol ağzı (ucu) büzgülü kol</a:t>
            </a:r>
          </a:p>
          <a:p>
            <a:pPr>
              <a:buNone/>
            </a:pPr>
            <a:r>
              <a:rPr lang="tr-TR" sz="2400" dirty="0" smtClean="0">
                <a:latin typeface="Wingdings"/>
              </a:rPr>
              <a:t> </a:t>
            </a:r>
            <a:r>
              <a:rPr lang="tr-TR" sz="2400" dirty="0" smtClean="0">
                <a:latin typeface="Times New Roman"/>
              </a:rPr>
              <a:t>Kol oyuntusu ve kol ucu büzgülü kol (Kısa olursa karpuz kol tanımlaması</a:t>
            </a:r>
          </a:p>
          <a:p>
            <a:pPr>
              <a:buNone/>
            </a:pPr>
            <a:r>
              <a:rPr lang="tr-TR" sz="2400" dirty="0" smtClean="0">
                <a:latin typeface="Times New Roman"/>
              </a:rPr>
              <a:t>kullanılır.)</a:t>
            </a:r>
          </a:p>
          <a:p>
            <a:pPr>
              <a:buNone/>
            </a:pPr>
            <a:r>
              <a:rPr lang="tr-TR" sz="2400" dirty="0" smtClean="0">
                <a:latin typeface="Wingdings"/>
              </a:rPr>
              <a:t> </a:t>
            </a:r>
            <a:r>
              <a:rPr lang="tr-TR" sz="2400" dirty="0" smtClean="0">
                <a:latin typeface="Times New Roman"/>
              </a:rPr>
              <a:t>Kol ortası büzgülü kol</a:t>
            </a:r>
            <a:endParaRPr lang="tr-TR" sz="2400" dirty="0"/>
          </a:p>
        </p:txBody>
      </p:sp>
      <p:pic>
        <p:nvPicPr>
          <p:cNvPr id="4" name="Picture 2"/>
          <p:cNvPicPr>
            <a:picLocks noChangeAspect="1" noChangeArrowheads="1"/>
          </p:cNvPicPr>
          <p:nvPr/>
        </p:nvPicPr>
        <p:blipFill>
          <a:blip r:embed="rId2" cstate="print"/>
          <a:srcRect r="25696"/>
          <a:stretch>
            <a:fillRect/>
          </a:stretch>
        </p:blipFill>
        <p:spPr bwMode="auto">
          <a:xfrm>
            <a:off x="5364088" y="1124744"/>
            <a:ext cx="2952328" cy="2160240"/>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l="18476"/>
          <a:stretch>
            <a:fillRect/>
          </a:stretch>
        </p:blipFill>
        <p:spPr bwMode="auto">
          <a:xfrm>
            <a:off x="5076056" y="4005064"/>
            <a:ext cx="3456384" cy="221892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Bold"/>
              </a:rPr>
              <a:t>Yedirmeli Kol Takma</a:t>
            </a:r>
            <a:br>
              <a:rPr lang="tr-TR" b="1" dirty="0" smtClean="0">
                <a:latin typeface="Times New Roman,Bold"/>
              </a:rPr>
            </a:br>
            <a:endParaRPr lang="tr-TR" dirty="0"/>
          </a:p>
        </p:txBody>
      </p:sp>
      <p:sp>
        <p:nvSpPr>
          <p:cNvPr id="3" name="2 İçerik Yer Tutucusu"/>
          <p:cNvSpPr>
            <a:spLocks noGrp="1"/>
          </p:cNvSpPr>
          <p:nvPr>
            <p:ph idx="1"/>
          </p:nvPr>
        </p:nvSpPr>
        <p:spPr>
          <a:xfrm>
            <a:off x="457200" y="1600201"/>
            <a:ext cx="8363272" cy="2332856"/>
          </a:xfrm>
        </p:spPr>
        <p:txBody>
          <a:bodyPr>
            <a:normAutofit fontScale="70000" lnSpcReduction="20000"/>
          </a:bodyPr>
          <a:lstStyle/>
          <a:p>
            <a:pPr marL="0" indent="360363">
              <a:buNone/>
            </a:pPr>
            <a:r>
              <a:rPr lang="tr-TR" sz="4000" dirty="0" smtClean="0">
                <a:latin typeface="Times New Roman"/>
              </a:rPr>
              <a:t>T</a:t>
            </a:r>
            <a:r>
              <a:rPr lang="tr-TR" dirty="0" smtClean="0">
                <a:latin typeface="Times New Roman"/>
              </a:rPr>
              <a:t>akma kollarda kolun dik ve kol kavisinin belirgin olması için kumaşın kalınlık incelik ve kol evinin genişlik özelliğine göre kolda kol oyuntusuna 2,5 cm ile 5 cm arasında verilen fazlalığının kol takım sırasında büzerek  yedirilmesi ile çalışılan kol modelleridir.</a:t>
            </a:r>
          </a:p>
          <a:p>
            <a:pPr marL="0" indent="360363">
              <a:buNone/>
            </a:pPr>
            <a:endParaRPr lang="tr-TR" dirty="0" smtClean="0">
              <a:latin typeface="Times New Roman"/>
            </a:endParaRPr>
          </a:p>
          <a:p>
            <a:pPr marL="0" indent="360363">
              <a:buNone/>
            </a:pPr>
            <a:r>
              <a:rPr lang="tr-TR" dirty="0" smtClean="0">
                <a:latin typeface="Times New Roman"/>
              </a:rPr>
              <a:t>Yedirmeli kol takmada kol takma tekniklerinden her ikisi de kullanılır.</a:t>
            </a:r>
            <a:endParaRPr lang="tr-TR" dirty="0"/>
          </a:p>
        </p:txBody>
      </p:sp>
      <p:pic>
        <p:nvPicPr>
          <p:cNvPr id="7170" name="Picture 2"/>
          <p:cNvPicPr>
            <a:picLocks noChangeAspect="1" noChangeArrowheads="1"/>
          </p:cNvPicPr>
          <p:nvPr/>
        </p:nvPicPr>
        <p:blipFill>
          <a:blip r:embed="rId2" cstate="print"/>
          <a:srcRect/>
          <a:stretch>
            <a:fillRect/>
          </a:stretch>
        </p:blipFill>
        <p:spPr bwMode="auto">
          <a:xfrm>
            <a:off x="2555776" y="3789040"/>
            <a:ext cx="3990975" cy="2219325"/>
          </a:xfrm>
          <a:prstGeom prst="rect">
            <a:avLst/>
          </a:prstGeom>
          <a:noFill/>
          <a:ln w="9525">
            <a:noFill/>
            <a:miter lim="800000"/>
            <a:headEnd/>
            <a:tailEnd/>
          </a:ln>
        </p:spPr>
      </p:pic>
      <p:sp>
        <p:nvSpPr>
          <p:cNvPr id="5" name="4 Dikdörtgen"/>
          <p:cNvSpPr/>
          <p:nvPr/>
        </p:nvSpPr>
        <p:spPr>
          <a:xfrm>
            <a:off x="1979712" y="6011996"/>
            <a:ext cx="5760640" cy="369332"/>
          </a:xfrm>
          <a:prstGeom prst="rect">
            <a:avLst/>
          </a:prstGeom>
        </p:spPr>
        <p:txBody>
          <a:bodyPr wrap="square">
            <a:spAutoFit/>
          </a:bodyPr>
          <a:lstStyle/>
          <a:p>
            <a:r>
              <a:rPr lang="tr-TR" b="1" dirty="0" smtClean="0"/>
              <a:t>Kol ortasına yedirme için çift sıra seyrek dikiş uygulama</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Bold"/>
              </a:rPr>
              <a:t>Pilili Kol Takma</a:t>
            </a:r>
            <a:br>
              <a:rPr lang="tr-TR" b="1" dirty="0" smtClean="0">
                <a:latin typeface="Times New Roman,Bold"/>
              </a:rPr>
            </a:br>
            <a:endParaRPr lang="tr-TR" dirty="0"/>
          </a:p>
        </p:txBody>
      </p:sp>
      <p:sp>
        <p:nvSpPr>
          <p:cNvPr id="3" name="2 İçerik Yer Tutucusu"/>
          <p:cNvSpPr>
            <a:spLocks noGrp="1"/>
          </p:cNvSpPr>
          <p:nvPr>
            <p:ph idx="1"/>
          </p:nvPr>
        </p:nvSpPr>
        <p:spPr>
          <a:xfrm>
            <a:off x="457200" y="1124744"/>
            <a:ext cx="8229600" cy="5001419"/>
          </a:xfrm>
        </p:spPr>
        <p:txBody>
          <a:bodyPr>
            <a:noAutofit/>
          </a:bodyPr>
          <a:lstStyle/>
          <a:p>
            <a:pPr marL="90488" indent="269875">
              <a:buNone/>
            </a:pPr>
            <a:r>
              <a:rPr lang="tr-TR" sz="2000" dirty="0" smtClean="0">
                <a:latin typeface="Times New Roman"/>
              </a:rPr>
              <a:t>Kol parçasında kol oyuntusuna farklı pili modelleri uygulaması ile oluşturulan kollardır. Model özelliğine göre pili sayısı, pili katlama yönü farklı olabilir (Pili yönü kol ortasına ya da kol altına katlanarak model özelliğine göre çalışılır.). Pilili kolların bedene takım tekniği olarak iki farklı teknik kullanılır:</a:t>
            </a:r>
          </a:p>
          <a:p>
            <a:pPr marL="90488" indent="269875">
              <a:buNone/>
            </a:pPr>
            <a:r>
              <a:rPr lang="tr-TR" sz="1800" dirty="0" smtClean="0">
                <a:latin typeface="Wingdings"/>
              </a:rPr>
              <a:t> </a:t>
            </a:r>
            <a:r>
              <a:rPr lang="tr-TR" sz="1800" dirty="0" smtClean="0">
                <a:latin typeface="Times New Roman"/>
              </a:rPr>
              <a:t>Bedenin omuz ve yan dikişlerinin yapılarak hazırlanması, kolu model özelliğine göre istenilen sayıda pili çalışmalarının istenilen yönde rehber dikişle tamamlanması ve kol alt dikişinin yapılması, kolun kol evine kol çakışma noktalarına dikkat ederek takılması</a:t>
            </a:r>
          </a:p>
          <a:p>
            <a:pPr marL="90488" indent="269875">
              <a:buFont typeface="Wingdings"/>
              <a:buChar char="Ø"/>
            </a:pPr>
            <a:r>
              <a:rPr lang="tr-TR" sz="1800" dirty="0" smtClean="0">
                <a:latin typeface="Times New Roman"/>
              </a:rPr>
              <a:t>Bedende omuzların birleştirilmesi, kol oyuntusunda pili çalışmalarının model özelliğine göre rehber dikişle çalışılması ve kolun açık olarak yan dikişi yapılmamış bedenin kol evine yerleştirilerek makine çekim işleminin yapılması, kol altından başlayarak yan dikişle birlikte makine çekilmesi </a:t>
            </a:r>
          </a:p>
          <a:p>
            <a:pPr marL="90488" indent="269875">
              <a:buNone/>
            </a:pPr>
            <a:endParaRPr lang="tr-TR" sz="1800" dirty="0" smtClean="0">
              <a:latin typeface="Times New Roman"/>
            </a:endParaRPr>
          </a:p>
          <a:p>
            <a:pPr marL="90488" indent="269875">
              <a:buNone/>
            </a:pPr>
            <a:r>
              <a:rPr lang="tr-TR" sz="2000" dirty="0" smtClean="0">
                <a:latin typeface="Times New Roman"/>
              </a:rPr>
              <a:t>Katlama yönlerine göre pili modelleri kanun pili, düz pili (sağa ya da sola yatan), pili kaşe, Amerikan (kartuş pili) ve güneş pili (</a:t>
            </a:r>
            <a:r>
              <a:rPr lang="tr-TR" sz="2000" dirty="0" err="1" smtClean="0">
                <a:latin typeface="Times New Roman"/>
              </a:rPr>
              <a:t>plisoley</a:t>
            </a:r>
            <a:r>
              <a:rPr lang="tr-TR" sz="2000" dirty="0" smtClean="0">
                <a:latin typeface="Times New Roman"/>
              </a:rPr>
              <a:t> </a:t>
            </a:r>
            <a:r>
              <a:rPr lang="tr-TR" sz="2000" dirty="0" err="1" smtClean="0">
                <a:latin typeface="Times New Roman"/>
              </a:rPr>
              <a:t>plise</a:t>
            </a:r>
            <a:r>
              <a:rPr lang="tr-TR" sz="2000" dirty="0" smtClean="0">
                <a:latin typeface="Times New Roman"/>
              </a:rPr>
              <a:t>) olarak isimlendirilir. Pilili kollarda pili modelleri aynı kolda bir arada kullanılabildiği gibi ayrı ayrı da kullanılabilir.</a:t>
            </a:r>
            <a:endParaRPr lang="tr-TR"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2" cstate="print"/>
          <a:srcRect l="16904" t="24497" r="40160" b="47501"/>
          <a:stretch>
            <a:fillRect/>
          </a:stretch>
        </p:blipFill>
        <p:spPr bwMode="auto">
          <a:xfrm>
            <a:off x="1547664" y="116632"/>
            <a:ext cx="6264696" cy="2297055"/>
          </a:xfrm>
          <a:prstGeom prst="rect">
            <a:avLst/>
          </a:prstGeom>
          <a:noFill/>
          <a:ln w="9525">
            <a:noFill/>
            <a:miter lim="800000"/>
            <a:headEnd/>
            <a:tailEnd/>
          </a:ln>
        </p:spPr>
      </p:pic>
      <p:pic>
        <p:nvPicPr>
          <p:cNvPr id="8" name="Picture 3"/>
          <p:cNvPicPr>
            <a:picLocks noChangeAspect="1" noChangeArrowheads="1"/>
          </p:cNvPicPr>
          <p:nvPr/>
        </p:nvPicPr>
        <p:blipFill>
          <a:blip r:embed="rId2" cstate="print"/>
          <a:srcRect l="16904" t="55794" r="40160" b="2317"/>
          <a:stretch>
            <a:fillRect/>
          </a:stretch>
        </p:blipFill>
        <p:spPr bwMode="auto">
          <a:xfrm>
            <a:off x="1547664" y="2852936"/>
            <a:ext cx="6345088" cy="3480382"/>
          </a:xfrm>
          <a:prstGeom prst="rect">
            <a:avLst/>
          </a:prstGeom>
          <a:noFill/>
          <a:ln w="9525">
            <a:noFill/>
            <a:miter lim="800000"/>
            <a:headEnd/>
            <a:tailEnd/>
          </a:ln>
        </p:spPr>
      </p:pic>
      <p:sp>
        <p:nvSpPr>
          <p:cNvPr id="9" name="8 Dikdörtgen"/>
          <p:cNvSpPr/>
          <p:nvPr/>
        </p:nvSpPr>
        <p:spPr>
          <a:xfrm>
            <a:off x="2195736" y="2420888"/>
            <a:ext cx="4572000" cy="369332"/>
          </a:xfrm>
          <a:prstGeom prst="rect">
            <a:avLst/>
          </a:prstGeom>
        </p:spPr>
        <p:txBody>
          <a:bodyPr>
            <a:spAutoFit/>
          </a:bodyPr>
          <a:lstStyle/>
          <a:p>
            <a:r>
              <a:rPr lang="tr-TR" b="1" dirty="0" smtClean="0"/>
              <a:t>Kanun pili örneği</a:t>
            </a:r>
            <a:endParaRPr lang="tr-TR" dirty="0"/>
          </a:p>
        </p:txBody>
      </p:sp>
      <p:sp>
        <p:nvSpPr>
          <p:cNvPr id="10" name="9 Dikdörtgen"/>
          <p:cNvSpPr/>
          <p:nvPr/>
        </p:nvSpPr>
        <p:spPr>
          <a:xfrm>
            <a:off x="5076056" y="2420888"/>
            <a:ext cx="2637389" cy="369332"/>
          </a:xfrm>
          <a:prstGeom prst="rect">
            <a:avLst/>
          </a:prstGeom>
        </p:spPr>
        <p:txBody>
          <a:bodyPr wrap="none">
            <a:spAutoFit/>
          </a:bodyPr>
          <a:lstStyle/>
          <a:p>
            <a:r>
              <a:rPr lang="tr-TR" b="1" dirty="0" smtClean="0"/>
              <a:t>Kanun pilili kısa kollu bluz</a:t>
            </a:r>
            <a:endParaRPr lang="tr-TR" dirty="0"/>
          </a:p>
        </p:txBody>
      </p:sp>
      <p:sp>
        <p:nvSpPr>
          <p:cNvPr id="11" name="10 Dikdörtgen"/>
          <p:cNvSpPr/>
          <p:nvPr/>
        </p:nvSpPr>
        <p:spPr>
          <a:xfrm>
            <a:off x="2088232" y="6228020"/>
            <a:ext cx="4572000" cy="369332"/>
          </a:xfrm>
          <a:prstGeom prst="rect">
            <a:avLst/>
          </a:prstGeom>
        </p:spPr>
        <p:txBody>
          <a:bodyPr>
            <a:spAutoFit/>
          </a:bodyPr>
          <a:lstStyle/>
          <a:p>
            <a:r>
              <a:rPr lang="tr-TR" b="1" dirty="0" smtClean="0"/>
              <a:t>Tek yöne katlanan pili</a:t>
            </a:r>
            <a:endParaRPr lang="tr-TR" dirty="0"/>
          </a:p>
        </p:txBody>
      </p:sp>
      <p:sp>
        <p:nvSpPr>
          <p:cNvPr id="12" name="11 Dikdörtgen"/>
          <p:cNvSpPr/>
          <p:nvPr/>
        </p:nvSpPr>
        <p:spPr>
          <a:xfrm>
            <a:off x="4932040" y="6237312"/>
            <a:ext cx="2755626" cy="369332"/>
          </a:xfrm>
          <a:prstGeom prst="rect">
            <a:avLst/>
          </a:prstGeom>
        </p:spPr>
        <p:txBody>
          <a:bodyPr wrap="none">
            <a:spAutoFit/>
          </a:bodyPr>
          <a:lstStyle/>
          <a:p>
            <a:r>
              <a:rPr lang="tr-TR" b="1" dirty="0" smtClean="0"/>
              <a:t>Tek yöne katlamalı pilili kol</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MANŞET TEKNİK ÇALIŞMALARI </a:t>
            </a:r>
            <a:endParaRPr lang="tr-TR" dirty="0"/>
          </a:p>
        </p:txBody>
      </p:sp>
      <p:sp>
        <p:nvSpPr>
          <p:cNvPr id="3" name="2 İçerik Yer Tutucusu"/>
          <p:cNvSpPr>
            <a:spLocks noGrp="1"/>
          </p:cNvSpPr>
          <p:nvPr>
            <p:ph idx="1"/>
          </p:nvPr>
        </p:nvSpPr>
        <p:spPr/>
        <p:txBody>
          <a:bodyPr>
            <a:normAutofit fontScale="62500" lnSpcReduction="20000"/>
          </a:bodyPr>
          <a:lstStyle/>
          <a:p>
            <a:pPr>
              <a:buNone/>
            </a:pPr>
            <a:r>
              <a:rPr lang="tr-TR" dirty="0" smtClean="0"/>
              <a:t>		Manşet; kol ucu bolluklarını bilekte ya da kolun herhangi bir kol boyu uzunluğunda toplayarak bileği ve seçilen uzunluktaki bölgeyi belirginleştirmek amacıyla kullanılan kol ucu ek parçasıdır. </a:t>
            </a:r>
          </a:p>
          <a:p>
            <a:pPr>
              <a:buNone/>
            </a:pPr>
            <a:r>
              <a:rPr lang="tr-TR" dirty="0" smtClean="0"/>
              <a:t>		Manşetlerin net düzgün görünmesi için tela malzemesi kullanılır. Manşetler şekillerine göre şu şekildedir:</a:t>
            </a:r>
          </a:p>
          <a:p>
            <a:pPr marL="514350" indent="-514350">
              <a:buFont typeface="+mj-lt"/>
              <a:buAutoNum type="arabicPeriod"/>
            </a:pPr>
            <a:r>
              <a:rPr lang="tr-TR" dirty="0" smtClean="0"/>
              <a:t>Düz manşet (tek katlı)</a:t>
            </a:r>
          </a:p>
          <a:p>
            <a:pPr marL="514350" indent="-514350"/>
            <a:r>
              <a:rPr lang="tr-TR" dirty="0" smtClean="0"/>
              <a:t> Düz köşe uçlu</a:t>
            </a:r>
          </a:p>
          <a:p>
            <a:pPr marL="514350" indent="-514350"/>
            <a:r>
              <a:rPr lang="tr-TR" dirty="0" smtClean="0"/>
              <a:t> Yuvarlak köşe uçlu </a:t>
            </a:r>
          </a:p>
          <a:p>
            <a:pPr marL="514350" indent="-514350"/>
            <a:r>
              <a:rPr lang="tr-TR" dirty="0" smtClean="0"/>
              <a:t> Verev köşe uçlu</a:t>
            </a:r>
          </a:p>
          <a:p>
            <a:pPr marL="514350" indent="-514350">
              <a:buNone/>
            </a:pPr>
            <a:r>
              <a:rPr lang="tr-TR" dirty="0" smtClean="0"/>
              <a:t>2.	Kapaklı (çift katlı) manşet</a:t>
            </a:r>
          </a:p>
          <a:p>
            <a:pPr marL="514350" indent="-514350"/>
            <a:r>
              <a:rPr lang="tr-TR" dirty="0" smtClean="0"/>
              <a:t> Düz köşe uçlu </a:t>
            </a:r>
          </a:p>
          <a:p>
            <a:pPr marL="514350" indent="-514350"/>
            <a:r>
              <a:rPr lang="tr-TR" dirty="0" smtClean="0"/>
              <a:t>Yuvarlak köşe uçlu </a:t>
            </a:r>
          </a:p>
          <a:p>
            <a:pPr marL="514350" indent="-514350">
              <a:buNone/>
            </a:pPr>
            <a:endParaRPr lang="tr-TR" dirty="0" smtClean="0"/>
          </a:p>
          <a:p>
            <a:pPr marL="514350" indent="-514350">
              <a:buNone/>
            </a:pPr>
            <a:r>
              <a:rPr lang="tr-TR" dirty="0" smtClean="0"/>
              <a:t>		Manşetler, kadın, erkek ve çocuk giysilerinde model özelliğine göre farklı tekniklerle kullanılır. </a:t>
            </a: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Times New Roman,Bold"/>
              </a:rPr>
              <a:t>Reglan Kol Takma</a:t>
            </a:r>
            <a:br>
              <a:rPr lang="tr-TR" b="1" dirty="0" smtClean="0">
                <a:latin typeface="Times New Roman,Bold"/>
              </a:rPr>
            </a:br>
            <a:endParaRPr lang="tr-TR" dirty="0"/>
          </a:p>
        </p:txBody>
      </p:sp>
      <p:sp>
        <p:nvSpPr>
          <p:cNvPr id="3" name="2 İçerik Yer Tutucusu"/>
          <p:cNvSpPr>
            <a:spLocks noGrp="1"/>
          </p:cNvSpPr>
          <p:nvPr>
            <p:ph idx="1"/>
          </p:nvPr>
        </p:nvSpPr>
        <p:spPr>
          <a:xfrm>
            <a:off x="0" y="1512168"/>
            <a:ext cx="5868144" cy="6021288"/>
          </a:xfrm>
        </p:spPr>
        <p:txBody>
          <a:bodyPr>
            <a:normAutofit/>
          </a:bodyPr>
          <a:lstStyle/>
          <a:p>
            <a:pPr>
              <a:buNone/>
            </a:pPr>
            <a:r>
              <a:rPr lang="tr-TR" sz="2000" dirty="0" smtClean="0">
                <a:latin typeface="Times New Roman"/>
              </a:rPr>
              <a:t>		Reglan kol; </a:t>
            </a:r>
            <a:r>
              <a:rPr lang="tr-TR" sz="2000" dirty="0" err="1" smtClean="0">
                <a:latin typeface="Times New Roman"/>
              </a:rPr>
              <a:t>kolevi</a:t>
            </a:r>
            <a:r>
              <a:rPr lang="tr-TR" sz="2000" dirty="0" smtClean="0">
                <a:latin typeface="Times New Roman"/>
              </a:rPr>
              <a:t> kol altından başlayarak yakada biten, kol formu da  </a:t>
            </a:r>
            <a:r>
              <a:rPr lang="tr-TR" sz="2000" dirty="0" err="1" smtClean="0">
                <a:latin typeface="Times New Roman"/>
              </a:rPr>
              <a:t>kolevi</a:t>
            </a:r>
            <a:r>
              <a:rPr lang="tr-TR" sz="2000" dirty="0" smtClean="0">
                <a:latin typeface="Times New Roman"/>
              </a:rPr>
              <a:t> özelliğine göre hazırlanan kol oyuntusu verev kesimli kol modelidir. Reglan kollar iki parça ya da tek parça olabilir. İki parçalı reglan kollarda hem kol altı hem de kol üstü dikimle birleştirilir. Tek parçalı reglanda sadece kol altında dikiş bulunur. Reglan kol takımında dikkat edilmesi gereken en önemli detay kol evinin verev olmasından dolayı dikim sırasındaki esnemelerdir. Reglan kollar;</a:t>
            </a:r>
          </a:p>
          <a:p>
            <a:pPr>
              <a:buNone/>
            </a:pPr>
            <a:r>
              <a:rPr lang="tr-TR" sz="2000" dirty="0" smtClean="0">
                <a:latin typeface="Wingdings"/>
              </a:rPr>
              <a:t> </a:t>
            </a:r>
            <a:r>
              <a:rPr lang="tr-TR" sz="2000" dirty="0" smtClean="0">
                <a:latin typeface="Times New Roman"/>
              </a:rPr>
              <a:t>Kol üstü dikişli reglan kol,</a:t>
            </a:r>
          </a:p>
          <a:p>
            <a:pPr>
              <a:buNone/>
            </a:pPr>
            <a:r>
              <a:rPr lang="tr-TR" sz="2000" dirty="0" smtClean="0">
                <a:latin typeface="Wingdings"/>
              </a:rPr>
              <a:t> </a:t>
            </a:r>
            <a:r>
              <a:rPr lang="tr-TR" sz="2000" dirty="0" smtClean="0">
                <a:latin typeface="Times New Roman"/>
              </a:rPr>
              <a:t>Kol üstü pensli reglan kol,</a:t>
            </a:r>
          </a:p>
          <a:p>
            <a:pPr>
              <a:buNone/>
            </a:pPr>
            <a:r>
              <a:rPr lang="tr-TR" sz="2000" dirty="0" smtClean="0">
                <a:latin typeface="Wingdings"/>
              </a:rPr>
              <a:t> </a:t>
            </a:r>
            <a:r>
              <a:rPr lang="tr-TR" sz="2000" dirty="0" smtClean="0">
                <a:latin typeface="Times New Roman"/>
              </a:rPr>
              <a:t>Düz reglan kol şeklinde gruplandırılır.</a:t>
            </a:r>
            <a:endParaRPr lang="tr-TR" sz="2000" dirty="0"/>
          </a:p>
        </p:txBody>
      </p:sp>
      <p:pic>
        <p:nvPicPr>
          <p:cNvPr id="8194" name="Picture 2"/>
          <p:cNvPicPr>
            <a:picLocks noChangeAspect="1" noChangeArrowheads="1"/>
          </p:cNvPicPr>
          <p:nvPr/>
        </p:nvPicPr>
        <p:blipFill>
          <a:blip r:embed="rId2" cstate="print"/>
          <a:srcRect/>
          <a:stretch>
            <a:fillRect/>
          </a:stretch>
        </p:blipFill>
        <p:spPr bwMode="auto">
          <a:xfrm>
            <a:off x="5940152" y="2132856"/>
            <a:ext cx="2854759" cy="273630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1520" y="44624"/>
            <a:ext cx="8892480" cy="461665"/>
          </a:xfrm>
          <a:prstGeom prst="rect">
            <a:avLst/>
          </a:prstGeom>
        </p:spPr>
        <p:txBody>
          <a:bodyPr wrap="square">
            <a:spAutoFit/>
          </a:bodyPr>
          <a:lstStyle/>
          <a:p>
            <a:pPr algn="ctr"/>
            <a:r>
              <a:rPr lang="da-DK" sz="2400" b="1" dirty="0" smtClean="0"/>
              <a:t>PERVAZ İLE KENAR TEMİZLEME TEKNİĞİNİN UYGULANMASI </a:t>
            </a:r>
            <a:endParaRPr lang="tr-TR" sz="2400" b="1" dirty="0"/>
          </a:p>
        </p:txBody>
      </p:sp>
      <p:pic>
        <p:nvPicPr>
          <p:cNvPr id="9219" name="Picture 3"/>
          <p:cNvPicPr>
            <a:picLocks noChangeAspect="1" noChangeArrowheads="1"/>
          </p:cNvPicPr>
          <p:nvPr/>
        </p:nvPicPr>
        <p:blipFill>
          <a:blip r:embed="rId2" cstate="print"/>
          <a:srcRect l="30630" t="15547" r="32290" b="1136"/>
          <a:stretch>
            <a:fillRect/>
          </a:stretch>
        </p:blipFill>
        <p:spPr bwMode="auto">
          <a:xfrm>
            <a:off x="2123728" y="405384"/>
            <a:ext cx="5107765" cy="645261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l="30712" t="29156" r="32208" b="6250"/>
          <a:stretch>
            <a:fillRect/>
          </a:stretch>
        </p:blipFill>
        <p:spPr bwMode="auto">
          <a:xfrm>
            <a:off x="1277460" y="404664"/>
            <a:ext cx="6589080" cy="645333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İLİK AÇMA-DÜĞME DİKME TEKNİKLERİ </a:t>
            </a:r>
            <a:endParaRPr lang="tr-TR" dirty="0"/>
          </a:p>
        </p:txBody>
      </p:sp>
      <p:sp>
        <p:nvSpPr>
          <p:cNvPr id="3" name="2 İçerik Yer Tutucusu"/>
          <p:cNvSpPr>
            <a:spLocks noGrp="1"/>
          </p:cNvSpPr>
          <p:nvPr>
            <p:ph idx="1"/>
          </p:nvPr>
        </p:nvSpPr>
        <p:spPr/>
        <p:txBody>
          <a:bodyPr>
            <a:normAutofit fontScale="85000" lnSpcReduction="10000"/>
          </a:bodyPr>
          <a:lstStyle/>
          <a:p>
            <a:pPr marL="0" indent="360363" algn="just">
              <a:buNone/>
            </a:pPr>
            <a:r>
              <a:rPr lang="tr-TR" b="1" dirty="0" smtClean="0"/>
              <a:t>İliğin Tanımı, Çeşitleri ve Kullanıldığı Yerler</a:t>
            </a:r>
          </a:p>
          <a:p>
            <a:pPr marL="0" indent="360363" algn="just">
              <a:buNone/>
            </a:pPr>
            <a:r>
              <a:rPr lang="tr-TR" dirty="0" smtClean="0"/>
              <a:t> Çevresi elde veya makinede örülerek sağlamlaştırılmış küçük açıklıklara “ilik” denir. Karşılıklı kenarlara konulan ilik ve düğme kapanmayı sağlar. İlik, giyimlerin rahat giyilmesini sağladığı gibi süsleme olarak da kullanılır. Giysiye ilik açabilmek için önce ilik yerini saptamak gerekir. Düğme, iliğin içinden geçirildiğinde giysinin görünümünü bozmamalıdır. Giysinin kullanışına ve kumaşına göre iliğin yatay veya dikey hazırlanacağı belirlenmelidir. Düğmenin ebatlarına göre ilik boyu tespit edilmelidir. </a:t>
            </a: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649491"/>
          </a:xfrm>
        </p:spPr>
        <p:txBody>
          <a:bodyPr>
            <a:normAutofit/>
          </a:bodyPr>
          <a:lstStyle/>
          <a:p>
            <a:pPr indent="-163513">
              <a:buNone/>
            </a:pPr>
            <a:r>
              <a:rPr lang="tr-TR" sz="2800" dirty="0" smtClean="0"/>
              <a:t>İlik açma çeşitleri dört ana başlık altında toplanabilir;</a:t>
            </a:r>
          </a:p>
          <a:p>
            <a:pPr indent="-163513">
              <a:buNone/>
            </a:pPr>
            <a:endParaRPr lang="tr-TR" sz="2800" dirty="0" smtClean="0"/>
          </a:p>
          <a:p>
            <a:r>
              <a:rPr lang="tr-TR" sz="2800" b="1" dirty="0" smtClean="0"/>
              <a:t>Örme İlikler </a:t>
            </a:r>
          </a:p>
          <a:p>
            <a:pPr marL="0" indent="360363">
              <a:buNone/>
            </a:pPr>
            <a:r>
              <a:rPr lang="tr-TR" sz="2800" dirty="0" smtClean="0"/>
              <a:t>Dikiş iğnesi ve iplik yardımı ile kumaşı örerek hazırlanan iliklere “örme ilik” denir. Elde veya makinede örme ilik yapabilir. Elde ilik açarken bükümü az, yumuşak, kumaşın cinsine göre inceliği saptanmış iplikler kullanılmalıdır. Örme ilikler için ilik makineleri bulunmaktadır. İstenilen nitelikte ve daha hızlı bir şekilde bu makinelerde ilik açılmaktadır. Örme ilikler çift kat kumaşa açılır. </a:t>
            </a:r>
            <a:endParaRPr lang="tr-TR"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80728"/>
            <a:ext cx="8229600" cy="5145435"/>
          </a:xfrm>
        </p:spPr>
        <p:txBody>
          <a:bodyPr/>
          <a:lstStyle/>
          <a:p>
            <a:pPr marL="0" lvl="0" indent="360363">
              <a:buNone/>
            </a:pPr>
            <a:r>
              <a:rPr lang="tr-TR" sz="2800" dirty="0" smtClean="0">
                <a:solidFill>
                  <a:prstClr val="black"/>
                </a:solidFill>
                <a:effectLst>
                  <a:outerShdw blurRad="38100" dist="38100" dir="2700000" algn="tl">
                    <a:srgbClr val="000000">
                      <a:alpha val="43137"/>
                    </a:srgbClr>
                  </a:outerShdw>
                </a:effectLst>
              </a:rPr>
              <a:t>Örme ilik kendi içinde üç gruba ayrılır;</a:t>
            </a:r>
          </a:p>
          <a:p>
            <a:pPr marL="0" lvl="0" indent="360363">
              <a:buNone/>
            </a:pPr>
            <a:endParaRPr lang="tr-TR" sz="2800" dirty="0" smtClean="0">
              <a:solidFill>
                <a:prstClr val="black"/>
              </a:solidFill>
            </a:endParaRPr>
          </a:p>
          <a:p>
            <a:r>
              <a:rPr lang="tr-TR" sz="2800" dirty="0" smtClean="0"/>
              <a:t> Tek taraflı </a:t>
            </a:r>
            <a:r>
              <a:rPr lang="tr-TR" sz="2800" dirty="0" err="1" smtClean="0"/>
              <a:t>biritli</a:t>
            </a:r>
            <a:r>
              <a:rPr lang="tr-TR" sz="2800" dirty="0" smtClean="0"/>
              <a:t> örme ilik: Enine açılır, giysilerin çoğunda kullanılır ve en kullanışlı olanıdır. </a:t>
            </a:r>
          </a:p>
          <a:p>
            <a:r>
              <a:rPr lang="tr-TR" sz="2800" dirty="0" smtClean="0"/>
              <a:t> İki taraflı </a:t>
            </a:r>
            <a:r>
              <a:rPr lang="tr-TR" sz="2800" dirty="0" err="1" smtClean="0"/>
              <a:t>biritli</a:t>
            </a:r>
            <a:r>
              <a:rPr lang="tr-TR" sz="2800" dirty="0" smtClean="0"/>
              <a:t> örme ilik: Boyuna açılır, patlı giyimlerde kullanılır.</a:t>
            </a:r>
          </a:p>
          <a:p>
            <a:r>
              <a:rPr lang="tr-TR" sz="2800" dirty="0" smtClean="0"/>
              <a:t> </a:t>
            </a:r>
            <a:r>
              <a:rPr lang="tr-TR" sz="2800" dirty="0" err="1" smtClean="0"/>
              <a:t>Paseli</a:t>
            </a:r>
            <a:r>
              <a:rPr lang="tr-TR" sz="2800" dirty="0" smtClean="0"/>
              <a:t> İlik: Enine açılır, erkek ceket ve </a:t>
            </a:r>
            <a:r>
              <a:rPr lang="tr-TR" sz="2800" dirty="0" err="1" smtClean="0"/>
              <a:t>pardesülerinde</a:t>
            </a:r>
            <a:r>
              <a:rPr lang="tr-TR" sz="2800" dirty="0" smtClean="0"/>
              <a:t> kullanılır.</a:t>
            </a:r>
            <a:endParaRPr lang="tr-TR"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62074"/>
          </a:xfrm>
        </p:spPr>
        <p:txBody>
          <a:bodyPr>
            <a:normAutofit fontScale="90000"/>
          </a:bodyPr>
          <a:lstStyle/>
          <a:p>
            <a:r>
              <a:rPr lang="tr-TR" b="1" dirty="0" err="1" smtClean="0"/>
              <a:t>Birit</a:t>
            </a:r>
            <a:r>
              <a:rPr lang="tr-TR" b="1" dirty="0" smtClean="0"/>
              <a:t> İlik </a:t>
            </a:r>
            <a:endParaRPr lang="tr-TR" b="1" dirty="0"/>
          </a:p>
        </p:txBody>
      </p:sp>
      <p:pic>
        <p:nvPicPr>
          <p:cNvPr id="11266" name="Picture 2"/>
          <p:cNvPicPr>
            <a:picLocks noGrp="1" noChangeAspect="1" noChangeArrowheads="1"/>
          </p:cNvPicPr>
          <p:nvPr>
            <p:ph idx="1"/>
          </p:nvPr>
        </p:nvPicPr>
        <p:blipFill>
          <a:blip r:embed="rId2" cstate="print"/>
          <a:srcRect l="30321" t="16542" r="32110" b="2317"/>
          <a:stretch>
            <a:fillRect/>
          </a:stretch>
        </p:blipFill>
        <p:spPr bwMode="auto">
          <a:xfrm>
            <a:off x="2123728" y="867573"/>
            <a:ext cx="4896544" cy="59458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APLİKE CEP TEKNİK ÇALIŞMALARI </a:t>
            </a:r>
            <a:endParaRPr lang="tr-TR" dirty="0"/>
          </a:p>
        </p:txBody>
      </p:sp>
      <p:sp>
        <p:nvSpPr>
          <p:cNvPr id="3" name="2 İçerik Yer Tutucusu"/>
          <p:cNvSpPr>
            <a:spLocks noGrp="1"/>
          </p:cNvSpPr>
          <p:nvPr>
            <p:ph idx="1"/>
          </p:nvPr>
        </p:nvSpPr>
        <p:spPr>
          <a:xfrm>
            <a:off x="457200" y="1600200"/>
            <a:ext cx="8219256" cy="4781128"/>
          </a:xfrm>
        </p:spPr>
        <p:txBody>
          <a:bodyPr>
            <a:normAutofit/>
          </a:bodyPr>
          <a:lstStyle/>
          <a:p>
            <a:pPr marL="179388" indent="180975">
              <a:buFont typeface="Wingdings" pitchFamily="2" charset="2"/>
              <a:buChar char="Ø"/>
            </a:pPr>
            <a:r>
              <a:rPr lang="tr-TR" sz="2800" dirty="0" smtClean="0"/>
              <a:t>Cep; süsleme veya eşya taşıma amacıyla giysinin içine ya da dışına dikilebilen giysi parçasına denir. Modanın değişmesiyle birlikte cep şekilleri de değişmektedir. İşlevsel özelliklerinin yanında cepler giysiyi cazip hale getiren süs unsurlarıdır. Ayrıca kumaştaki kusurları kapatmak amacı ile de kullanılmaktadır. Cep, giysi kumaşının kendisinden yapılabildiği gibi farklı renkteki kumaşlardan da yapılabilir.</a:t>
            </a:r>
            <a:endParaRPr lang="tr-TR"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69168" y="476672"/>
            <a:ext cx="8435280" cy="5649491"/>
          </a:xfrm>
        </p:spPr>
        <p:txBody>
          <a:bodyPr>
            <a:normAutofit/>
          </a:bodyPr>
          <a:lstStyle/>
          <a:p>
            <a:pPr indent="196850">
              <a:buNone/>
            </a:pPr>
            <a:r>
              <a:rPr lang="tr-TR" sz="2800" dirty="0" smtClean="0">
                <a:effectLst>
                  <a:outerShdw blurRad="38100" dist="38100" dir="2700000" algn="tl">
                    <a:srgbClr val="000000">
                      <a:alpha val="43137"/>
                    </a:srgbClr>
                  </a:outerShdw>
                </a:effectLst>
              </a:rPr>
              <a:t>Giysilerde cep ve cep yeri belirlenirken; </a:t>
            </a:r>
          </a:p>
          <a:p>
            <a:pPr indent="196850">
              <a:buNone/>
            </a:pPr>
            <a:endParaRPr lang="tr-TR" sz="2800" dirty="0" smtClean="0"/>
          </a:p>
          <a:p>
            <a:pPr>
              <a:buFont typeface="Wingdings" pitchFamily="2" charset="2"/>
              <a:buChar char="v"/>
            </a:pPr>
            <a:r>
              <a:rPr lang="tr-TR" sz="2400" dirty="0" smtClean="0"/>
              <a:t>Kumaş özelliklerine dikkat edilmelidir. </a:t>
            </a:r>
          </a:p>
          <a:p>
            <a:pPr>
              <a:buFont typeface="Wingdings" pitchFamily="2" charset="2"/>
              <a:buChar char="v"/>
            </a:pPr>
            <a:r>
              <a:rPr lang="tr-TR" sz="2400" dirty="0" smtClean="0"/>
              <a:t>Kişinin vücut hatları ile uyumlu olmalıdır </a:t>
            </a:r>
          </a:p>
          <a:p>
            <a:pPr>
              <a:buFont typeface="Wingdings" pitchFamily="2" charset="2"/>
              <a:buChar char="v"/>
            </a:pPr>
            <a:r>
              <a:rPr lang="tr-TR" sz="2400" dirty="0" smtClean="0"/>
              <a:t>El ve kol hareketleri düşünülmeli, cepler etkili kullanılabilecek şekilde yerleştirilmelidir. </a:t>
            </a:r>
          </a:p>
          <a:p>
            <a:pPr>
              <a:buFont typeface="Wingdings" pitchFamily="2" charset="2"/>
              <a:buChar char="v"/>
            </a:pPr>
            <a:r>
              <a:rPr lang="tr-TR" sz="2400" dirty="0" smtClean="0"/>
              <a:t>Cep ağzının genişliği, elle paralel büyüklükte olmalıdır. </a:t>
            </a:r>
          </a:p>
          <a:p>
            <a:pPr>
              <a:buFont typeface="Wingdings" pitchFamily="2" charset="2"/>
              <a:buChar char="v"/>
            </a:pPr>
            <a:r>
              <a:rPr lang="tr-TR" sz="2400" dirty="0" smtClean="0"/>
              <a:t>Cep torbası, amacına uygun olarak yeterli genişlikte olmalıdır. </a:t>
            </a:r>
          </a:p>
          <a:p>
            <a:pPr>
              <a:buFont typeface="Wingdings" pitchFamily="2" charset="2"/>
              <a:buChar char="v"/>
            </a:pPr>
            <a:r>
              <a:rPr lang="tr-TR" sz="2400" dirty="0" smtClean="0"/>
              <a:t>Cep ve cep kapakları giysi bütününü bozmayacak ölçüde olmalıdır</a:t>
            </a:r>
            <a:endParaRPr lang="tr-TR"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9"/>
            <a:ext cx="8229600" cy="1296144"/>
          </a:xfrm>
        </p:spPr>
        <p:txBody>
          <a:bodyPr>
            <a:noAutofit/>
          </a:bodyPr>
          <a:lstStyle/>
          <a:p>
            <a:pPr marL="0" indent="360363">
              <a:buFont typeface="Wingdings" pitchFamily="2" charset="2"/>
              <a:buChar char="ü"/>
            </a:pPr>
            <a:r>
              <a:rPr lang="tr-TR" sz="2400" dirty="0" smtClean="0"/>
              <a:t>Aplike cep giysi üzerine dikilen ceptir. Kapaklı ve kapaksız olarak, aşağıda görüldüğü gibi veya farklı şekillerde çalışılabilir. Her türlü giysi çeşidinde kullanılabilir. Çalışması kolay olan ceplerdendir.</a:t>
            </a:r>
            <a:endParaRPr lang="tr-TR" sz="2400" dirty="0"/>
          </a:p>
        </p:txBody>
      </p:sp>
      <p:pic>
        <p:nvPicPr>
          <p:cNvPr id="12290" name="Picture 2"/>
          <p:cNvPicPr>
            <a:picLocks noChangeAspect="1" noChangeArrowheads="1"/>
          </p:cNvPicPr>
          <p:nvPr/>
        </p:nvPicPr>
        <p:blipFill>
          <a:blip r:embed="rId2" cstate="print"/>
          <a:srcRect l="15769" t="48844" r="16712" b="19657"/>
          <a:stretch>
            <a:fillRect/>
          </a:stretch>
        </p:blipFill>
        <p:spPr bwMode="auto">
          <a:xfrm>
            <a:off x="35496" y="2492896"/>
            <a:ext cx="8784976" cy="230425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34678"/>
            <a:ext cx="8229600" cy="634082"/>
          </a:xfrm>
        </p:spPr>
        <p:txBody>
          <a:bodyPr>
            <a:normAutofit fontScale="90000"/>
          </a:bodyPr>
          <a:lstStyle/>
          <a:p>
            <a:r>
              <a:rPr lang="tr-TR" sz="3600" b="1" dirty="0" smtClean="0"/>
              <a:t>Düz Manşet Dikim İşlemleri (Yuvarlak, Köşeli)</a:t>
            </a:r>
            <a:br>
              <a:rPr lang="tr-TR" sz="3600" b="1" dirty="0" smtClean="0"/>
            </a:br>
            <a:endParaRPr lang="tr-TR" dirty="0"/>
          </a:p>
        </p:txBody>
      </p:sp>
      <p:sp>
        <p:nvSpPr>
          <p:cNvPr id="3" name="2 İçerik Yer Tutucusu"/>
          <p:cNvSpPr>
            <a:spLocks noGrp="1"/>
          </p:cNvSpPr>
          <p:nvPr>
            <p:ph idx="1"/>
          </p:nvPr>
        </p:nvSpPr>
        <p:spPr/>
        <p:txBody>
          <a:bodyPr>
            <a:normAutofit fontScale="77500" lnSpcReduction="20000"/>
          </a:bodyPr>
          <a:lstStyle/>
          <a:p>
            <a:pPr>
              <a:buNone/>
            </a:pPr>
            <a:r>
              <a:rPr lang="tr-TR" dirty="0" smtClean="0"/>
              <a:t>		Düz manşet, manşetin uç bölümünde yapılan kesim şekillerine düz köşe, yuvarlak köşe ve verev köşe şekilleri ile adlandırılan manşet şeklidir. Düz manşetler tek katlıdır. Kapaklı manşetler gibi katlama yapılarak dışarıya kıvrılmaz. </a:t>
            </a:r>
          </a:p>
          <a:p>
            <a:pPr>
              <a:buNone/>
            </a:pPr>
            <a:r>
              <a:rPr lang="tr-TR" dirty="0" smtClean="0"/>
              <a:t>		Düz manşet dikim işlemlerinin üç türünde de aynı dikim teknikleri uygulanabilir. Aralarındaki fark, düz köşeli manşette manşet ucuna düz dikiş yapılır, köşelerde doksan derecelik açıyla dönerek yan dikişler dikilir. </a:t>
            </a:r>
          </a:p>
          <a:p>
            <a:pPr>
              <a:buNone/>
            </a:pPr>
            <a:r>
              <a:rPr lang="tr-TR" dirty="0" smtClean="0"/>
              <a:t>		Yuvarlak manşet, manşet uç köşe hattı kalıpta verilen kavis şekline göre kavisli dikilir. Verev köşe uçluda köşeler, verev dikişle dönülerek tamamlanır.</a:t>
            </a:r>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l="29051" t="14391" r="29995" b="3907"/>
          <a:stretch>
            <a:fillRect/>
          </a:stretch>
        </p:blipFill>
        <p:spPr bwMode="auto">
          <a:xfrm>
            <a:off x="1598912" y="72008"/>
            <a:ext cx="5946176" cy="666936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l="30712" t="13407" r="32208" b="-30"/>
          <a:stretch>
            <a:fillRect/>
          </a:stretch>
        </p:blipFill>
        <p:spPr bwMode="auto">
          <a:xfrm>
            <a:off x="2060508" y="72008"/>
            <a:ext cx="5022984" cy="6597352"/>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Kaynakça</a:t>
            </a:r>
            <a:endParaRPr lang="tr-TR" dirty="0"/>
          </a:p>
        </p:txBody>
      </p:sp>
      <p:sp>
        <p:nvSpPr>
          <p:cNvPr id="3" name="2 İçerik Yer Tutucusu"/>
          <p:cNvSpPr>
            <a:spLocks noGrp="1"/>
          </p:cNvSpPr>
          <p:nvPr>
            <p:ph idx="1"/>
          </p:nvPr>
        </p:nvSpPr>
        <p:spPr/>
        <p:txBody>
          <a:bodyPr/>
          <a:lstStyle/>
          <a:p>
            <a:pPr>
              <a:buNone/>
            </a:pPr>
            <a:r>
              <a:rPr lang="tr-TR" dirty="0" smtClean="0">
                <a:latin typeface="Wingdings"/>
              </a:rPr>
              <a:t> </a:t>
            </a:r>
            <a:r>
              <a:rPr lang="tr-TR" dirty="0" smtClean="0">
                <a:latin typeface="Times New Roman"/>
              </a:rPr>
              <a:t>Türk Dil Kurumu</a:t>
            </a:r>
            <a:r>
              <a:rPr lang="tr-TR" b="1" dirty="0" smtClean="0">
                <a:latin typeface="Times New Roman,Bold"/>
              </a:rPr>
              <a:t>, Türkçe Sözlük, </a:t>
            </a:r>
            <a:r>
              <a:rPr lang="tr-TR" b="1" dirty="0" smtClean="0">
                <a:latin typeface="Times New Roman"/>
              </a:rPr>
              <a:t>Ankara, 2005</a:t>
            </a:r>
            <a:r>
              <a:rPr lang="tr-TR" b="1" dirty="0" smtClean="0">
                <a:latin typeface="Times New Roman,Bold"/>
              </a:rPr>
              <a:t>.</a:t>
            </a:r>
          </a:p>
          <a:p>
            <a:pPr>
              <a:buNone/>
            </a:pPr>
            <a:r>
              <a:rPr lang="tr-TR" dirty="0" smtClean="0">
                <a:latin typeface="Wingdings"/>
              </a:rPr>
              <a:t> </a:t>
            </a:r>
            <a:r>
              <a:rPr lang="tr-TR" dirty="0" smtClean="0">
                <a:latin typeface="Times New Roman"/>
              </a:rPr>
              <a:t>SZKUTNICKA</a:t>
            </a:r>
            <a:r>
              <a:rPr lang="tr-TR" b="1" dirty="0" smtClean="0">
                <a:latin typeface="Times New Roman,Bold"/>
              </a:rPr>
              <a:t>, </a:t>
            </a:r>
            <a:r>
              <a:rPr lang="tr-TR" b="1" dirty="0" err="1" smtClean="0">
                <a:latin typeface="Times New Roman,Bold"/>
              </a:rPr>
              <a:t>Technical</a:t>
            </a:r>
            <a:r>
              <a:rPr lang="tr-TR" b="1" dirty="0" smtClean="0">
                <a:latin typeface="Times New Roman,Bold"/>
              </a:rPr>
              <a:t> </a:t>
            </a:r>
            <a:r>
              <a:rPr lang="tr-TR" b="1" dirty="0" err="1" smtClean="0">
                <a:latin typeface="Times New Roman,Bold"/>
              </a:rPr>
              <a:t>Drawing</a:t>
            </a:r>
            <a:r>
              <a:rPr lang="tr-TR" b="1" dirty="0" smtClean="0">
                <a:latin typeface="Times New Roman,Bold"/>
              </a:rPr>
              <a:t> </a:t>
            </a:r>
            <a:r>
              <a:rPr lang="tr-TR" b="1" dirty="0" err="1" smtClean="0">
                <a:latin typeface="Times New Roman,Bold"/>
              </a:rPr>
              <a:t>for</a:t>
            </a:r>
            <a:r>
              <a:rPr lang="tr-TR" b="1" dirty="0" smtClean="0">
                <a:latin typeface="Times New Roman,Bold"/>
              </a:rPr>
              <a:t> </a:t>
            </a:r>
            <a:r>
              <a:rPr lang="tr-TR" b="1" dirty="0" err="1" smtClean="0">
                <a:latin typeface="Times New Roman,Bold"/>
              </a:rPr>
              <a:t>Fashion</a:t>
            </a:r>
            <a:r>
              <a:rPr lang="tr-TR" b="1" dirty="0" smtClean="0">
                <a:latin typeface="Times New Roman,Bold"/>
              </a:rPr>
              <a:t>, </a:t>
            </a:r>
            <a:r>
              <a:rPr lang="tr-TR" b="1" dirty="0" smtClean="0">
                <a:latin typeface="Times New Roman"/>
              </a:rPr>
              <a:t>Çeviri, Şölen </a:t>
            </a:r>
            <a:r>
              <a:rPr lang="tr-TR" b="1" dirty="0" err="1" smtClean="0">
                <a:latin typeface="Times New Roman"/>
              </a:rPr>
              <a:t>Kipöz</a:t>
            </a:r>
            <a:r>
              <a:rPr lang="tr-TR" b="1" dirty="0" smtClean="0">
                <a:latin typeface="Times New Roman"/>
              </a:rPr>
              <a:t>,</a:t>
            </a:r>
          </a:p>
          <a:p>
            <a:pPr>
              <a:buNone/>
            </a:pPr>
            <a:r>
              <a:rPr lang="tr-TR" dirty="0" smtClean="0">
                <a:latin typeface="Times New Roman"/>
              </a:rPr>
              <a:t>Karakalem Kitapevi Yayınları, İzmir, 2011.</a:t>
            </a: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rot="16200000">
            <a:off x="944935" y="17537"/>
            <a:ext cx="2286000" cy="29527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rot="16200000">
            <a:off x="5946825" y="-34056"/>
            <a:ext cx="2219325" cy="2952750"/>
          </a:xfrm>
          <a:prstGeom prst="rect">
            <a:avLst/>
          </a:prstGeom>
          <a:noFill/>
          <a:ln w="9525">
            <a:noFill/>
            <a:miter lim="800000"/>
            <a:headEnd/>
            <a:tailEnd/>
          </a:ln>
        </p:spPr>
      </p:pic>
      <p:sp>
        <p:nvSpPr>
          <p:cNvPr id="6" name="5 Metin kutusu"/>
          <p:cNvSpPr txBox="1"/>
          <p:nvPr/>
        </p:nvSpPr>
        <p:spPr>
          <a:xfrm>
            <a:off x="467544" y="2636912"/>
            <a:ext cx="3658181" cy="369332"/>
          </a:xfrm>
          <a:prstGeom prst="rect">
            <a:avLst/>
          </a:prstGeom>
          <a:noFill/>
        </p:spPr>
        <p:txBody>
          <a:bodyPr wrap="none" rtlCol="0">
            <a:spAutoFit/>
          </a:bodyPr>
          <a:lstStyle/>
          <a:p>
            <a:r>
              <a:rPr lang="tr-TR" b="1" dirty="0" smtClean="0"/>
              <a:t>Spor dikişli çift ilikli yuvarlak manşet</a:t>
            </a:r>
            <a:endParaRPr lang="tr-TR" dirty="0"/>
          </a:p>
        </p:txBody>
      </p:sp>
      <p:sp>
        <p:nvSpPr>
          <p:cNvPr id="7" name="6 Dikdörtgen"/>
          <p:cNvSpPr/>
          <p:nvPr/>
        </p:nvSpPr>
        <p:spPr>
          <a:xfrm>
            <a:off x="5436096" y="2636912"/>
            <a:ext cx="3250313" cy="369332"/>
          </a:xfrm>
          <a:prstGeom prst="rect">
            <a:avLst/>
          </a:prstGeom>
        </p:spPr>
        <p:txBody>
          <a:bodyPr wrap="none">
            <a:spAutoFit/>
          </a:bodyPr>
          <a:lstStyle/>
          <a:p>
            <a:r>
              <a:rPr lang="tr-TR" b="1" dirty="0" smtClean="0"/>
              <a:t>Gazeli, tek ilikli yuvarlak manşet</a:t>
            </a:r>
            <a:endParaRPr lang="tr-TR" dirty="0"/>
          </a:p>
        </p:txBody>
      </p:sp>
      <p:pic>
        <p:nvPicPr>
          <p:cNvPr id="1028" name="Picture 4"/>
          <p:cNvPicPr>
            <a:picLocks noChangeAspect="1" noChangeArrowheads="1"/>
          </p:cNvPicPr>
          <p:nvPr/>
        </p:nvPicPr>
        <p:blipFill>
          <a:blip r:embed="rId4" cstate="print"/>
          <a:srcRect/>
          <a:stretch>
            <a:fillRect/>
          </a:stretch>
        </p:blipFill>
        <p:spPr bwMode="auto">
          <a:xfrm rot="16200000">
            <a:off x="1035993" y="3148583"/>
            <a:ext cx="2209800" cy="290512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rot="16200000">
            <a:off x="6004545" y="3148583"/>
            <a:ext cx="2200275" cy="2905125"/>
          </a:xfrm>
          <a:prstGeom prst="rect">
            <a:avLst/>
          </a:prstGeom>
          <a:noFill/>
          <a:ln w="9525">
            <a:noFill/>
            <a:miter lim="800000"/>
            <a:headEnd/>
            <a:tailEnd/>
          </a:ln>
        </p:spPr>
      </p:pic>
      <p:sp>
        <p:nvSpPr>
          <p:cNvPr id="10" name="9 Dikdörtgen"/>
          <p:cNvSpPr/>
          <p:nvPr/>
        </p:nvSpPr>
        <p:spPr>
          <a:xfrm>
            <a:off x="683568" y="5877272"/>
            <a:ext cx="4572000" cy="369332"/>
          </a:xfrm>
          <a:prstGeom prst="rect">
            <a:avLst/>
          </a:prstGeom>
        </p:spPr>
        <p:txBody>
          <a:bodyPr>
            <a:spAutoFit/>
          </a:bodyPr>
          <a:lstStyle/>
          <a:p>
            <a:r>
              <a:rPr lang="tr-TR" b="1" dirty="0" smtClean="0"/>
              <a:t>Verev köşeli manşet</a:t>
            </a:r>
            <a:endParaRPr lang="tr-TR" dirty="0"/>
          </a:p>
        </p:txBody>
      </p:sp>
      <p:sp>
        <p:nvSpPr>
          <p:cNvPr id="11" name="10 Dikdörtgen"/>
          <p:cNvSpPr/>
          <p:nvPr/>
        </p:nvSpPr>
        <p:spPr>
          <a:xfrm>
            <a:off x="5868144" y="5867980"/>
            <a:ext cx="2569806" cy="369332"/>
          </a:xfrm>
          <a:prstGeom prst="rect">
            <a:avLst/>
          </a:prstGeom>
        </p:spPr>
        <p:txBody>
          <a:bodyPr wrap="none">
            <a:spAutoFit/>
          </a:bodyPr>
          <a:lstStyle/>
          <a:p>
            <a:r>
              <a:rPr lang="tr-TR" b="1" dirty="0" smtClean="0"/>
              <a:t>Düz köşeli manşet örneği</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980728"/>
            <a:ext cx="8229600" cy="6120680"/>
          </a:xfrm>
        </p:spPr>
        <p:txBody>
          <a:bodyPr>
            <a:normAutofit/>
          </a:bodyPr>
          <a:lstStyle/>
          <a:p>
            <a:pPr>
              <a:buNone/>
            </a:pPr>
            <a:r>
              <a:rPr lang="tr-TR" dirty="0" smtClean="0">
                <a:latin typeface="Times New Roman"/>
              </a:rPr>
              <a:t>		Manşet dikim teknikleri kullanılan makine ve makine aparatlarına göre geliştirilip değişik teknikler uygulanabilir. Özellikle giyim üretim sektöründe yeni dikim tekniklerinin geliştirilmesi ile ilgili araştırma ve geliştirme çalışmaları teşvik edilmektedir. Sizler de kendinizi geliştirdikçe manşet üretiminde yeni teknikler tasarlayıp uygulayabilirsiniz. </a:t>
            </a:r>
          </a:p>
          <a:p>
            <a:pPr>
              <a:buNone/>
            </a:pPr>
            <a:r>
              <a:rPr lang="tr-TR" dirty="0" smtClean="0">
                <a:latin typeface="Times New Roman"/>
              </a:rPr>
              <a:t>	</a:t>
            </a:r>
          </a:p>
          <a:p>
            <a:pPr>
              <a:buNone/>
            </a:pPr>
            <a:r>
              <a:rPr lang="tr-TR" dirty="0" smtClean="0">
                <a:latin typeface="Times New Roman"/>
              </a:rPr>
              <a:t>	</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904656"/>
          </a:xfrm>
        </p:spPr>
        <p:txBody>
          <a:bodyPr>
            <a:normAutofit fontScale="62500" lnSpcReduction="20000"/>
          </a:bodyPr>
          <a:lstStyle/>
          <a:p>
            <a:pPr marL="0" indent="0">
              <a:buNone/>
            </a:pPr>
            <a:r>
              <a:rPr lang="tr-TR" dirty="0" smtClean="0">
                <a:latin typeface="Times New Roman"/>
              </a:rPr>
              <a:t>	Köşeli ve yuvarlak manşet dikimi hazır giyim sektöründe aşağıdaki dikim işlem sırasına göre yapılmaktadır:</a:t>
            </a:r>
          </a:p>
          <a:p>
            <a:pPr>
              <a:buNone/>
            </a:pPr>
            <a:endParaRPr lang="tr-TR" dirty="0" smtClean="0">
              <a:latin typeface="Times New Roman"/>
            </a:endParaRPr>
          </a:p>
          <a:p>
            <a:pPr>
              <a:buNone/>
            </a:pPr>
            <a:r>
              <a:rPr lang="tr-TR" dirty="0" smtClean="0">
                <a:latin typeface="Wingdings"/>
              </a:rPr>
              <a:t> </a:t>
            </a:r>
            <a:r>
              <a:rPr lang="tr-TR" dirty="0" smtClean="0">
                <a:latin typeface="Times New Roman"/>
              </a:rPr>
              <a:t>Kalıba uygun manşet kumaş ve manşet tela parçalarını hazırlama</a:t>
            </a:r>
          </a:p>
          <a:p>
            <a:pPr>
              <a:buNone/>
            </a:pPr>
            <a:r>
              <a:rPr lang="tr-TR" dirty="0" smtClean="0">
                <a:latin typeface="Wingdings"/>
              </a:rPr>
              <a:t> </a:t>
            </a:r>
            <a:r>
              <a:rPr lang="tr-TR" dirty="0" smtClean="0">
                <a:latin typeface="Times New Roman"/>
              </a:rPr>
              <a:t>Manşet parçasının bir tanesinin kumaş ters yüzüne tela yapıştırma</a:t>
            </a:r>
          </a:p>
          <a:p>
            <a:pPr>
              <a:buNone/>
            </a:pPr>
            <a:r>
              <a:rPr lang="tr-TR" dirty="0" smtClean="0">
                <a:latin typeface="Wingdings"/>
              </a:rPr>
              <a:t> </a:t>
            </a:r>
            <a:r>
              <a:rPr lang="tr-TR" dirty="0" smtClean="0">
                <a:latin typeface="Times New Roman"/>
              </a:rPr>
              <a:t>Manşet parçalarını yüz yüze kapatarak kola takım kenarlarını ters yüze</a:t>
            </a:r>
          </a:p>
          <a:p>
            <a:pPr>
              <a:buNone/>
            </a:pPr>
            <a:r>
              <a:rPr lang="tr-TR" dirty="0" smtClean="0">
                <a:latin typeface="Times New Roman"/>
              </a:rPr>
              <a:t>katlayarak manşetin üç kenarına dikiş paylarından dikiş çekme</a:t>
            </a:r>
          </a:p>
          <a:p>
            <a:pPr>
              <a:buNone/>
            </a:pPr>
            <a:r>
              <a:rPr lang="tr-TR" dirty="0" smtClean="0">
                <a:latin typeface="Wingdings"/>
              </a:rPr>
              <a:t> </a:t>
            </a:r>
            <a:r>
              <a:rPr lang="tr-TR" dirty="0" smtClean="0">
                <a:latin typeface="Times New Roman"/>
              </a:rPr>
              <a:t>Köşeleri çıtlatarak manşeti çevirip ütüleme</a:t>
            </a:r>
          </a:p>
          <a:p>
            <a:pPr>
              <a:buNone/>
            </a:pPr>
            <a:r>
              <a:rPr lang="tr-TR" dirty="0" smtClean="0">
                <a:latin typeface="Wingdings"/>
              </a:rPr>
              <a:t> </a:t>
            </a:r>
            <a:r>
              <a:rPr lang="tr-TR" dirty="0" smtClean="0">
                <a:latin typeface="Times New Roman"/>
              </a:rPr>
              <a:t>Manşetin üç kenarına </a:t>
            </a:r>
            <a:r>
              <a:rPr lang="tr-TR" dirty="0" err="1" smtClean="0">
                <a:latin typeface="Times New Roman"/>
              </a:rPr>
              <a:t>gaze</a:t>
            </a:r>
            <a:r>
              <a:rPr lang="tr-TR" dirty="0" smtClean="0">
                <a:latin typeface="Times New Roman"/>
              </a:rPr>
              <a:t>, kola takım kenarına 1 </a:t>
            </a:r>
            <a:r>
              <a:rPr lang="tr-TR" dirty="0" err="1" smtClean="0">
                <a:latin typeface="Times New Roman"/>
              </a:rPr>
              <a:t>cm’den</a:t>
            </a:r>
            <a:r>
              <a:rPr lang="tr-TR" dirty="0" smtClean="0">
                <a:latin typeface="Times New Roman"/>
              </a:rPr>
              <a:t> dikiş çekme</a:t>
            </a:r>
          </a:p>
          <a:p>
            <a:pPr>
              <a:buNone/>
            </a:pPr>
            <a:r>
              <a:rPr lang="tr-TR" dirty="0" smtClean="0">
                <a:latin typeface="Wingdings"/>
              </a:rPr>
              <a:t> </a:t>
            </a:r>
            <a:r>
              <a:rPr lang="tr-TR" dirty="0" smtClean="0">
                <a:latin typeface="Times New Roman"/>
              </a:rPr>
              <a:t>Manşet parçasına model özelliğine göre telalı yüzey üstte olacak şekilde</a:t>
            </a:r>
          </a:p>
          <a:p>
            <a:pPr>
              <a:buNone/>
            </a:pPr>
            <a:r>
              <a:rPr lang="tr-TR" dirty="0" smtClean="0">
                <a:latin typeface="Times New Roman"/>
              </a:rPr>
              <a:t>istenilen sayıda ilik açma, düğme dikme işlemini yapma</a:t>
            </a:r>
          </a:p>
          <a:p>
            <a:pPr>
              <a:buNone/>
            </a:pPr>
            <a:r>
              <a:rPr lang="tr-TR" dirty="0" smtClean="0">
                <a:latin typeface="Wingdings"/>
              </a:rPr>
              <a:t> </a:t>
            </a:r>
            <a:r>
              <a:rPr lang="tr-TR" dirty="0" smtClean="0">
                <a:latin typeface="Times New Roman"/>
              </a:rPr>
              <a:t>Kol ucunda pili var ise yırtmaca doğru katlama ya da kol ucunda büzgü var ise</a:t>
            </a:r>
          </a:p>
          <a:p>
            <a:pPr>
              <a:buNone/>
            </a:pPr>
            <a:r>
              <a:rPr lang="tr-TR" dirty="0" smtClean="0">
                <a:latin typeface="Times New Roman"/>
              </a:rPr>
              <a:t>büzgüyü dengeli toplama</a:t>
            </a:r>
          </a:p>
          <a:p>
            <a:pPr>
              <a:buNone/>
            </a:pPr>
            <a:r>
              <a:rPr lang="tr-TR" dirty="0" smtClean="0">
                <a:latin typeface="Wingdings"/>
              </a:rPr>
              <a:t> </a:t>
            </a:r>
            <a:r>
              <a:rPr lang="tr-TR" dirty="0" smtClean="0">
                <a:latin typeface="Times New Roman"/>
              </a:rPr>
              <a:t>Yırtmacı çalışılmış ve kol alt dikişi çekilmiş kola manşeti yerleştirme ve makine</a:t>
            </a:r>
          </a:p>
          <a:p>
            <a:pPr>
              <a:buNone/>
            </a:pPr>
            <a:r>
              <a:rPr lang="tr-TR" dirty="0" smtClean="0">
                <a:latin typeface="Times New Roman"/>
              </a:rPr>
              <a:t>çekme</a:t>
            </a:r>
            <a:endParaRPr lang="tr-TR" dirty="0" smtClean="0"/>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90662"/>
            <a:ext cx="8229600" cy="706090"/>
          </a:xfrm>
        </p:spPr>
        <p:txBody>
          <a:bodyPr>
            <a:normAutofit fontScale="90000"/>
          </a:bodyPr>
          <a:lstStyle/>
          <a:p>
            <a:r>
              <a:rPr lang="tr-TR" sz="4000" b="1" dirty="0" smtClean="0">
                <a:latin typeface="Times New Roman,Bold"/>
              </a:rPr>
              <a:t>Kapaklı Manşet Dikim İşlemleri</a:t>
            </a:r>
            <a:br>
              <a:rPr lang="tr-TR" sz="4000" b="1" dirty="0" smtClean="0">
                <a:latin typeface="Times New Roman,Bold"/>
              </a:rPr>
            </a:br>
            <a:endParaRPr lang="tr-TR" dirty="0"/>
          </a:p>
        </p:txBody>
      </p:sp>
      <p:sp>
        <p:nvSpPr>
          <p:cNvPr id="3" name="2 İçerik Yer Tutucusu"/>
          <p:cNvSpPr>
            <a:spLocks noGrp="1"/>
          </p:cNvSpPr>
          <p:nvPr>
            <p:ph idx="1"/>
          </p:nvPr>
        </p:nvSpPr>
        <p:spPr>
          <a:xfrm>
            <a:off x="-108520" y="1196752"/>
            <a:ext cx="6696744" cy="5688632"/>
          </a:xfrm>
        </p:spPr>
        <p:txBody>
          <a:bodyPr>
            <a:noAutofit/>
          </a:bodyPr>
          <a:lstStyle/>
          <a:p>
            <a:pPr marL="179388" indent="360363">
              <a:buNone/>
            </a:pPr>
            <a:r>
              <a:rPr lang="tr-TR" sz="2400" dirty="0" smtClean="0">
                <a:latin typeface="Times New Roman"/>
              </a:rPr>
              <a:t>Kapaklı manşet; düz manşetin boyuna  uzunluğunun iki kat artırılması ile oluşturulan, model özelliğine göre kol düğmesi ya da normal düğme kullanarak kapanan manşet türüdür.</a:t>
            </a:r>
          </a:p>
          <a:p>
            <a:pPr marL="179388" indent="360363">
              <a:buNone/>
            </a:pPr>
            <a:endParaRPr lang="tr-TR" sz="2400" dirty="0" smtClean="0">
              <a:latin typeface="Times New Roman"/>
            </a:endParaRPr>
          </a:p>
          <a:p>
            <a:pPr marL="179388" indent="360363">
              <a:buNone/>
            </a:pPr>
            <a:r>
              <a:rPr lang="tr-TR" sz="2400" dirty="0" smtClean="0">
                <a:latin typeface="Times New Roman"/>
              </a:rPr>
              <a:t>Kapaklı manşet dikim işlemlerinin, düz manşet dikim tekniklerinden farkı;</a:t>
            </a:r>
          </a:p>
          <a:p>
            <a:pPr marL="179388" indent="360363">
              <a:buNone/>
            </a:pPr>
            <a:endParaRPr lang="tr-TR" sz="2400" dirty="0" smtClean="0">
              <a:latin typeface="Times New Roman"/>
            </a:endParaRPr>
          </a:p>
          <a:p>
            <a:pPr marL="179388" indent="360363">
              <a:buNone/>
            </a:pPr>
            <a:r>
              <a:rPr lang="tr-TR" sz="2400" dirty="0" smtClean="0">
                <a:latin typeface="Wingdings"/>
              </a:rPr>
              <a:t> </a:t>
            </a:r>
            <a:r>
              <a:rPr lang="tr-TR" sz="2400" dirty="0" smtClean="0">
                <a:latin typeface="Times New Roman"/>
              </a:rPr>
              <a:t>Manşetin telalı yüzeyinin manşetin iç yüzeyine gelecek şekilde kola takılması,</a:t>
            </a:r>
          </a:p>
          <a:p>
            <a:pPr marL="179388" indent="360363">
              <a:buNone/>
            </a:pPr>
            <a:r>
              <a:rPr lang="tr-TR" sz="2400" dirty="0" smtClean="0">
                <a:latin typeface="Wingdings"/>
              </a:rPr>
              <a:t> </a:t>
            </a:r>
            <a:r>
              <a:rPr lang="tr-TR" sz="2400" dirty="0" smtClean="0">
                <a:latin typeface="Times New Roman"/>
              </a:rPr>
              <a:t>Kapaklı manşetlerde boyut, ilik sayısı ve ilik açım yerleri düz manşete göre</a:t>
            </a:r>
          </a:p>
          <a:p>
            <a:pPr marL="179388" indent="360363">
              <a:buNone/>
            </a:pPr>
            <a:r>
              <a:rPr lang="tr-TR" sz="2400" dirty="0" smtClean="0">
                <a:latin typeface="Times New Roman"/>
              </a:rPr>
              <a:t>farklı olmasıdır.</a:t>
            </a:r>
            <a:endParaRPr lang="tr-TR" sz="2400" dirty="0"/>
          </a:p>
        </p:txBody>
      </p:sp>
      <p:pic>
        <p:nvPicPr>
          <p:cNvPr id="2050" name="Picture 2"/>
          <p:cNvPicPr>
            <a:picLocks noChangeAspect="1" noChangeArrowheads="1"/>
          </p:cNvPicPr>
          <p:nvPr/>
        </p:nvPicPr>
        <p:blipFill>
          <a:blip r:embed="rId2" cstate="print"/>
          <a:srcRect/>
          <a:stretch>
            <a:fillRect/>
          </a:stretch>
        </p:blipFill>
        <p:spPr bwMode="auto">
          <a:xfrm>
            <a:off x="6444208" y="1988840"/>
            <a:ext cx="2281213" cy="3456384"/>
          </a:xfrm>
          <a:prstGeom prst="rect">
            <a:avLst/>
          </a:prstGeom>
          <a:ln>
            <a:noFill/>
          </a:ln>
          <a:effectLst>
            <a:softEdge rad="3175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03845"/>
            <a:ext cx="8229600" cy="5865515"/>
          </a:xfrm>
        </p:spPr>
        <p:txBody>
          <a:bodyPr>
            <a:normAutofit fontScale="70000" lnSpcReduction="20000"/>
          </a:bodyPr>
          <a:lstStyle/>
          <a:p>
            <a:pPr marL="0" indent="360363">
              <a:buNone/>
            </a:pPr>
            <a:r>
              <a:rPr lang="tr-TR" dirty="0" smtClean="0">
                <a:latin typeface="Times New Roman"/>
              </a:rPr>
              <a:t>Kapaklı manşet dikim işlemleri şu şekilde yapılmaktadır:</a:t>
            </a:r>
          </a:p>
          <a:p>
            <a:pPr marL="0" indent="360363">
              <a:buNone/>
            </a:pPr>
            <a:endParaRPr lang="tr-TR" dirty="0" smtClean="0">
              <a:latin typeface="Times New Roman"/>
            </a:endParaRPr>
          </a:p>
          <a:p>
            <a:pPr marL="0" indent="360363">
              <a:buNone/>
            </a:pPr>
            <a:r>
              <a:rPr lang="tr-TR" dirty="0" smtClean="0">
                <a:latin typeface="Wingdings"/>
              </a:rPr>
              <a:t> </a:t>
            </a:r>
            <a:r>
              <a:rPr lang="tr-TR" dirty="0" smtClean="0">
                <a:latin typeface="Times New Roman"/>
              </a:rPr>
              <a:t>Kalıba uygun kesilmiş tela, kumaş manşet, parçalarını ve yırtmaç çalışılmış, kol alt dikişi çekilmiş kolu hazırlama</a:t>
            </a:r>
          </a:p>
          <a:p>
            <a:pPr marL="0" indent="360363">
              <a:buNone/>
            </a:pPr>
            <a:r>
              <a:rPr lang="tr-TR" dirty="0" smtClean="0">
                <a:latin typeface="Wingdings"/>
              </a:rPr>
              <a:t> </a:t>
            </a:r>
            <a:r>
              <a:rPr lang="tr-TR" dirty="0" smtClean="0">
                <a:latin typeface="Times New Roman"/>
              </a:rPr>
              <a:t>Bir manşet parçasının tersine telayı yerleştirip ütüleme</a:t>
            </a:r>
          </a:p>
          <a:p>
            <a:pPr marL="0" indent="360363">
              <a:buNone/>
            </a:pPr>
            <a:r>
              <a:rPr lang="tr-TR" dirty="0" smtClean="0">
                <a:latin typeface="Wingdings"/>
              </a:rPr>
              <a:t> </a:t>
            </a:r>
            <a:r>
              <a:rPr lang="tr-TR" dirty="0" smtClean="0">
                <a:latin typeface="Times New Roman"/>
              </a:rPr>
              <a:t>Manşet parçalarını yüz yüze kapatarak kola takım kenar paylarını ters yüze katlayarak manşetin üç kenarına dikiş paylarından dikiş çekme</a:t>
            </a:r>
          </a:p>
          <a:p>
            <a:pPr marL="0" indent="360363">
              <a:buNone/>
            </a:pPr>
            <a:r>
              <a:rPr lang="tr-TR" dirty="0" smtClean="0">
                <a:latin typeface="Wingdings"/>
              </a:rPr>
              <a:t> </a:t>
            </a:r>
            <a:r>
              <a:rPr lang="tr-TR" dirty="0" smtClean="0">
                <a:latin typeface="Times New Roman"/>
              </a:rPr>
              <a:t>Köşeleri çıtlatarak manşeti çevirip ütüleme</a:t>
            </a:r>
          </a:p>
          <a:p>
            <a:pPr marL="0" indent="360363">
              <a:buNone/>
            </a:pPr>
            <a:r>
              <a:rPr lang="tr-TR" dirty="0" smtClean="0">
                <a:latin typeface="Wingdings"/>
              </a:rPr>
              <a:t> </a:t>
            </a:r>
            <a:r>
              <a:rPr lang="tr-TR" dirty="0" smtClean="0">
                <a:latin typeface="Times New Roman"/>
              </a:rPr>
              <a:t>Manşetin üç kenarına </a:t>
            </a:r>
            <a:r>
              <a:rPr lang="tr-TR" dirty="0" err="1" smtClean="0">
                <a:latin typeface="Times New Roman"/>
              </a:rPr>
              <a:t>gaze</a:t>
            </a:r>
            <a:r>
              <a:rPr lang="tr-TR" dirty="0" smtClean="0">
                <a:latin typeface="Times New Roman"/>
              </a:rPr>
              <a:t>, kola takım kenarına 1 </a:t>
            </a:r>
            <a:r>
              <a:rPr lang="tr-TR" dirty="0" err="1" smtClean="0">
                <a:latin typeface="Times New Roman"/>
              </a:rPr>
              <a:t>cm’den</a:t>
            </a:r>
            <a:r>
              <a:rPr lang="tr-TR" dirty="0" smtClean="0">
                <a:latin typeface="Times New Roman"/>
              </a:rPr>
              <a:t> dikiş çekme</a:t>
            </a:r>
          </a:p>
          <a:p>
            <a:pPr marL="0" indent="360363">
              <a:buNone/>
            </a:pPr>
            <a:r>
              <a:rPr lang="tr-TR" dirty="0" smtClean="0">
                <a:latin typeface="Times New Roman"/>
              </a:rPr>
              <a:t>Üst manşet katlama bölümü ile alt manşet bölümünün iliklerini model özelliğine uygun ilik açma çalışması yapma ve düğme varsa modelde düğme dikme</a:t>
            </a:r>
          </a:p>
          <a:p>
            <a:pPr>
              <a:buNone/>
            </a:pPr>
            <a:r>
              <a:rPr lang="tr-TR" dirty="0" smtClean="0">
                <a:latin typeface="Wingdings"/>
              </a:rPr>
              <a:t> </a:t>
            </a:r>
            <a:r>
              <a:rPr lang="tr-TR" dirty="0" smtClean="0">
                <a:latin typeface="Times New Roman"/>
              </a:rPr>
              <a:t>Yırtmacı çalışılmış kol alt dikişi çekilmiş kola manşeti, telalı yüzey içte olacak  </a:t>
            </a:r>
          </a:p>
          <a:p>
            <a:pPr>
              <a:buNone/>
            </a:pPr>
            <a:r>
              <a:rPr lang="tr-TR" dirty="0" smtClean="0">
                <a:latin typeface="Times New Roman"/>
              </a:rPr>
              <a:t>şekilde yerleştirip çıma dikişi yapma</a:t>
            </a:r>
          </a:p>
          <a:p>
            <a:pPr>
              <a:buNone/>
            </a:pPr>
            <a:r>
              <a:rPr lang="tr-TR" dirty="0" smtClean="0">
                <a:latin typeface="Wingdings"/>
              </a:rPr>
              <a:t> </a:t>
            </a:r>
            <a:r>
              <a:rPr lang="tr-TR" dirty="0" smtClean="0">
                <a:latin typeface="Times New Roman"/>
              </a:rPr>
              <a:t>Bitmiş manşet çalışmasını katlamasını yaparak ütüleme</a:t>
            </a: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18654"/>
            <a:ext cx="8229600" cy="706090"/>
          </a:xfrm>
        </p:spPr>
        <p:txBody>
          <a:bodyPr>
            <a:normAutofit fontScale="90000"/>
          </a:bodyPr>
          <a:lstStyle/>
          <a:p>
            <a:r>
              <a:rPr lang="tr-TR" sz="4000" b="1" dirty="0" smtClean="0">
                <a:latin typeface="Times New Roman,Bold"/>
              </a:rPr>
              <a:t>KOL TAKMA TEKNİK ÇALIŞMALARI</a:t>
            </a:r>
            <a:br>
              <a:rPr lang="tr-TR" sz="4000" b="1" dirty="0" smtClean="0">
                <a:latin typeface="Times New Roman,Bold"/>
              </a:rPr>
            </a:br>
            <a:endParaRPr lang="tr-TR" dirty="0"/>
          </a:p>
        </p:txBody>
      </p:sp>
      <p:sp>
        <p:nvSpPr>
          <p:cNvPr id="3" name="2 İçerik Yer Tutucusu"/>
          <p:cNvSpPr>
            <a:spLocks noGrp="1"/>
          </p:cNvSpPr>
          <p:nvPr>
            <p:ph idx="1"/>
          </p:nvPr>
        </p:nvSpPr>
        <p:spPr/>
        <p:txBody>
          <a:bodyPr>
            <a:normAutofit fontScale="62500" lnSpcReduction="20000"/>
          </a:bodyPr>
          <a:lstStyle/>
          <a:p>
            <a:pPr marL="0" indent="360363">
              <a:buNone/>
            </a:pPr>
            <a:r>
              <a:rPr lang="tr-TR" dirty="0" smtClean="0">
                <a:latin typeface="Times New Roman"/>
              </a:rPr>
              <a:t>Kol takma, kollu giysilerin kol parçasını bedene takma işlemleridir. Giysiye kol takma süreci kol çeşitlerinde farklı metotların kullanılmasından dolayı değişkendir. Kol takma yedirme, büzgü dağılımı, pili, </a:t>
            </a:r>
            <a:r>
              <a:rPr lang="tr-TR" dirty="0" err="1" smtClean="0">
                <a:latin typeface="Times New Roman"/>
              </a:rPr>
              <a:t>drape</a:t>
            </a:r>
            <a:r>
              <a:rPr lang="tr-TR" dirty="0" smtClean="0">
                <a:latin typeface="Times New Roman"/>
              </a:rPr>
              <a:t> gibi teknik uygulamalarla birleşince iyi bir el becerisine sahip olmayı gerektirir. Günümüzde kol takma ile ilgili geliştirilen aparat ve otomatlar kol takma sürecinin daha hızlı ve kaliteli olmasına yardımcı olmaktadır.</a:t>
            </a:r>
          </a:p>
          <a:p>
            <a:pPr marL="0" indent="360363">
              <a:buNone/>
            </a:pPr>
            <a:endParaRPr lang="tr-TR" dirty="0" smtClean="0">
              <a:latin typeface="Times New Roman"/>
            </a:endParaRPr>
          </a:p>
          <a:p>
            <a:pPr marL="0" indent="360363">
              <a:buNone/>
            </a:pPr>
            <a:r>
              <a:rPr lang="tr-TR" dirty="0" smtClean="0">
                <a:latin typeface="Times New Roman"/>
              </a:rPr>
              <a:t>Giysilerde farklı kullanma taleplerine cevap veren modellerin geliştirilmesi, kol takmada; fermuar, ilik düğme, baskı çıtçıt ve cırt gibi materyallerin kullanılmasına neden olmuştur. Örneğin; mont, bluz, elbise kolları söz edilen yardımcı materyallerle kolların kolay çıkartılıp takılmasını sağlar.</a:t>
            </a:r>
          </a:p>
          <a:p>
            <a:pPr marL="0" indent="360363">
              <a:buNone/>
            </a:pPr>
            <a:endParaRPr lang="tr-TR" dirty="0" smtClean="0">
              <a:latin typeface="Times New Roman"/>
            </a:endParaRPr>
          </a:p>
          <a:p>
            <a:pPr marL="0" indent="360363">
              <a:buNone/>
            </a:pPr>
            <a:r>
              <a:rPr lang="tr-TR" dirty="0" smtClean="0">
                <a:latin typeface="Times New Roman"/>
              </a:rPr>
              <a:t>Bazı giysi türlerinin iki yönlü kullanılması da kol takımı sürecini farklılaştırır. Kol ve beden kalıplarının doğru hazırlanmış olması dikim sürecini kolaylaştırır. Kol takmanın en önemli noktası beden kalıbında bulunan çıtlar ile koldaki çıtların karşılıklı birbirine denk düşmesidir.</a:t>
            </a:r>
            <a:endParaRPr lang="tr-TR"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1328</Words>
  <Application>Microsoft Office PowerPoint</Application>
  <PresentationFormat>Ekran Gösterisi (4:3)</PresentationFormat>
  <Paragraphs>149</Paragraphs>
  <Slides>32</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32</vt:i4>
      </vt:variant>
    </vt:vector>
  </HeadingPairs>
  <TitlesOfParts>
    <vt:vector size="39" baseType="lpstr">
      <vt:lpstr>Arial</vt:lpstr>
      <vt:lpstr>Calibri</vt:lpstr>
      <vt:lpstr>Symbol</vt:lpstr>
      <vt:lpstr>Times New Roman</vt:lpstr>
      <vt:lpstr>Times New Roman,Bold</vt:lpstr>
      <vt:lpstr>Wingdings</vt:lpstr>
      <vt:lpstr>Ofis Teması</vt:lpstr>
      <vt:lpstr>T.C. ANKARA ÜNİVERSİTESİ  BEYPAZARI  MESLEK YÜKSEK OKULU MODA TASARIMI     Ders  : Giysi Üretimi ve Teknolojileri   </vt:lpstr>
      <vt:lpstr>MANŞET TEKNİK ÇALIŞMALARI </vt:lpstr>
      <vt:lpstr>Düz Manşet Dikim İşlemleri (Yuvarlak, Köşeli) </vt:lpstr>
      <vt:lpstr>PowerPoint Sunusu</vt:lpstr>
      <vt:lpstr>PowerPoint Sunusu</vt:lpstr>
      <vt:lpstr>PowerPoint Sunusu</vt:lpstr>
      <vt:lpstr>Kapaklı Manşet Dikim İşlemleri </vt:lpstr>
      <vt:lpstr>PowerPoint Sunusu</vt:lpstr>
      <vt:lpstr>KOL TAKMA TEKNİK ÇALIŞMALARI </vt:lpstr>
      <vt:lpstr>PowerPoint Sunusu</vt:lpstr>
      <vt:lpstr>PowerPoint Sunusu</vt:lpstr>
      <vt:lpstr>PowerPoint Sunusu</vt:lpstr>
      <vt:lpstr>PowerPoint Sunusu</vt:lpstr>
      <vt:lpstr>PowerPoint Sunusu</vt:lpstr>
      <vt:lpstr>Düz Kol Takma </vt:lpstr>
      <vt:lpstr>Büzgülü Kol Takma </vt:lpstr>
      <vt:lpstr>Yedirmeli Kol Takma </vt:lpstr>
      <vt:lpstr>Pilili Kol Takma </vt:lpstr>
      <vt:lpstr>PowerPoint Sunusu</vt:lpstr>
      <vt:lpstr>Reglan Kol Takma </vt:lpstr>
      <vt:lpstr>PowerPoint Sunusu</vt:lpstr>
      <vt:lpstr>PowerPoint Sunusu</vt:lpstr>
      <vt:lpstr>İLİK AÇMA-DÜĞME DİKME TEKNİKLERİ </vt:lpstr>
      <vt:lpstr>PowerPoint Sunusu</vt:lpstr>
      <vt:lpstr>PowerPoint Sunusu</vt:lpstr>
      <vt:lpstr>Birit İlik </vt:lpstr>
      <vt:lpstr>APLİKE CEP TEKNİK ÇALIŞMALARI </vt:lpstr>
      <vt:lpstr>PowerPoint Sunusu</vt:lpstr>
      <vt:lpstr>PowerPoint Sunusu</vt:lpstr>
      <vt:lpstr>PowerPoint Sunusu</vt:lpstr>
      <vt:lpstr>PowerPoint Sunusu</vt:lpstr>
      <vt:lpstr>Kaynakça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Dilek ilerde</dc:creator>
  <cp:lastModifiedBy>mehtap uğur</cp:lastModifiedBy>
  <cp:revision>12</cp:revision>
  <dcterms:created xsi:type="dcterms:W3CDTF">2020-02-16T01:40:23Z</dcterms:created>
  <dcterms:modified xsi:type="dcterms:W3CDTF">2020-02-16T17:50:25Z</dcterms:modified>
</cp:coreProperties>
</file>