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3" r:id="rId13"/>
    <p:sldId id="274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3C2A-3652-46E6-9406-B92740D21024}" type="datetimeFigureOut">
              <a:rPr lang="tr-TR" smtClean="0"/>
              <a:t>18.5.2017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6F9-54D9-4819-BD0F-5B59E8E711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70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3C2A-3652-46E6-9406-B92740D21024}" type="datetimeFigureOut">
              <a:rPr lang="tr-TR" smtClean="0"/>
              <a:t>18.5.2017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6F9-54D9-4819-BD0F-5B59E8E711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037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3C2A-3652-46E6-9406-B92740D21024}" type="datetimeFigureOut">
              <a:rPr lang="tr-TR" smtClean="0"/>
              <a:t>18.5.2017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6F9-54D9-4819-BD0F-5B59E8E711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92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3C2A-3652-46E6-9406-B92740D21024}" type="datetimeFigureOut">
              <a:rPr lang="tr-TR" smtClean="0"/>
              <a:t>18.5.2017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6F9-54D9-4819-BD0F-5B59E8E711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36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3C2A-3652-46E6-9406-B92740D21024}" type="datetimeFigureOut">
              <a:rPr lang="tr-TR" smtClean="0"/>
              <a:t>18.5.2017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6F9-54D9-4819-BD0F-5B59E8E711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24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3C2A-3652-46E6-9406-B92740D21024}" type="datetimeFigureOut">
              <a:rPr lang="tr-TR" smtClean="0"/>
              <a:t>18.5.2017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6F9-54D9-4819-BD0F-5B59E8E711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966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3C2A-3652-46E6-9406-B92740D21024}" type="datetimeFigureOut">
              <a:rPr lang="tr-TR" smtClean="0"/>
              <a:t>18.5.2017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6F9-54D9-4819-BD0F-5B59E8E711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64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3C2A-3652-46E6-9406-B92740D21024}" type="datetimeFigureOut">
              <a:rPr lang="tr-TR" smtClean="0"/>
              <a:t>18.5.2017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6F9-54D9-4819-BD0F-5B59E8E711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74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3C2A-3652-46E6-9406-B92740D21024}" type="datetimeFigureOut">
              <a:rPr lang="tr-TR" smtClean="0"/>
              <a:t>18.5.2017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6F9-54D9-4819-BD0F-5B59E8E711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57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3C2A-3652-46E6-9406-B92740D21024}" type="datetimeFigureOut">
              <a:rPr lang="tr-TR" smtClean="0"/>
              <a:t>18.5.2017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6F9-54D9-4819-BD0F-5B59E8E711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46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3C2A-3652-46E6-9406-B92740D21024}" type="datetimeFigureOut">
              <a:rPr lang="tr-TR" smtClean="0"/>
              <a:t>18.5.2017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C6F9-54D9-4819-BD0F-5B59E8E711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682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33C2A-3652-46E6-9406-B92740D21024}" type="datetimeFigureOut">
              <a:rPr lang="tr-TR" smtClean="0"/>
              <a:t>18.5.2017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8C6F9-54D9-4819-BD0F-5B59E8E711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53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RAKAM NEDİR?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12876"/>
            <a:ext cx="8229600" cy="1757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mtClean="0"/>
              <a:t>Rakamlar </a:t>
            </a:r>
            <a:r>
              <a:rPr lang="tr-TR" altLang="tr-TR" b="1" smtClean="0"/>
              <a:t>sayı sembolleridir</a:t>
            </a:r>
            <a:r>
              <a:rPr lang="tr-TR" altLang="tr-TR" smtClean="0"/>
              <a:t>. Her rakam bir miktarı, yani verilmek istenilen nesnenin ne kadar olduğunu belirtir.</a:t>
            </a:r>
          </a:p>
        </p:txBody>
      </p:sp>
      <p:pic>
        <p:nvPicPr>
          <p:cNvPr id="36868" name="Picture 5" descr="C:\Users\AYSEGUL\Desktop\sunular için resimler\6 mı 9 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94" y="2738439"/>
            <a:ext cx="4392612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1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1268" y="260350"/>
            <a:ext cx="10026732" cy="5677312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tr-TR" altLang="tr-TR" dirty="0" smtClean="0"/>
              <a:t>	</a:t>
            </a:r>
          </a:p>
          <a:p>
            <a:pPr eaLnBrk="1" hangingPunct="1">
              <a:buFontTx/>
              <a:buNone/>
            </a:pPr>
            <a:r>
              <a:rPr lang="tr-TR" altLang="tr-TR" dirty="0" smtClean="0"/>
              <a:t>	</a:t>
            </a:r>
            <a:r>
              <a:rPr lang="tr-TR" altLang="tr-TR" dirty="0" smtClean="0">
                <a:latin typeface="Comic Sans MS" panose="030F0702030302020204" pitchFamily="66" charset="0"/>
              </a:rPr>
              <a:t>Bir rakamın doğru yazılması ile ilgili problemler 2. sınıfa kadar sürebilir. Problem ilkokul 2 veya 3’e kadar sürerse </a:t>
            </a:r>
            <a:r>
              <a:rPr lang="tr-TR" altLang="tr-TR" b="1" dirty="0" smtClean="0">
                <a:latin typeface="Comic Sans MS" panose="030F0702030302020204" pitchFamily="66" charset="0"/>
              </a:rPr>
              <a:t>motor koordinasyon eksikliği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b="1" dirty="0" smtClean="0">
                <a:latin typeface="Comic Sans MS" panose="030F0702030302020204" pitchFamily="66" charset="0"/>
              </a:rPr>
              <a:t>görsel problemler </a:t>
            </a:r>
            <a:r>
              <a:rPr lang="tr-TR" altLang="tr-TR" dirty="0" smtClean="0">
                <a:latin typeface="Comic Sans MS" panose="030F0702030302020204" pitchFamily="66" charset="0"/>
              </a:rPr>
              <a:t>ve </a:t>
            </a:r>
            <a:r>
              <a:rPr lang="tr-TR" altLang="tr-TR" b="1" dirty="0" smtClean="0">
                <a:latin typeface="Comic Sans MS" panose="030F0702030302020204" pitchFamily="66" charset="0"/>
              </a:rPr>
              <a:t>uzaysal organizasyon bozuklukları </a:t>
            </a:r>
            <a:r>
              <a:rPr lang="tr-TR" altLang="tr-TR" dirty="0" smtClean="0">
                <a:latin typeface="Comic Sans MS" panose="030F0702030302020204" pitchFamily="66" charset="0"/>
              </a:rPr>
              <a:t>gibi öğrenme engelleri olabileceği  düşünülmelidir. </a:t>
            </a:r>
          </a:p>
          <a:p>
            <a:pPr>
              <a:buNone/>
            </a:pPr>
            <a:r>
              <a:rPr lang="tr-TR" altLang="tr-TR" dirty="0" smtClean="0">
                <a:latin typeface="Comic Sans MS" panose="030F0702030302020204" pitchFamily="66" charset="0"/>
              </a:rPr>
              <a:t>Rakamların doğru yazılabilmesi için çocuğun her rakamın ayırt edici özelliğini bilmesi gerekmektedir. Örneğin ‘6’ - ‘9’ , 2-5.</a:t>
            </a:r>
          </a:p>
          <a:p>
            <a:pPr>
              <a:buNone/>
            </a:pPr>
            <a:r>
              <a:rPr lang="tr-TR" altLang="tr-TR" dirty="0" smtClean="0">
                <a:latin typeface="Comic Sans MS" panose="030F0702030302020204" pitchFamily="66" charset="0"/>
              </a:rPr>
              <a:t>	</a:t>
            </a:r>
          </a:p>
          <a:p>
            <a:pPr>
              <a:buNone/>
            </a:pPr>
            <a:r>
              <a:rPr lang="tr-TR" altLang="tr-TR" dirty="0" smtClean="0">
                <a:latin typeface="Comic Sans MS" panose="030F0702030302020204" pitchFamily="66" charset="0"/>
              </a:rPr>
              <a:t>	Bazen de çocuklar rakamları ve harfleri birbirine karıştırabilirler.</a:t>
            </a:r>
          </a:p>
          <a:p>
            <a:pPr>
              <a:buNone/>
            </a:pPr>
            <a:r>
              <a:rPr lang="tr-TR" altLang="tr-TR" dirty="0" smtClean="0">
                <a:latin typeface="Comic Sans MS" panose="030F0702030302020204" pitchFamily="66" charset="0"/>
              </a:rPr>
              <a:t>	Örneğin 5-S, 3-E.</a:t>
            </a:r>
          </a:p>
          <a:p>
            <a:pPr eaLnBrk="1" hangingPunct="1">
              <a:buFontTx/>
              <a:buNone/>
            </a:pP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374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8758" y="260351"/>
            <a:ext cx="9902043" cy="598607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tr-TR" altLang="tr-TR" b="1" dirty="0" smtClean="0">
                <a:latin typeface="Comic Sans MS" panose="030F0702030302020204" pitchFamily="66" charset="0"/>
              </a:rPr>
              <a:t>RAKAMLARI YAZMAYLA İLGİLİ YAPILABİLECEK ÇALIŞMALAR</a:t>
            </a:r>
          </a:p>
          <a:p>
            <a:pPr eaLnBrk="1" hangingPunct="1">
              <a:buFontTx/>
              <a:buNone/>
            </a:pPr>
            <a:r>
              <a:rPr lang="tr-TR" altLang="tr-TR" dirty="0" smtClean="0">
                <a:latin typeface="Comic Sans MS" panose="030F0702030302020204" pitchFamily="66" charset="0"/>
              </a:rPr>
              <a:t>	</a:t>
            </a:r>
            <a:r>
              <a:rPr lang="tr-TR" altLang="tr-TR" b="1" dirty="0" smtClean="0">
                <a:latin typeface="Comic Sans MS" panose="030F0702030302020204" pitchFamily="66" charset="0"/>
              </a:rPr>
              <a:t>1-)</a:t>
            </a:r>
            <a:r>
              <a:rPr lang="tr-TR" altLang="tr-TR" dirty="0" smtClean="0">
                <a:latin typeface="Comic Sans MS" panose="030F0702030302020204" pitchFamily="66" charset="0"/>
              </a:rPr>
              <a:t> İpe çamaşır asma ,ipe boncuk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dizme,parmaklarla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nohut,fasulye</a:t>
            </a:r>
            <a:r>
              <a:rPr lang="tr-TR" altLang="tr-TR" dirty="0" smtClean="0">
                <a:latin typeface="Comic Sans MS" panose="030F0702030302020204" pitchFamily="66" charset="0"/>
              </a:rPr>
              <a:t> ve çakıl gibi küçük nesneleri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toplama,parmak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boya,çamurla</a:t>
            </a:r>
            <a:r>
              <a:rPr lang="tr-TR" altLang="tr-TR" dirty="0" smtClean="0">
                <a:latin typeface="Comic Sans MS" panose="030F0702030302020204" pitchFamily="66" charset="0"/>
              </a:rPr>
              <a:t> çalışma yapma, </a:t>
            </a:r>
          </a:p>
          <a:p>
            <a:pPr eaLnBrk="1" hangingPunct="1">
              <a:buFontTx/>
              <a:buNone/>
            </a:pPr>
            <a:r>
              <a:rPr lang="tr-TR" altLang="tr-TR" dirty="0" smtClean="0">
                <a:latin typeface="Comic Sans MS" panose="030F0702030302020204" pitchFamily="66" charset="0"/>
              </a:rPr>
              <a:t>	</a:t>
            </a:r>
            <a:r>
              <a:rPr lang="tr-TR" altLang="tr-TR" b="1" dirty="0" smtClean="0">
                <a:latin typeface="Comic Sans MS" panose="030F0702030302020204" pitchFamily="66" charset="0"/>
              </a:rPr>
              <a:t>2-) </a:t>
            </a:r>
            <a:r>
              <a:rPr lang="tr-TR" altLang="tr-TR" dirty="0" smtClean="0">
                <a:latin typeface="Comic Sans MS" panose="030F0702030302020204" pitchFamily="66" charset="0"/>
              </a:rPr>
              <a:t>Rakam kartları hazırlama ,çocuktan bu rakamların etrafından gitmeleri veya içini boyamalarını isteme, </a:t>
            </a:r>
          </a:p>
          <a:p>
            <a:pPr>
              <a:buNone/>
            </a:pPr>
            <a:r>
              <a:rPr lang="tr-TR" altLang="tr-TR" b="1" dirty="0" smtClean="0">
                <a:latin typeface="Comic Sans MS" panose="030F0702030302020204" pitchFamily="66" charset="0"/>
              </a:rPr>
              <a:t>3-) </a:t>
            </a:r>
            <a:r>
              <a:rPr lang="tr-TR" altLang="tr-TR" dirty="0" smtClean="0">
                <a:latin typeface="Comic Sans MS" panose="030F0702030302020204" pitchFamily="66" charset="0"/>
              </a:rPr>
              <a:t>Rakam yazarken çocuğu izleme ve hatalarını düzeltme,</a:t>
            </a:r>
          </a:p>
          <a:p>
            <a:pPr>
              <a:buNone/>
            </a:pPr>
            <a:r>
              <a:rPr lang="tr-TR" altLang="tr-TR" b="1" dirty="0" smtClean="0">
                <a:latin typeface="Comic Sans MS" panose="030F0702030302020204" pitchFamily="66" charset="0"/>
              </a:rPr>
              <a:t>4-) </a:t>
            </a:r>
            <a:r>
              <a:rPr lang="tr-TR" altLang="tr-TR" dirty="0" smtClean="0">
                <a:latin typeface="Comic Sans MS" panose="030F0702030302020204" pitchFamily="66" charset="0"/>
              </a:rPr>
              <a:t>Gözlerini kapatarak rakamın görüntüsünü hayal etmesini isteme,</a:t>
            </a:r>
          </a:p>
          <a:p>
            <a:pPr>
              <a:buNone/>
            </a:pPr>
            <a:r>
              <a:rPr lang="tr-TR" altLang="tr-TR" b="1" dirty="0" smtClean="0">
                <a:latin typeface="Comic Sans MS" panose="030F0702030302020204" pitchFamily="66" charset="0"/>
              </a:rPr>
              <a:t>5-) </a:t>
            </a:r>
            <a:r>
              <a:rPr lang="tr-TR" altLang="tr-TR" dirty="0" smtClean="0">
                <a:latin typeface="Comic Sans MS" panose="030F0702030302020204" pitchFamily="66" charset="0"/>
              </a:rPr>
              <a:t>Çizerken rakamın adını tekrarlama,</a:t>
            </a:r>
          </a:p>
          <a:p>
            <a:pPr>
              <a:buNone/>
            </a:pPr>
            <a:r>
              <a:rPr lang="tr-TR" altLang="tr-TR" b="1" dirty="0" smtClean="0">
                <a:latin typeface="Comic Sans MS" panose="030F0702030302020204" pitchFamily="66" charset="0"/>
              </a:rPr>
              <a:t>6-) </a:t>
            </a:r>
            <a:r>
              <a:rPr lang="tr-TR" altLang="tr-TR" dirty="0" smtClean="0">
                <a:latin typeface="Comic Sans MS" panose="030F0702030302020204" pitchFamily="66" charset="0"/>
              </a:rPr>
              <a:t>Zımpara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kağıdına,ıslak</a:t>
            </a:r>
            <a:r>
              <a:rPr lang="tr-TR" altLang="tr-TR" dirty="0" smtClean="0">
                <a:latin typeface="Comic Sans MS" panose="030F0702030302020204" pitchFamily="66" charset="0"/>
              </a:rPr>
              <a:t> kum ve sıra üzerine parmakla rakam yazma</a:t>
            </a:r>
          </a:p>
          <a:p>
            <a:pPr>
              <a:buNone/>
            </a:pPr>
            <a:r>
              <a:rPr lang="tr-TR" altLang="tr-TR" b="1" dirty="0" smtClean="0">
                <a:latin typeface="Comic Sans MS" panose="030F0702030302020204" pitchFamily="66" charset="0"/>
              </a:rPr>
              <a:t>7-) </a:t>
            </a:r>
            <a:r>
              <a:rPr lang="tr-TR" altLang="tr-TR" dirty="0" smtClean="0">
                <a:latin typeface="Comic Sans MS" panose="030F0702030302020204" pitchFamily="66" charset="0"/>
              </a:rPr>
              <a:t>Rakamın her parçasının nasıl yapıldığını gösterme.</a:t>
            </a:r>
          </a:p>
          <a:p>
            <a:pPr eaLnBrk="1" hangingPunct="1">
              <a:buFontTx/>
              <a:buNone/>
            </a:pPr>
            <a:endParaRPr lang="tr-TR" altLang="tr-TR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0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450" y="3333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3200" b="1"/>
              <a:t> </a:t>
            </a:r>
            <a:r>
              <a:rPr lang="tr-TR" altLang="tr-TR" sz="3200" b="1">
                <a:latin typeface="Comic Sans MS" panose="030F0702030302020204" pitchFamily="66" charset="0"/>
              </a:rPr>
              <a:t>SAYI KAVRAMI İLE İLGİLİ OLARAK YAPILABİLECEK ÇALIŞMALAR</a:t>
            </a:r>
            <a:r>
              <a:rPr lang="tr-TR" altLang="tr-TR" sz="3200" b="1"/>
              <a:t/>
            </a:r>
            <a:br>
              <a:rPr lang="tr-TR" altLang="tr-TR" sz="3200" b="1"/>
            </a:br>
            <a:endParaRPr lang="tr-TR" altLang="tr-TR" sz="3200" b="1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882" y="1484312"/>
            <a:ext cx="10523270" cy="459585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1’den 10’a kadar karışık dizilmiş rakamlar arasından model olarak çizilen rakamın eşini bulma 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1’den 10’a kadar karışık dizilmiş rakamlar arasından </a:t>
            </a:r>
            <a:r>
              <a:rPr lang="tr-TR" altLang="tr-TR" sz="3600" u="sng" dirty="0">
                <a:latin typeface="Comic Sans MS" panose="030F0702030302020204" pitchFamily="66" charset="0"/>
              </a:rPr>
              <a:t>gösterilen</a:t>
            </a:r>
            <a:r>
              <a:rPr lang="tr-TR" altLang="tr-TR" u="sng" dirty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rakamı bulma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1’den 10’a kadar karışık dizilmiş rakamlar arasından </a:t>
            </a:r>
            <a:r>
              <a:rPr lang="tr-TR" altLang="tr-TR" sz="3600" u="sng" dirty="0">
                <a:latin typeface="Comic Sans MS" panose="030F0702030302020204" pitchFamily="66" charset="0"/>
              </a:rPr>
              <a:t>söylenilen</a:t>
            </a:r>
            <a:r>
              <a:rPr lang="tr-TR" altLang="tr-TR" dirty="0">
                <a:latin typeface="Comic Sans MS" panose="030F0702030302020204" pitchFamily="66" charset="0"/>
              </a:rPr>
              <a:t> rakamı bulma</a:t>
            </a:r>
          </a:p>
        </p:txBody>
      </p:sp>
    </p:spTree>
    <p:extLst>
      <p:ext uri="{BB962C8B-B14F-4D97-AF65-F5344CB8AC3E}">
        <p14:creationId xmlns:p14="http://schemas.microsoft.com/office/powerpoint/2010/main" val="169622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450" y="3333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3200" b="1"/>
              <a:t> </a:t>
            </a:r>
            <a:r>
              <a:rPr lang="tr-TR" altLang="tr-TR" sz="3200" b="1">
                <a:latin typeface="Comic Sans MS" panose="030F0702030302020204" pitchFamily="66" charset="0"/>
              </a:rPr>
              <a:t>SAYI KAVRAMI İLE İLGİLİ OLARAK YAPILABİLECEK ÇALIŞMALAR</a:t>
            </a:r>
            <a:br>
              <a:rPr lang="tr-TR" altLang="tr-TR" sz="3200" b="1">
                <a:latin typeface="Comic Sans MS" panose="030F0702030302020204" pitchFamily="66" charset="0"/>
              </a:rPr>
            </a:br>
            <a:endParaRPr lang="tr-TR" altLang="tr-TR" sz="3200" b="1">
              <a:latin typeface="Comic Sans MS" panose="030F0702030302020204" pitchFamily="66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008" y="1268413"/>
            <a:ext cx="10440143" cy="444361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400" dirty="0">
                <a:latin typeface="Comic Sans MS" panose="030F0702030302020204" pitchFamily="66" charset="0"/>
              </a:rPr>
              <a:t>iki yazılı rakamdan (5 ve 9 gibi) hangisinin daha az veya daha fazla olduğunu söyleme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>
                <a:latin typeface="Comic Sans MS" panose="030F0702030302020204" pitchFamily="66" charset="0"/>
              </a:rPr>
              <a:t>bir sayı kümesini sıraya dizme, okuma ve istenilen rakamı göstermesini isteme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>
                <a:latin typeface="Comic Sans MS" panose="030F0702030302020204" pitchFamily="66" charset="0"/>
              </a:rPr>
              <a:t>verilen iki nesne grubunu sayma ve verilen rakamla aynı olup olmadığını belirleme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>
                <a:latin typeface="Comic Sans MS" panose="030F0702030302020204" pitchFamily="66" charset="0"/>
              </a:rPr>
              <a:t>Bir nesne grubu ile birlikte verilen rakamdan ve hangisinin daha fazla olduğunu söyleme</a:t>
            </a:r>
          </a:p>
        </p:txBody>
      </p:sp>
    </p:spTree>
    <p:extLst>
      <p:ext uri="{BB962C8B-B14F-4D97-AF65-F5344CB8AC3E}">
        <p14:creationId xmlns:p14="http://schemas.microsoft.com/office/powerpoint/2010/main" val="25676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79650" y="260350"/>
            <a:ext cx="7696200" cy="4751388"/>
          </a:xfrm>
        </p:spPr>
        <p:txBody>
          <a:bodyPr/>
          <a:lstStyle/>
          <a:p>
            <a:pPr eaLnBrk="1" hangingPunct="1"/>
            <a:r>
              <a:rPr lang="tr-TR" altLang="tr-TR"/>
              <a:t>Çocuk rakamları her yerde görür. Rakamları anlamadan ve kullanmadan önce ne oldukları hakkında az da olsa bir fikir edinir. </a:t>
            </a:r>
          </a:p>
          <a:p>
            <a:pPr eaLnBrk="1" hangingPunct="1"/>
            <a:r>
              <a:rPr lang="tr-TR" altLang="tr-TR"/>
              <a:t>Evinde, telefonda, saatte ve araba plakalarında rakamlarla karşılaşır. Bir ya da daha fazla sayma kitabı olabilir. Rakamları tanımanın öğretildiği bir TV çocuk programı izleyebilir.</a:t>
            </a:r>
            <a:r>
              <a:rPr lang="tr-TR" altLang="tr-TR" smtClean="0"/>
              <a:t> </a:t>
            </a:r>
          </a:p>
        </p:txBody>
      </p:sp>
      <p:pic>
        <p:nvPicPr>
          <p:cNvPr id="38915" name="Picture 3" descr="MCj023379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4292601"/>
            <a:ext cx="15398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MCj025097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4365625"/>
            <a:ext cx="21844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MCj023403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652963"/>
            <a:ext cx="213201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YSEGUL\Dropbox\uygulama\20140305_144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161740"/>
            <a:ext cx="5715806" cy="428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AYSEGUL\Dropbox\uygulama\20140305_144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8" y="2305040"/>
            <a:ext cx="5834559" cy="437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55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/>
              <a:t>Sayı Sembol Yetenekleri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tr-TR" altLang="tr-TR" dirty="0" smtClean="0"/>
              <a:t>Küçük çocukların işlem öncesi dönem süresince kazandıkları </a:t>
            </a:r>
            <a:r>
              <a:rPr lang="tr-TR" altLang="tr-TR" b="1" u="sng" dirty="0" smtClean="0"/>
              <a:t>altı tane </a:t>
            </a:r>
            <a:r>
              <a:rPr lang="tr-TR" altLang="tr-TR" dirty="0" smtClean="0"/>
              <a:t>sayı sembol yeteneği vardır: </a:t>
            </a:r>
          </a:p>
          <a:p>
            <a:pPr marL="457200" indent="-457200">
              <a:buFontTx/>
              <a:buAutoNum type="arabicPeriod"/>
            </a:pPr>
            <a:r>
              <a:rPr lang="tr-TR" altLang="tr-TR" dirty="0" smtClean="0"/>
              <a:t>Her bir rakamı fark etmeyi ve ismini söylemeyi öğrenir.</a:t>
            </a:r>
          </a:p>
          <a:p>
            <a:pPr marL="457200" indent="-457200">
              <a:buFontTx/>
              <a:buAutoNum type="arabicPeriod"/>
            </a:pPr>
            <a:r>
              <a:rPr lang="tr-TR" altLang="tr-TR" dirty="0" smtClean="0"/>
              <a:t>Rakamları bir sıra içine koymayı öğrenir: 0–1–2–3–4–5–6–7–8–9</a:t>
            </a:r>
          </a:p>
          <a:p>
            <a:pPr marL="457200" indent="-457200">
              <a:buFontTx/>
              <a:buAutoNum type="arabicPeriod"/>
            </a:pPr>
            <a:r>
              <a:rPr lang="tr-TR" altLang="tr-TR" dirty="0" smtClean="0"/>
              <a:t>Rakamlar ve kümeler arasında ilişki kurmayı öğrenir: “1” bir şeye gider</a:t>
            </a:r>
            <a:r>
              <a:rPr lang="tr-TR" altLang="tr-TR" dirty="0" smtClean="0"/>
              <a:t>.</a:t>
            </a:r>
          </a:p>
          <a:p>
            <a:pPr marL="609600" indent="-609600">
              <a:buNone/>
            </a:pPr>
            <a:r>
              <a:rPr lang="tr-TR" altLang="tr-TR" dirty="0"/>
              <a:t>4.Bir sıra içindeki her rakamın kendisinden önce gelenden daha çok olduğunu öğrenir. (iki birden daha fazladır, üç ikiden daha fazladır gibi.)</a:t>
            </a:r>
          </a:p>
          <a:p>
            <a:pPr marL="609600" indent="-609600">
              <a:buNone/>
            </a:pPr>
            <a:r>
              <a:rPr lang="tr-TR" altLang="tr-TR" dirty="0"/>
              <a:t>5.Her bir rakamın karşılık geldiği küme ile rakamı eşleştirmeyi ve rakamla eşleşen küme oluşturmayı öğrenir.</a:t>
            </a:r>
          </a:p>
          <a:p>
            <a:pPr marL="609600" indent="-609600">
              <a:buNone/>
            </a:pPr>
            <a:r>
              <a:rPr lang="tr-TR" altLang="tr-TR" dirty="0"/>
              <a:t>6.Rakamları kopya etmeyi (yazmayı) öğrenir. </a:t>
            </a:r>
          </a:p>
          <a:p>
            <a:pPr marL="0" indent="0">
              <a:buNone/>
            </a:pP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09596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96340" y="570882"/>
            <a:ext cx="9325841" cy="606742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tr-TR" altLang="tr-TR" b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altLang="tr-TR" b="1" dirty="0">
                <a:latin typeface="Comic Sans MS" panose="030F0702030302020204" pitchFamily="66" charset="0"/>
              </a:rPr>
              <a:t>RAKAMLARI TANIMA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tr-TR" altLang="tr-TR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altLang="tr-TR" dirty="0">
                <a:latin typeface="Comic Sans MS" panose="030F0702030302020204" pitchFamily="66" charset="0"/>
              </a:rPr>
              <a:t> 	Rakamları tanıma, söylenilen bir rakamın yazılış şeklini tanımayı içerir.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altLang="tr-TR" b="1" u="sng" dirty="0">
                <a:latin typeface="Comic Sans MS" panose="030F0702030302020204" pitchFamily="66" charset="0"/>
              </a:rPr>
              <a:t>Gösterilen rakamı okuması </a:t>
            </a:r>
            <a:r>
              <a:rPr lang="tr-TR" altLang="tr-TR" dirty="0">
                <a:latin typeface="Comic Sans MS" panose="030F0702030302020204" pitchFamily="66" charset="0"/>
              </a:rPr>
              <a:t>ve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altLang="tr-TR" b="1" u="sng" dirty="0">
                <a:latin typeface="Comic Sans MS" panose="030F0702030302020204" pitchFamily="66" charset="0"/>
              </a:rPr>
              <a:t>söylenilen rakamı göstermesi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altLang="tr-TR" dirty="0">
                <a:latin typeface="Comic Sans MS" panose="030F0702030302020204" pitchFamily="66" charset="0"/>
              </a:rPr>
              <a:t>şeklinde test edilir.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altLang="tr-TR" dirty="0">
                <a:latin typeface="Comic Sans MS" panose="030F0702030302020204" pitchFamily="66" charset="0"/>
              </a:rPr>
              <a:t> 	Rakamların öğretimi ile ilgili olarak okuma ve yazmaya hazırlık çalışmaları ancak çok fazla pratik ile kazandırılabilir.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altLang="tr-TR" dirty="0">
                <a:latin typeface="Comic Sans MS" panose="030F0702030302020204" pitchFamily="66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6940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3771" y="549274"/>
            <a:ext cx="9633404" cy="538838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altLang="tr-TR" sz="2400" b="1" dirty="0">
                <a:latin typeface="Comic Sans MS" panose="030F0702030302020204" pitchFamily="66" charset="0"/>
              </a:rPr>
              <a:t>RAKAMLARI YAZMA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altLang="tr-TR" sz="2400" dirty="0">
                <a:latin typeface="Comic Sans MS" panose="030F0702030302020204" pitchFamily="66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 dirty="0">
                <a:latin typeface="Comic Sans MS" panose="030F0702030302020204" pitchFamily="66" charset="0"/>
              </a:rPr>
              <a:t>	Rakamları tanıma ve yazma </a:t>
            </a:r>
            <a:r>
              <a:rPr lang="tr-TR" altLang="tr-TR" sz="2400" b="1" dirty="0">
                <a:latin typeface="Comic Sans MS" panose="030F0702030302020204" pitchFamily="66" charset="0"/>
              </a:rPr>
              <a:t>farklı</a:t>
            </a:r>
            <a:r>
              <a:rPr lang="tr-TR" altLang="tr-TR" sz="2400" dirty="0">
                <a:latin typeface="Comic Sans MS" panose="030F0702030302020204" pitchFamily="66" charset="0"/>
              </a:rPr>
              <a:t> becerilerdir.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 dirty="0">
                <a:latin typeface="Comic Sans MS" panose="030F0702030302020204" pitchFamily="66" charset="0"/>
              </a:rPr>
              <a:t>	Rakamları doğru yazma ancak birinci sınıfta üstesinden gelinebilecek bir beceridir. Çocuklar rakam yazmaya doğru noktadan başlamalı ve hangi yönde çizecekleri konusunda onlara rehberlik yapılmalıdır.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 dirty="0">
                <a:latin typeface="Comic Sans MS" panose="030F0702030302020204" pitchFamily="66" charset="0"/>
              </a:rPr>
              <a:t>	</a:t>
            </a:r>
            <a:r>
              <a:rPr lang="tr-TR" altLang="tr-TR" sz="2400" b="1" dirty="0">
                <a:latin typeface="Comic Sans MS" panose="030F0702030302020204" pitchFamily="66" charset="0"/>
              </a:rPr>
              <a:t>Rakamları yazmanın doğru yönü, yukarıdan aşağıya ve soldan sağa doğrudur</a:t>
            </a:r>
            <a:r>
              <a:rPr lang="tr-TR" altLang="tr-TR" sz="2400" dirty="0">
                <a:latin typeface="Comic Sans MS" panose="030F0702030302020204" pitchFamily="66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tr-TR" altLang="tr-TR" sz="2400" dirty="0">
                <a:latin typeface="Comic Sans MS" panose="030F070203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74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4" y="0"/>
            <a:ext cx="910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90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ctrTitle" idx="4294967295"/>
          </p:nvPr>
        </p:nvSpPr>
        <p:spPr>
          <a:xfrm>
            <a:off x="2609850" y="1"/>
            <a:ext cx="7772400" cy="1470025"/>
          </a:xfrm>
        </p:spPr>
        <p:txBody>
          <a:bodyPr/>
          <a:lstStyle/>
          <a:p>
            <a:pPr eaLnBrk="1" hangingPunct="1"/>
            <a:r>
              <a:rPr lang="tr-TR" altLang="tr-TR" smtClean="0"/>
              <a:t>Rakam Yazmayı Doğru Öğrenmede Önemli Noktalar</a:t>
            </a:r>
          </a:p>
        </p:txBody>
      </p:sp>
      <p:sp>
        <p:nvSpPr>
          <p:cNvPr id="41987" name="Subtitle 2"/>
          <p:cNvSpPr>
            <a:spLocks noGrp="1"/>
          </p:cNvSpPr>
          <p:nvPr>
            <p:ph type="subTitle" idx="4294967295"/>
          </p:nvPr>
        </p:nvSpPr>
        <p:spPr>
          <a:xfrm>
            <a:off x="1140031" y="1500189"/>
            <a:ext cx="8427832" cy="4306845"/>
          </a:xfrm>
        </p:spPr>
        <p:txBody>
          <a:bodyPr>
            <a:normAutofit/>
          </a:bodyPr>
          <a:lstStyle/>
          <a:p>
            <a:pPr marL="0" indent="0" algn="just"/>
            <a:r>
              <a:rPr lang="tr-TR" altLang="tr-TR" dirty="0"/>
              <a:t>Sınıf ortamında doğru biçimde yazılmış rakamlar bulunmalıdır.</a:t>
            </a:r>
          </a:p>
          <a:p>
            <a:pPr marL="0" indent="0" algn="just"/>
            <a:r>
              <a:rPr lang="tr-TR" altLang="tr-TR" dirty="0"/>
              <a:t>Rakam yazma çalışmalarına kağıt-kalem çalışmaları ile başlanmamalıdır.</a:t>
            </a:r>
          </a:p>
          <a:p>
            <a:pPr marL="0" indent="0" algn="just"/>
            <a:r>
              <a:rPr lang="tr-TR" altLang="tr-TR" dirty="0"/>
              <a:t>Boya kalemini ya da yazmak için kullandıkları aracı doğru tutmaları sağlanmalıdır.</a:t>
            </a:r>
          </a:p>
          <a:p>
            <a:pPr marL="0" indent="0" algn="just"/>
            <a:r>
              <a:rPr lang="tr-TR" altLang="tr-TR" dirty="0"/>
              <a:t>Çocukların yazdıkları mutlaka kontrol edilmelidir.</a:t>
            </a:r>
          </a:p>
          <a:p>
            <a:pPr marL="0" indent="0" algn="just"/>
            <a:endParaRPr lang="tr-TR" altLang="tr-TR" dirty="0"/>
          </a:p>
          <a:p>
            <a:pPr marL="0" indent="0" algn="just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5467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5636" y="333376"/>
            <a:ext cx="10058689" cy="586554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tr-TR" altLang="tr-TR" b="1" dirty="0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b="1" dirty="0">
                <a:latin typeface="Comic Sans MS" panose="030F0702030302020204" pitchFamily="66" charset="0"/>
              </a:rPr>
              <a:t>RAKAMLARI TERS YAZMA</a:t>
            </a:r>
          </a:p>
          <a:p>
            <a:pPr eaLnBrk="1" hangingPunct="1">
              <a:buFontTx/>
              <a:buNone/>
            </a:pPr>
            <a:r>
              <a:rPr lang="tr-TR" altLang="tr-TR" dirty="0">
                <a:latin typeface="Comic Sans MS" panose="030F0702030302020204" pitchFamily="66" charset="0"/>
              </a:rPr>
              <a:t>	7-8 yaşına kadar çocuklar için sağ-sol kavramı oluşmamaktadır. Bu sebeple özellikle sol elini kullanan çocuklar rakamları ters yazarken, bazı çocuklar da </a:t>
            </a:r>
            <a:r>
              <a:rPr lang="tr-TR" altLang="tr-TR" b="1" dirty="0">
                <a:latin typeface="Comic Sans MS" panose="030F0702030302020204" pitchFamily="66" charset="0"/>
              </a:rPr>
              <a:t>kavramsal, zihinsel </a:t>
            </a:r>
            <a:r>
              <a:rPr lang="tr-TR" altLang="tr-TR" dirty="0">
                <a:latin typeface="Comic Sans MS" panose="030F0702030302020204" pitchFamily="66" charset="0"/>
              </a:rPr>
              <a:t>ve</a:t>
            </a:r>
            <a:r>
              <a:rPr lang="tr-TR" altLang="tr-TR" b="1" dirty="0">
                <a:latin typeface="Comic Sans MS" panose="030F0702030302020204" pitchFamily="66" charset="0"/>
              </a:rPr>
              <a:t> kas koordinasyonu </a:t>
            </a:r>
            <a:r>
              <a:rPr lang="tr-TR" altLang="tr-TR" dirty="0">
                <a:latin typeface="Comic Sans MS" panose="030F0702030302020204" pitchFamily="66" charset="0"/>
              </a:rPr>
              <a:t>ile ilgili problemleri olduğundan bir modele bakarak bile doğru yazamazlar. </a:t>
            </a:r>
          </a:p>
          <a:p>
            <a:pPr eaLnBrk="1" hangingPunct="1">
              <a:buFontTx/>
              <a:buNone/>
            </a:pPr>
            <a:r>
              <a:rPr lang="tr-TR" altLang="tr-TR" dirty="0">
                <a:latin typeface="Comic Sans MS" panose="030F0702030302020204" pitchFamily="66" charset="0"/>
              </a:rPr>
              <a:t>	Bazen 6, 9, 2, 3, 5 rakamları bazen belirli rakamların yazımında sorun yaşanmaktadır. </a:t>
            </a:r>
          </a:p>
        </p:txBody>
      </p:sp>
    </p:spTree>
    <p:extLst>
      <p:ext uri="{BB962C8B-B14F-4D97-AF65-F5344CB8AC3E}">
        <p14:creationId xmlns:p14="http://schemas.microsoft.com/office/powerpoint/2010/main" val="83488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326</Words>
  <Application>Microsoft Office PowerPoint</Application>
  <PresentationFormat>Geniş ekran</PresentationFormat>
  <Paragraphs>64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Teması</vt:lpstr>
      <vt:lpstr>RAKAM NEDİR?</vt:lpstr>
      <vt:lpstr>PowerPoint Sunusu</vt:lpstr>
      <vt:lpstr>PowerPoint Sunusu</vt:lpstr>
      <vt:lpstr>Sayı Sembol Yetenekleri</vt:lpstr>
      <vt:lpstr>PowerPoint Sunusu</vt:lpstr>
      <vt:lpstr>PowerPoint Sunusu</vt:lpstr>
      <vt:lpstr>PowerPoint Sunusu</vt:lpstr>
      <vt:lpstr>Rakam Yazmayı Doğru Öğrenmede Önemli Noktalar</vt:lpstr>
      <vt:lpstr>PowerPoint Sunusu</vt:lpstr>
      <vt:lpstr>PowerPoint Sunusu</vt:lpstr>
      <vt:lpstr>PowerPoint Sunusu</vt:lpstr>
      <vt:lpstr> SAYI KAVRAMI İLE İLGİLİ OLARAK YAPILABİLECEK ÇALIŞMALAR </vt:lpstr>
      <vt:lpstr> SAYI KAVRAMI İLE İLGİLİ OLARAK YAPILABİLECEK ÇALIŞMALAR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RAKAM NEDİR?</dc:title>
  <dc:creator>Bd2_bb3</dc:creator>
  <cp:lastModifiedBy>Bd2_bb3</cp:lastModifiedBy>
  <cp:revision>2</cp:revision>
  <dcterms:created xsi:type="dcterms:W3CDTF">2017-05-18T10:42:46Z</dcterms:created>
  <dcterms:modified xsi:type="dcterms:W3CDTF">2017-05-18T11:14:28Z</dcterms:modified>
</cp:coreProperties>
</file>