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2891-6E72-44E3-BE80-D035683F5521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2005-197B-4547-B91C-7C65B665FB3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2891-6E72-44E3-BE80-D035683F5521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2005-197B-4547-B91C-7C65B665FB3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2891-6E72-44E3-BE80-D035683F5521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2005-197B-4547-B91C-7C65B665FB3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2891-6E72-44E3-BE80-D035683F5521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2005-197B-4547-B91C-7C65B665FB3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2891-6E72-44E3-BE80-D035683F5521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2005-197B-4547-B91C-7C65B665FB3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2891-6E72-44E3-BE80-D035683F5521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2005-197B-4547-B91C-7C65B665FB3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2891-6E72-44E3-BE80-D035683F5521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2005-197B-4547-B91C-7C65B665FB3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2891-6E72-44E3-BE80-D035683F5521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2005-197B-4547-B91C-7C65B665FB3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2891-6E72-44E3-BE80-D035683F5521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2005-197B-4547-B91C-7C65B665FB3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2891-6E72-44E3-BE80-D035683F5521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2005-197B-4547-B91C-7C65B665FB3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2891-6E72-44E3-BE80-D035683F5521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2005-197B-4547-B91C-7C65B665FB3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B2891-6E72-44E3-BE80-D035683F5521}" type="datetimeFigureOut">
              <a:rPr lang="tr-TR" smtClean="0"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62005-197B-4547-B91C-7C65B665FB3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tr/url?q=http://biyolojivemucizeler.blogspot.com/2009/11/25-gramlk-denetim-uzman-tiroid-bezi.html&amp;sa=U&amp;ei=lGuXUs-zJqPnygPt5ICgBQ&amp;ved=0CDAQ9QEwBA&amp;usg=AFQjCNE9TuqBIOH8tx7NRdsh7TNmwTqN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Başlık"/>
          <p:cNvSpPr>
            <a:spLocks noGrp="1"/>
          </p:cNvSpPr>
          <p:nvPr>
            <p:ph type="ctrTitle"/>
          </p:nvPr>
        </p:nvSpPr>
        <p:spPr bwMode="auto">
          <a:xfrm>
            <a:off x="2686050" y="5157788"/>
            <a:ext cx="6443663" cy="11509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Görüntüleme </a:t>
            </a:r>
            <a:br>
              <a:rPr lang="tr-TR" cap="none" smtClean="0">
                <a:solidFill>
                  <a:srgbClr val="E75C01"/>
                </a:solidFill>
                <a:ea typeface="ＭＳ Ｐゴシック" charset="-128"/>
              </a:rPr>
            </a:br>
            <a:endParaRPr lang="tr-TR" cap="none" smtClean="0">
              <a:solidFill>
                <a:schemeClr val="tx1"/>
              </a:solidFill>
              <a:ea typeface="ＭＳ Ｐゴシック" charset="-128"/>
            </a:endParaRPr>
          </a:p>
        </p:txBody>
      </p:sp>
      <p:pic>
        <p:nvPicPr>
          <p:cNvPr id="14338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188913"/>
            <a:ext cx="3492500" cy="371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3"/>
          <p:cNvSpPr txBox="1">
            <a:spLocks/>
          </p:cNvSpPr>
          <p:nvPr/>
        </p:nvSpPr>
        <p:spPr>
          <a:xfrm>
            <a:off x="2555875" y="3068638"/>
            <a:ext cx="6172200" cy="1893887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eaLnBrk="0" hangingPunct="0"/>
            <a:r>
              <a:rPr lang="en-US" sz="2800" b="1">
                <a:solidFill>
                  <a:schemeClr val="tx2"/>
                </a:solidFill>
                <a:latin typeface="Comic Sans MS" pitchFamily="66" charset="0"/>
              </a:rPr>
              <a:t>KLİNİK NÜKLEER TIP UYGULAMALARI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Başlık"/>
          <p:cNvSpPr>
            <a:spLocks noGrp="1"/>
          </p:cNvSpPr>
          <p:nvPr>
            <p:ph type="title"/>
          </p:nvPr>
        </p:nvSpPr>
        <p:spPr bwMode="auto">
          <a:xfrm>
            <a:off x="468313" y="476250"/>
            <a:ext cx="7467600" cy="1143000"/>
          </a:xfrm>
        </p:spPr>
        <p:txBody>
          <a:bodyPr/>
          <a:lstStyle/>
          <a:p>
            <a:pPr eaLnBrk="1" hangingPunct="1"/>
            <a:r>
              <a:rPr lang="tr-TR" b="1" cap="none" smtClean="0">
                <a:solidFill>
                  <a:schemeClr val="accent1"/>
                </a:solidFill>
                <a:ea typeface="ＭＳ Ｐゴシック" charset="-128"/>
              </a:rPr>
              <a:t>Klinik Nükleer Tıp Uygulamaları  </a:t>
            </a:r>
            <a:r>
              <a:rPr lang="tr-TR" cap="none" smtClean="0">
                <a:solidFill>
                  <a:schemeClr val="accent1"/>
                </a:solidFill>
                <a:ea typeface="ＭＳ Ｐゴシック" charset="-128"/>
              </a:rPr>
              <a:t/>
            </a:r>
            <a:br>
              <a:rPr lang="tr-TR" cap="none" smtClean="0">
                <a:solidFill>
                  <a:schemeClr val="accent1"/>
                </a:solidFill>
                <a:ea typeface="ＭＳ Ｐゴシック" charset="-128"/>
              </a:rPr>
            </a:br>
            <a:endParaRPr lang="tr-TR" sz="2400" cap="none" smtClean="0">
              <a:solidFill>
                <a:srgbClr val="9A3D01"/>
              </a:solidFill>
              <a:ea typeface="ＭＳ Ｐゴシック" charset="-128"/>
            </a:endParaRPr>
          </a:p>
        </p:txBody>
      </p:sp>
      <p:sp>
        <p:nvSpPr>
          <p:cNvPr id="15362" name="2 İçerik Yer Tutucusu"/>
          <p:cNvSpPr>
            <a:spLocks noGrp="1"/>
          </p:cNvSpPr>
          <p:nvPr>
            <p:ph sz="quarter" idx="1"/>
          </p:nvPr>
        </p:nvSpPr>
        <p:spPr>
          <a:xfrm>
            <a:off x="755650" y="1557338"/>
            <a:ext cx="7345363" cy="48736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Endokrin Sistem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Dolaşım Sistemi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Solunum Sistemi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Gastrointestinal Sistem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Ürogenital Sistem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İskelet Sistemi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Santral Sinir Sistemi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Onkoloji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Endokrin Sistem </a:t>
            </a:r>
            <a:endParaRPr lang="tr-TR" cap="none" dirty="0">
              <a:solidFill>
                <a:schemeClr val="accent1">
                  <a:lumMod val="7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16386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150" cy="48736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r-TR" smtClean="0">
                <a:solidFill>
                  <a:srgbClr val="E75C01"/>
                </a:solidFill>
                <a:ea typeface="ＭＳ Ｐゴシック" charset="-128"/>
              </a:rPr>
              <a:t>Tiroid bezi:</a:t>
            </a:r>
            <a:r>
              <a:rPr lang="tr-TR" smtClean="0">
                <a:ea typeface="ＭＳ Ｐゴシック" charset="-128"/>
              </a:rPr>
              <a:t> Nükleer Tıp yöntemleri ile ilk incelenen organlardan birisi</a:t>
            </a:r>
          </a:p>
          <a:p>
            <a:pPr eaLnBrk="1" hangingPunct="1"/>
            <a:endParaRPr lang="tr-TR" smtClean="0">
              <a:ea typeface="ＭＳ Ｐゴシック" charset="-128"/>
            </a:endParaRPr>
          </a:p>
          <a:p>
            <a:pPr eaLnBrk="1" hangingPunct="1"/>
            <a:endParaRPr lang="tr-TR" smtClean="0">
              <a:ea typeface="ＭＳ Ｐゴシック" charset="-128"/>
            </a:endParaRPr>
          </a:p>
          <a:p>
            <a:pPr eaLnBrk="1" hangingPunct="1"/>
            <a:endParaRPr lang="tr-TR" smtClean="0">
              <a:ea typeface="ＭＳ Ｐゴシック" charset="-128"/>
            </a:endParaRPr>
          </a:p>
          <a:p>
            <a:pPr eaLnBrk="1" hangingPunct="1"/>
            <a:r>
              <a:rPr lang="tr-TR" smtClean="0">
                <a:ea typeface="ＭＳ Ｐゴシック" charset="-128"/>
              </a:rPr>
              <a:t>Endemik guatr sık</a:t>
            </a:r>
          </a:p>
          <a:p>
            <a:pPr eaLnBrk="1" hangingPunct="1"/>
            <a:r>
              <a:rPr lang="tr-TR" smtClean="0">
                <a:ea typeface="ＭＳ Ｐゴシック" charset="-128"/>
              </a:rPr>
              <a:t>Tiroid bezi ile ilgili tetkikler:</a:t>
            </a:r>
          </a:p>
          <a:p>
            <a:pPr lvl="1" eaLnBrk="1" hangingPunct="1"/>
            <a:r>
              <a:rPr lang="tr-TR" smtClean="0">
                <a:ea typeface="ＭＳ Ｐゴシック" charset="-128"/>
              </a:rPr>
              <a:t>Tiroid sintigrafisi</a:t>
            </a:r>
          </a:p>
          <a:p>
            <a:pPr lvl="1" eaLnBrk="1" hangingPunct="1"/>
            <a:r>
              <a:rPr lang="tr-TR" smtClean="0">
                <a:ea typeface="ＭＳ Ｐゴシック" charset="-128"/>
              </a:rPr>
              <a:t>Tiroid uptake testi</a:t>
            </a:r>
          </a:p>
          <a:p>
            <a:pPr lvl="1" eaLnBrk="1" hangingPunct="1"/>
            <a:r>
              <a:rPr lang="tr-TR" smtClean="0">
                <a:ea typeface="ＭＳ Ｐゴシック" charset="-128"/>
              </a:rPr>
              <a:t>Diferansiye tiroid kanserlerinin tanı ve takibi</a:t>
            </a:r>
          </a:p>
          <a:p>
            <a:pPr eaLnBrk="1" hangingPunct="1"/>
            <a:endParaRPr lang="tr-TR" smtClean="0">
              <a:ea typeface="ＭＳ Ｐゴシック" charset="-128"/>
            </a:endParaRPr>
          </a:p>
        </p:txBody>
      </p:sp>
      <p:pic>
        <p:nvPicPr>
          <p:cNvPr id="16387" name="Picture 2" descr="http://t0.gstatic.com/images?q=tbn:ANd9GcRaUKJpECp3SwtW20sBFUUKX9itKEBETpxG6NMVvHsLpO-Bu-uu7IzIrd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2276475"/>
            <a:ext cx="21986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/>
          </p:nvPr>
        </p:nvSpPr>
        <p:spPr bwMode="auto">
          <a:xfrm>
            <a:off x="468313" y="260350"/>
            <a:ext cx="7467600" cy="869950"/>
          </a:xfrm>
        </p:spPr>
        <p:txBody>
          <a:bodyPr/>
          <a:lstStyle/>
          <a:p>
            <a:pPr eaLnBrk="1" hangingPunct="1"/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Tiroit – radyoaktif ajanlar</a:t>
            </a:r>
          </a:p>
        </p:txBody>
      </p:sp>
      <p:sp>
        <p:nvSpPr>
          <p:cNvPr id="17410" name="2 İçerik Yer Tutucusu"/>
          <p:cNvSpPr>
            <a:spLocks noGrp="1"/>
          </p:cNvSpPr>
          <p:nvPr>
            <p:ph sz="quarter" idx="1"/>
          </p:nvPr>
        </p:nvSpPr>
        <p:spPr>
          <a:xfrm>
            <a:off x="468313" y="1196975"/>
            <a:ext cx="7858125" cy="5327650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tr-TR" sz="2900" smtClean="0">
                <a:solidFill>
                  <a:schemeClr val="accent1"/>
                </a:solidFill>
                <a:ea typeface="ＭＳ Ｐゴシック" charset="-128"/>
              </a:rPr>
              <a:t>Radyoaktif iyot (I-123, I-131):</a:t>
            </a:r>
          </a:p>
          <a:p>
            <a:pPr algn="just" eaLnBrk="1" hangingPunct="1">
              <a:lnSpc>
                <a:spcPct val="140000"/>
              </a:lnSpc>
            </a:pPr>
            <a:r>
              <a:rPr lang="tr-TR" sz="1800" smtClean="0">
                <a:ea typeface="ＭＳ Ｐゴシック" charset="-128"/>
              </a:rPr>
              <a:t>Tiroid uptake testi ve tiroid sintigrafisinin temeli tiroidin normal fonksiyonu sırasında doğada bulunan iyodu (İyot-127) kullanmasına dayanmaktadır. </a:t>
            </a:r>
          </a:p>
          <a:p>
            <a:pPr algn="just" eaLnBrk="1" hangingPunct="1">
              <a:lnSpc>
                <a:spcPct val="140000"/>
              </a:lnSpc>
            </a:pPr>
            <a:r>
              <a:rPr lang="tr-TR" sz="1800" smtClean="0">
                <a:ea typeface="ＭＳ Ｐゴシック" charset="-128"/>
              </a:rPr>
              <a:t>Sintigrafi ve uptake testinde doğal iyot yerine radyoaktif iyot formları (İyot-123, İyot-131) kullanılarak tiroid bezinin fonksiyonu ile ilgili bilgi edinilir. </a:t>
            </a:r>
          </a:p>
          <a:p>
            <a:pPr algn="just" eaLnBrk="1" hangingPunct="1">
              <a:lnSpc>
                <a:spcPct val="140000"/>
              </a:lnSpc>
            </a:pPr>
            <a:r>
              <a:rPr lang="tr-TR" sz="1800" smtClean="0">
                <a:ea typeface="ＭＳ Ｐゴシック" charset="-128"/>
              </a:rPr>
              <a:t>Radyoaktif iyot tiroid hücresinde doğal iyot gibi davranır.</a:t>
            </a:r>
          </a:p>
          <a:p>
            <a:pPr algn="just" eaLnBrk="1" hangingPunct="1">
              <a:lnSpc>
                <a:spcPct val="140000"/>
              </a:lnSpc>
            </a:pPr>
            <a:r>
              <a:rPr lang="tr-TR" sz="1800" smtClean="0">
                <a:ea typeface="ＭＳ Ｐゴシック" charset="-128"/>
              </a:rPr>
              <a:t>Oral yoldan verilmesinden sonra 2. saatte tiroid folikül hücreleri tarafından alınır (uptake), 24. saatte organifiye olur. </a:t>
            </a:r>
          </a:p>
          <a:p>
            <a:pPr algn="just" eaLnBrk="1" hangingPunct="1">
              <a:lnSpc>
                <a:spcPct val="140000"/>
              </a:lnSpc>
            </a:pPr>
            <a:r>
              <a:rPr lang="tr-TR" sz="1800" smtClean="0">
                <a:ea typeface="ＭＳ Ｐゴシック" charset="-128"/>
              </a:rPr>
              <a:t>Bu mekanizma ile tiroid hücresinde yerleşerek fonksiyon gösteren tiroid dokusunu görünür hale getirir. </a:t>
            </a:r>
          </a:p>
          <a:p>
            <a:pPr eaLnBrk="1" hangingPunct="1">
              <a:lnSpc>
                <a:spcPct val="110000"/>
              </a:lnSpc>
            </a:pPr>
            <a:endParaRPr lang="tr-TR" smtClean="0">
              <a:ea typeface="ＭＳ Ｐゴシック" charset="-128"/>
            </a:endParaRPr>
          </a:p>
          <a:p>
            <a:pPr eaLnBrk="1" hangingPunct="1">
              <a:lnSpc>
                <a:spcPct val="110000"/>
              </a:lnSpc>
            </a:pPr>
            <a:endParaRPr lang="tr-TR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tr-TR" sz="2900" smtClean="0">
                <a:solidFill>
                  <a:schemeClr val="accent1"/>
                </a:solidFill>
                <a:ea typeface="ＭＳ Ｐゴシック" charset="-128"/>
              </a:rPr>
              <a:t>Teknesyum-99m: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İntravenöz yoldan verilir. 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Molekül çapının iyot molekülüne çok yakın olması nedeniyle tiroid tarafından iyot molekülü gibi algılanarak hücre içine (uptake) alınır. 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İyottan farklı olarak organifikasyon aşamasına ilerleyemez ve hücre dışına çıkar. 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Hücre içinde bulunduğu zaman sırasında (enjeksiyondan sonra 15.-25.dak.) görüntü alınarak tiroid sintigrafisi elde edilir.</a:t>
            </a:r>
          </a:p>
        </p:txBody>
      </p:sp>
      <p:sp>
        <p:nvSpPr>
          <p:cNvPr id="18434" name="1 Başlık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Tiroit – radyoaktif ajanlar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Ekran Gösterisi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Görüntüleme  </vt:lpstr>
      <vt:lpstr>Klinik Nükleer Tıp Uygulamaları   </vt:lpstr>
      <vt:lpstr>Endokrin Sistem </vt:lpstr>
      <vt:lpstr>Tiroit – radyoaktif ajanlar</vt:lpstr>
      <vt:lpstr>Tiroit – radyoaktif ajanlar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Görüntüleme  </dc:title>
  <dc:creator>KALPMERKZ1677</dc:creator>
  <cp:lastModifiedBy>KALPMERKZ1677</cp:lastModifiedBy>
  <cp:revision>1</cp:revision>
  <dcterms:created xsi:type="dcterms:W3CDTF">2017-05-25T06:07:18Z</dcterms:created>
  <dcterms:modified xsi:type="dcterms:W3CDTF">2017-05-25T06:07:41Z</dcterms:modified>
</cp:coreProperties>
</file>