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FF0F-EC92-4565-8609-6E3E821287CE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16E4-46D3-4BEB-82D8-556127685E9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FF0F-EC92-4565-8609-6E3E821287CE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16E4-46D3-4BEB-82D8-556127685E9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FF0F-EC92-4565-8609-6E3E821287CE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16E4-46D3-4BEB-82D8-556127685E9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FF0F-EC92-4565-8609-6E3E821287CE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16E4-46D3-4BEB-82D8-556127685E9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FF0F-EC92-4565-8609-6E3E821287CE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16E4-46D3-4BEB-82D8-556127685E9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FF0F-EC92-4565-8609-6E3E821287CE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16E4-46D3-4BEB-82D8-556127685E9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FF0F-EC92-4565-8609-6E3E821287CE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16E4-46D3-4BEB-82D8-556127685E9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FF0F-EC92-4565-8609-6E3E821287CE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16E4-46D3-4BEB-82D8-556127685E9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FF0F-EC92-4565-8609-6E3E821287CE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16E4-46D3-4BEB-82D8-556127685E9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FF0F-EC92-4565-8609-6E3E821287CE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16E4-46D3-4BEB-82D8-556127685E9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FF0F-EC92-4565-8609-6E3E821287CE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16E4-46D3-4BEB-82D8-556127685E9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0FF0F-EC92-4565-8609-6E3E821287CE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916E4-46D3-4BEB-82D8-556127685E9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/>
          </a:bodyPr>
          <a:lstStyle/>
          <a:p>
            <a:r>
              <a:rPr lang="en-US" smtClean="0">
                <a:ea typeface="ＭＳ Ｐゴシック" charset="-128"/>
              </a:rPr>
              <a:t>Radyofarmasötik pulmoner kan akımı ile doğru orantılı olarak tüm akciğerde dağılır ve akciğerler görünür hale gelir. </a:t>
            </a:r>
          </a:p>
          <a:p>
            <a:r>
              <a:rPr lang="en-US" smtClean="0">
                <a:ea typeface="ＭＳ Ｐゴシック" charset="-128"/>
              </a:rPr>
              <a:t>Oturarak veya yatarak toraksın ön, arka, her iki arka oblik ve lateral görüntüler alınır. </a:t>
            </a:r>
          </a:p>
          <a:p>
            <a:r>
              <a:rPr lang="en-US" smtClean="0">
                <a:ea typeface="ＭＳ Ｐゴシック" charset="-128"/>
              </a:rPr>
              <a:t>Endikasyonları: </a:t>
            </a:r>
          </a:p>
          <a:p>
            <a:pPr lvl="1"/>
            <a:r>
              <a:rPr lang="en-US" smtClean="0">
                <a:ea typeface="ＭＳ Ｐゴシック" charset="-128"/>
              </a:rPr>
              <a:t>pulmoner emboli</a:t>
            </a:r>
          </a:p>
          <a:p>
            <a:pPr lvl="1"/>
            <a:r>
              <a:rPr lang="en-US" smtClean="0">
                <a:ea typeface="ＭＳ Ｐゴシック" charset="-128"/>
              </a:rPr>
              <a:t>post operatif akciğer volümünün hesaplanması, </a:t>
            </a:r>
          </a:p>
          <a:p>
            <a:pPr lvl="1"/>
            <a:r>
              <a:rPr lang="en-US" smtClean="0">
                <a:ea typeface="ＭＳ Ｐゴシック" charset="-128"/>
              </a:rPr>
              <a:t>sağdan sola şantların araştırılması . </a:t>
            </a:r>
          </a:p>
          <a:p>
            <a:endParaRPr lang="en-US" smtClean="0">
              <a:ea typeface="ＭＳ Ｐゴシック" charset="-128"/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88913"/>
            <a:ext cx="7715250" cy="1143000"/>
          </a:xfrm>
        </p:spPr>
        <p:txBody>
          <a:bodyPr/>
          <a:lstStyle/>
          <a:p>
            <a:pPr eaLnBrk="1" hangingPunct="1"/>
            <a:r>
              <a:rPr lang="tr-TR" altLang="zh-TW" cap="none" smtClean="0">
                <a:solidFill>
                  <a:srgbClr val="E75C01"/>
                </a:solidFill>
                <a:ea typeface="ＭＳ Ｐゴシック" charset="-128"/>
              </a:rPr>
              <a:t>Akciğer perfüzyon sintigrafisi</a:t>
            </a:r>
            <a:endParaRPr lang="en-US" altLang="zh-TW" cap="none" smtClean="0">
              <a:solidFill>
                <a:srgbClr val="E75C0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tr-TR" altLang="zh-TW" cap="none" smtClean="0">
                <a:solidFill>
                  <a:srgbClr val="E75C01"/>
                </a:solidFill>
                <a:ea typeface="ＭＳ Ｐゴシック" charset="-128"/>
              </a:rPr>
              <a:t>Akciğer ventilasyon sintigrafisi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6894512" cy="41148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smtClean="0">
                <a:ea typeface="ＭＳ Ｐゴシック" charset="-128"/>
              </a:rPr>
              <a:t>Pulmoner emboli tanısı için akciğer perfüzyon sintigrafisinin özgüllüğünü arttırmak amacıyla yapılır. 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Xenon-133 gibi radyoaktif gazlar veya radyoaktif aerosoller (Tc99mDTPA) kullanılır. 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Solunum işlemi bitince hasta ventilasyon sintigrafisi için çekime alınır. </a:t>
            </a:r>
          </a:p>
          <a:p>
            <a:pPr eaLnBrk="1" hangingPunct="1"/>
            <a:endParaRPr lang="en-US" altLang="zh-TW" smtClean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4 Başlık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7713662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cap="none" smtClean="0">
                <a:solidFill>
                  <a:srgbClr val="E75C01"/>
                </a:solidFill>
                <a:ea typeface="ＭＳ Ｐゴシック" charset="-128"/>
              </a:rPr>
              <a:t>Akciğer perfüzyon-ventilasyon sintigrafisi</a:t>
            </a:r>
          </a:p>
        </p:txBody>
      </p:sp>
      <p:pic>
        <p:nvPicPr>
          <p:cNvPr id="4198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1050" y="1196975"/>
            <a:ext cx="4495800" cy="2879725"/>
          </a:xfrm>
          <a:noFill/>
        </p:spPr>
      </p:pic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4365625"/>
            <a:ext cx="2798763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87675" y="4365625"/>
            <a:ext cx="2943225" cy="233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365625"/>
            <a:ext cx="2771775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Avantajları: </a:t>
            </a:r>
          </a:p>
          <a:p>
            <a:pPr lvl="1"/>
            <a:r>
              <a:rPr lang="en-US" smtClean="0">
                <a:ea typeface="ＭＳ Ｐゴシック" charset="-128"/>
              </a:rPr>
              <a:t>Böbrek yetmezliği ve iyot allerjisi olan hastalarda kullanılabilir. </a:t>
            </a:r>
          </a:p>
          <a:p>
            <a:pPr lvl="1"/>
            <a:r>
              <a:rPr lang="en-US" smtClean="0">
                <a:ea typeface="ＭＳ Ｐゴシック" charset="-128"/>
              </a:rPr>
              <a:t>Periferik yerleşimli pulmoner emboli odaklarını gösterebilir </a:t>
            </a:r>
          </a:p>
          <a:p>
            <a:pPr lvl="1"/>
            <a:r>
              <a:rPr lang="en-US" smtClean="0">
                <a:ea typeface="ＭＳ Ｐゴシック" charset="-128"/>
              </a:rPr>
              <a:t>Radyasyon dozu düşüktür </a:t>
            </a:r>
          </a:p>
          <a:p>
            <a:pPr lvl="2"/>
            <a:r>
              <a:rPr lang="en-US" smtClean="0">
                <a:ea typeface="ＭＳ Ｐゴシック" charset="-128"/>
              </a:rPr>
              <a:t>BT: 8-10 mSv</a:t>
            </a:r>
          </a:p>
          <a:p>
            <a:pPr lvl="2"/>
            <a:r>
              <a:rPr lang="en-US" smtClean="0">
                <a:ea typeface="ＭＳ Ｐゴシック" charset="-128"/>
              </a:rPr>
              <a:t>Sintigrafi:0.3-2 mSv</a:t>
            </a:r>
          </a:p>
          <a:p>
            <a:pPr lvl="1"/>
            <a:r>
              <a:rPr lang="en-US" smtClean="0">
                <a:ea typeface="ＭＳ Ｐゴシック" charset="-128"/>
              </a:rPr>
              <a:t>Gebelerde kullanılabilir</a:t>
            </a:r>
          </a:p>
          <a:p>
            <a:pPr lvl="1">
              <a:buFont typeface="Wingdings 2" pitchFamily="18" charset="2"/>
              <a:buNone/>
            </a:pPr>
            <a:endParaRPr lang="en-US" smtClean="0">
              <a:ea typeface="ＭＳ Ｐゴシック" charset="-128"/>
            </a:endParaRPr>
          </a:p>
          <a:p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Soliter pulmoner nodül</a:t>
            </a:r>
          </a:p>
          <a:p>
            <a:r>
              <a:rPr lang="en-US" smtClean="0">
                <a:ea typeface="ＭＳ Ｐゴシック" charset="-128"/>
              </a:rPr>
              <a:t>Akciğer Kanseri</a:t>
            </a:r>
          </a:p>
          <a:p>
            <a:r>
              <a:rPr lang="en-US" smtClean="0">
                <a:ea typeface="ＭＳ Ｐゴシック" charset="-128"/>
              </a:rPr>
              <a:t>Mezotelyoma</a:t>
            </a:r>
          </a:p>
          <a:p>
            <a:pPr lvl="1"/>
            <a:endParaRPr lang="en-US" smtClean="0">
              <a:ea typeface="ＭＳ Ｐゴシック" charset="-128"/>
            </a:endParaRPr>
          </a:p>
          <a:p>
            <a:pPr lvl="1"/>
            <a:r>
              <a:rPr lang="en-US" smtClean="0">
                <a:ea typeface="ＭＳ Ｐゴシック" charset="-128"/>
              </a:rPr>
              <a:t>Tanı/Evreleme </a:t>
            </a:r>
          </a:p>
          <a:p>
            <a:pPr lvl="1"/>
            <a:r>
              <a:rPr lang="en-US" smtClean="0">
                <a:ea typeface="ＭＳ Ｐゴシック" charset="-128"/>
              </a:rPr>
              <a:t>Yeniden evreleme (nüks?)</a:t>
            </a:r>
          </a:p>
          <a:p>
            <a:pPr lvl="1"/>
            <a:r>
              <a:rPr lang="en-US" smtClean="0">
                <a:ea typeface="ＭＳ Ｐゴシック" charset="-128"/>
              </a:rPr>
              <a:t>Tedavi yanıtının değerlendirilmesi</a:t>
            </a:r>
          </a:p>
          <a:p>
            <a:pPr lvl="2"/>
            <a:r>
              <a:rPr lang="en-US" smtClean="0">
                <a:ea typeface="ＭＳ Ｐゴシック" charset="-128"/>
              </a:rPr>
              <a:t>KT: en erken 2-4 haftada</a:t>
            </a:r>
          </a:p>
          <a:p>
            <a:pPr lvl="2"/>
            <a:r>
              <a:rPr lang="en-US" smtClean="0">
                <a:ea typeface="ＭＳ Ｐゴシック" charset="-128"/>
              </a:rPr>
              <a:t>RT: en erken 3 ayda </a:t>
            </a:r>
          </a:p>
          <a:p>
            <a:pPr lvl="1"/>
            <a:endParaRPr lang="en-US" smtClean="0">
              <a:ea typeface="ＭＳ Ｐゴシック" charset="-128"/>
            </a:endParaRPr>
          </a:p>
        </p:txBody>
      </p:sp>
      <p:sp>
        <p:nvSpPr>
          <p:cNvPr id="44034" name="1 Başlık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 eaLnBrk="1" hangingPunct="1"/>
            <a:r>
              <a:rPr lang="tr-TR" b="1" cap="none" smtClean="0">
                <a:solidFill>
                  <a:srgbClr val="E75C01"/>
                </a:solidFill>
                <a:ea typeface="ＭＳ Ｐゴシック" charset="-128"/>
              </a:rPr>
              <a:t>AKCİĞER KANSERİNDE PET/BT UYGULAMALARI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1 Başlık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859713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b="1" cap="none" smtClean="0">
                <a:solidFill>
                  <a:srgbClr val="E75C01"/>
                </a:solidFill>
                <a:ea typeface="ＭＳ Ｐゴシック" charset="-128"/>
              </a:rPr>
              <a:t>AKCİĞER KANSERİNDE PET/BT UYGULAMALARI</a:t>
            </a:r>
          </a:p>
        </p:txBody>
      </p:sp>
      <p:pic>
        <p:nvPicPr>
          <p:cNvPr id="4505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1700213"/>
            <a:ext cx="4346575" cy="2016125"/>
          </a:xfrm>
          <a:noFill/>
        </p:spPr>
      </p:pic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3213" y="4437063"/>
            <a:ext cx="5113337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0" name="TextBox 1"/>
          <p:cNvSpPr txBox="1">
            <a:spLocks noChangeArrowheads="1"/>
          </p:cNvSpPr>
          <p:nvPr/>
        </p:nvSpPr>
        <p:spPr bwMode="auto">
          <a:xfrm>
            <a:off x="5795963" y="2420938"/>
            <a:ext cx="1954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SPN (ayırıcı tanı)</a:t>
            </a:r>
          </a:p>
        </p:txBody>
      </p:sp>
      <p:sp>
        <p:nvSpPr>
          <p:cNvPr id="45061" name="TextBox 2"/>
          <p:cNvSpPr txBox="1">
            <a:spLocks noChangeArrowheads="1"/>
          </p:cNvSpPr>
          <p:nvPr/>
        </p:nvSpPr>
        <p:spPr bwMode="auto">
          <a:xfrm>
            <a:off x="395288" y="5300663"/>
            <a:ext cx="17764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Akciğer kanseri</a:t>
            </a:r>
          </a:p>
          <a:p>
            <a:r>
              <a:rPr lang="en-US"/>
              <a:t>(evreleme)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</Words>
  <Application>Microsoft Office PowerPoint</Application>
  <PresentationFormat>Ekran Gösterisi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Akciğer perfüzyon sintigrafisi</vt:lpstr>
      <vt:lpstr>Akciğer ventilasyon sintigrafisi</vt:lpstr>
      <vt:lpstr>Akciğer perfüzyon-ventilasyon sintigrafisi</vt:lpstr>
      <vt:lpstr>Slayt 4</vt:lpstr>
      <vt:lpstr>AKCİĞER KANSERİNDE PET/BT UYGULAMALARI</vt:lpstr>
      <vt:lpstr>AKCİĞER KANSERİNDE PET/BT UYGULAMALARI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Akciğer perfüzyon sintigrafisi</dc:title>
  <dc:creator>KALPMERKZ1677</dc:creator>
  <cp:lastModifiedBy>KALPMERKZ1677</cp:lastModifiedBy>
  <cp:revision>1</cp:revision>
  <dcterms:created xsi:type="dcterms:W3CDTF">2017-05-25T06:10:07Z</dcterms:created>
  <dcterms:modified xsi:type="dcterms:W3CDTF">2017-05-25T06:10:21Z</dcterms:modified>
</cp:coreProperties>
</file>