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784A-11E2-4A64-9E65-E249B21FABB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7F768-A672-4385-B9A0-064D8EE8D52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Kardiyovasküler Sistemde Nükleer Tıp Uygulamaları </a:t>
            </a:r>
          </a:p>
        </p:txBody>
      </p:sp>
      <p:sp>
        <p:nvSpPr>
          <p:cNvPr id="66562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altLang="zh-TW" smtClean="0">
              <a:ea typeface="ＭＳ Ｐゴシック" charset="-128"/>
            </a:endParaRPr>
          </a:p>
          <a:p>
            <a:pPr eaLnBrk="1" hangingPunct="1"/>
            <a:endParaRPr lang="tr-TR" altLang="zh-TW" smtClean="0">
              <a:ea typeface="ＭＳ Ｐゴシック" charset="-128"/>
            </a:endParaRP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Perf</a:t>
            </a:r>
            <a:r>
              <a:rPr lang="tr-TR" altLang="zh-TW" smtClean="0">
                <a:ea typeface="ＭＳ Ｐゴシック" charset="-128"/>
              </a:rPr>
              <a:t>üzyon ajanları</a:t>
            </a:r>
            <a:r>
              <a:rPr lang="en-US" altLang="zh-TW" smtClean="0">
                <a:ea typeface="ＭＳ Ｐゴシック" charset="-128"/>
              </a:rPr>
              <a:t> : </a:t>
            </a:r>
            <a:r>
              <a:rPr lang="en-US" altLang="zh-TW" baseline="30000" smtClean="0">
                <a:ea typeface="ＭＳ Ｐゴシック" charset="-128"/>
              </a:rPr>
              <a:t>99m</a:t>
            </a:r>
            <a:r>
              <a:rPr lang="en-US" altLang="zh-TW" smtClean="0">
                <a:ea typeface="ＭＳ Ｐゴシック" charset="-128"/>
              </a:rPr>
              <a:t>Tc-MIBI, </a:t>
            </a:r>
            <a:r>
              <a:rPr lang="en-US" altLang="zh-TW" baseline="30000" smtClean="0">
                <a:ea typeface="ＭＳ Ｐゴシック" charset="-128"/>
              </a:rPr>
              <a:t>201</a:t>
            </a:r>
            <a:r>
              <a:rPr lang="en-US" altLang="zh-TW" smtClean="0">
                <a:ea typeface="ＭＳ Ｐゴシック" charset="-128"/>
              </a:rPr>
              <a:t>Tl</a:t>
            </a: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Viabilit</a:t>
            </a:r>
            <a:r>
              <a:rPr lang="tr-TR" altLang="zh-TW" smtClean="0">
                <a:ea typeface="ＭＳ Ｐゴシック" charset="-128"/>
              </a:rPr>
              <a:t>e</a:t>
            </a:r>
            <a:r>
              <a:rPr lang="en-US" altLang="zh-TW" smtClean="0">
                <a:ea typeface="ＭＳ Ｐゴシック" charset="-128"/>
              </a:rPr>
              <a:t> a</a:t>
            </a:r>
            <a:r>
              <a:rPr lang="tr-TR" altLang="zh-TW" smtClean="0">
                <a:ea typeface="ＭＳ Ｐゴシック" charset="-128"/>
              </a:rPr>
              <a:t>janları</a:t>
            </a:r>
            <a:r>
              <a:rPr lang="en-US" altLang="zh-TW" smtClean="0">
                <a:ea typeface="ＭＳ Ｐゴシック" charset="-128"/>
              </a:rPr>
              <a:t> : </a:t>
            </a:r>
            <a:r>
              <a:rPr lang="en-US" altLang="zh-TW" baseline="30000" smtClean="0">
                <a:ea typeface="ＭＳ Ｐゴシック" charset="-128"/>
              </a:rPr>
              <a:t>18</a:t>
            </a:r>
            <a:r>
              <a:rPr lang="en-US" altLang="zh-TW" smtClean="0">
                <a:ea typeface="ＭＳ Ｐゴシック" charset="-128"/>
              </a:rPr>
              <a:t>FDG, </a:t>
            </a:r>
            <a:r>
              <a:rPr lang="en-US" altLang="zh-TW" baseline="30000" smtClean="0">
                <a:ea typeface="ＭＳ Ｐゴシック" charset="-128"/>
              </a:rPr>
              <a:t>201</a:t>
            </a:r>
            <a:r>
              <a:rPr lang="en-US" altLang="zh-TW" smtClean="0">
                <a:ea typeface="ＭＳ Ｐゴシック" charset="-128"/>
              </a:rPr>
              <a:t>Tl</a:t>
            </a: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Multi-gated cardiac function (MUGA): </a:t>
            </a:r>
            <a:r>
              <a:rPr lang="en-US" altLang="zh-TW" baseline="30000" smtClean="0">
                <a:ea typeface="ＭＳ Ｐゴシック" charset="-128"/>
              </a:rPr>
              <a:t>99m</a:t>
            </a:r>
            <a:r>
              <a:rPr lang="en-US" altLang="zh-TW" smtClean="0">
                <a:ea typeface="ＭＳ Ｐゴシック" charset="-128"/>
              </a:rPr>
              <a:t>Tc-RBCs</a:t>
            </a: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Infar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t a</a:t>
            </a:r>
            <a:r>
              <a:rPr lang="tr-TR" altLang="zh-TW" smtClean="0">
                <a:ea typeface="ＭＳ Ｐゴシック" charset="-128"/>
              </a:rPr>
              <a:t>janları</a:t>
            </a:r>
            <a:r>
              <a:rPr lang="en-US" altLang="zh-TW" smtClean="0">
                <a:ea typeface="ＭＳ Ｐゴシック" charset="-128"/>
              </a:rPr>
              <a:t> : </a:t>
            </a:r>
            <a:r>
              <a:rPr lang="en-US" altLang="zh-TW" baseline="30000" smtClean="0">
                <a:ea typeface="ＭＳ Ｐゴシック" charset="-128"/>
              </a:rPr>
              <a:t>99m</a:t>
            </a:r>
            <a:r>
              <a:rPr lang="en-US" altLang="zh-TW" smtClean="0">
                <a:ea typeface="ＭＳ Ｐゴシック" charset="-128"/>
              </a:rPr>
              <a:t>Tc-pyrophosphate</a:t>
            </a:r>
          </a:p>
          <a:p>
            <a:pPr>
              <a:buFont typeface="Wingdings" pitchFamily="2" charset="2"/>
              <a:buNone/>
            </a:pPr>
            <a:endParaRPr lang="tr-TR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>
              <a:ea typeface="ＭＳ Ｐゴシック" charset="-128"/>
            </a:endParaRPr>
          </a:p>
          <a:p>
            <a:endParaRPr lang="en-US" smtClean="0">
              <a:ea typeface="ＭＳ Ｐゴシック" charset="-128"/>
            </a:endParaRPr>
          </a:p>
          <a:p>
            <a:endParaRPr lang="en-US" smtClean="0">
              <a:ea typeface="ＭＳ Ｐゴシック" charset="-128"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 charset="-128"/>
              </a:rPr>
              <a:t>Radyonüklid ventrikülografi (MUGA)</a:t>
            </a:r>
          </a:p>
          <a:p>
            <a:pPr lvl="1"/>
            <a:r>
              <a:rPr lang="en-US" smtClean="0">
                <a:ea typeface="ＭＳ Ｐゴシック" charset="-128"/>
              </a:rPr>
              <a:t>Eritrositler işaretlenerek kan havuzu görüntülenir.</a:t>
            </a:r>
          </a:p>
          <a:p>
            <a:pPr lvl="1"/>
            <a:r>
              <a:rPr lang="en-US" smtClean="0">
                <a:ea typeface="ＭＳ Ｐゴシック" charset="-128"/>
              </a:rPr>
              <a:t>Duvar hareketleri değerlendirilir</a:t>
            </a:r>
          </a:p>
          <a:p>
            <a:pPr lvl="1"/>
            <a:r>
              <a:rPr lang="en-US" smtClean="0">
                <a:ea typeface="ＭＳ Ｐゴシック" charset="-128"/>
              </a:rPr>
              <a:t>Akinezi, hipokinezi, normokinezi, diskinezi vb</a:t>
            </a:r>
          </a:p>
          <a:p>
            <a:pPr lvl="1"/>
            <a:r>
              <a:rPr lang="en-US" smtClean="0">
                <a:ea typeface="ＭＳ Ｐゴシック" charset="-128"/>
              </a:rPr>
              <a:t>LVEF</a:t>
            </a:r>
            <a:r>
              <a:rPr lang="en-US" altLang="en-US" smtClean="0">
                <a:ea typeface="ＭＳ Ｐゴシック" charset="-128"/>
              </a:rPr>
              <a:t>’</a:t>
            </a:r>
            <a:r>
              <a:rPr lang="en-US" smtClean="0">
                <a:ea typeface="ＭＳ Ｐゴシック" charset="-128"/>
              </a:rPr>
              <a:t>si hesaplanır</a:t>
            </a:r>
          </a:p>
          <a:p>
            <a:pPr lvl="1"/>
            <a:endParaRPr lang="en-US" smtClean="0">
              <a:ea typeface="ＭＳ Ｐゴシック" charset="-128"/>
            </a:endParaRPr>
          </a:p>
        </p:txBody>
      </p:sp>
      <p:sp>
        <p:nvSpPr>
          <p:cNvPr id="66562" name="1 Başlık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Kardiyovasküler Sistemde Nükleer Tıp Uygulamaları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2" descr="D:\CLERK專用\teching image\muga0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3" y="371475"/>
            <a:ext cx="7686675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714348" y="357166"/>
            <a:ext cx="2928958" cy="142876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Kardiyovasküler Sistemde Nükleer Tıp Uygulamaları </a:t>
            </a:r>
            <a:endParaRPr lang="tr-TR" cap="none" smtClean="0">
              <a:ea typeface="ＭＳ Ｐゴシック" charset="-128"/>
            </a:endParaRPr>
          </a:p>
        </p:txBody>
      </p:sp>
      <p:sp>
        <p:nvSpPr>
          <p:cNvPr id="70658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7704137" cy="511333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tr-TR" b="1" smtClean="0">
                <a:ea typeface="ＭＳ Ｐゴシック" charset="-128"/>
              </a:rPr>
              <a:t>MPS nedir?</a:t>
            </a:r>
          </a:p>
          <a:p>
            <a:pPr algn="just">
              <a:lnSpc>
                <a:spcPct val="80000"/>
              </a:lnSpc>
            </a:pPr>
            <a:r>
              <a:rPr lang="tr-TR" smtClean="0">
                <a:ea typeface="ＭＳ Ｐゴシック" charset="-128"/>
              </a:rPr>
              <a:t>Radyoaktif madde kullanılarak  myokardın  fonksiyonel olarak görüntülenmesi işlemidir.</a:t>
            </a:r>
          </a:p>
          <a:p>
            <a:pPr lvl="1"/>
            <a:r>
              <a:rPr lang="en-US" smtClean="0">
                <a:ea typeface="ＭＳ Ｐゴシック" charset="-128"/>
              </a:rPr>
              <a:t>En sık başvurulan yöntem</a:t>
            </a:r>
          </a:p>
          <a:p>
            <a:pPr lvl="2"/>
            <a:r>
              <a:rPr lang="en-US" smtClean="0">
                <a:ea typeface="ＭＳ Ｐゴシック" charset="-128"/>
              </a:rPr>
              <a:t>Planar</a:t>
            </a:r>
          </a:p>
          <a:p>
            <a:pPr lvl="2"/>
            <a:r>
              <a:rPr lang="en-US" smtClean="0">
                <a:ea typeface="ＭＳ Ｐゴシック" charset="-128"/>
              </a:rPr>
              <a:t>SPECT</a:t>
            </a:r>
          </a:p>
          <a:p>
            <a:pPr lvl="2"/>
            <a:r>
              <a:rPr lang="en-US" smtClean="0">
                <a:ea typeface="ＭＳ Ｐゴシック" charset="-128"/>
              </a:rPr>
              <a:t>Gated SPECT</a:t>
            </a:r>
            <a:endParaRPr lang="tr-TR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</a:pPr>
            <a:r>
              <a:rPr lang="tr-TR" b="1" smtClean="0">
                <a:ea typeface="ＭＳ Ｐゴシック" charset="-128"/>
              </a:rPr>
              <a:t>Radyofarmasötik: </a:t>
            </a:r>
          </a:p>
          <a:p>
            <a:pPr lvl="1" algn="just">
              <a:lnSpc>
                <a:spcPct val="80000"/>
              </a:lnSpc>
            </a:pPr>
            <a:r>
              <a:rPr lang="tr-TR" smtClean="0">
                <a:ea typeface="ＭＳ Ｐゴシック" charset="-128"/>
              </a:rPr>
              <a:t>Miyokard perfüzyon ajanları </a:t>
            </a:r>
          </a:p>
          <a:p>
            <a:pPr lvl="2" algn="just">
              <a:lnSpc>
                <a:spcPct val="80000"/>
              </a:lnSpc>
            </a:pPr>
            <a:r>
              <a:rPr lang="nl-NL" sz="2000" smtClean="0">
                <a:ea typeface="ＭＳ Ｐゴシック" charset="-128"/>
              </a:rPr>
              <a:t>Talyum-201, Tc-99m MIBI, Tc-99m tetrofosmin</a:t>
            </a:r>
            <a:endParaRPr lang="tr-TR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</a:pPr>
            <a:r>
              <a:rPr lang="tr-TR" b="1" smtClean="0">
                <a:ea typeface="ＭＳ Ｐゴシック" charset="-128"/>
              </a:rPr>
              <a:t>Yöntem: </a:t>
            </a:r>
            <a:r>
              <a:rPr lang="tr-TR" smtClean="0">
                <a:ea typeface="ＭＳ Ｐゴシック" charset="-128"/>
              </a:rPr>
              <a:t>iki aşamalı</a:t>
            </a:r>
          </a:p>
          <a:p>
            <a:pPr lvl="1" algn="just">
              <a:lnSpc>
                <a:spcPct val="80000"/>
              </a:lnSpc>
            </a:pPr>
            <a:r>
              <a:rPr lang="tr-TR" smtClean="0">
                <a:ea typeface="ＭＳ Ｐゴシック" charset="-128"/>
              </a:rPr>
              <a:t>Stres:</a:t>
            </a:r>
          </a:p>
          <a:p>
            <a:pPr lvl="2" algn="just">
              <a:lnSpc>
                <a:spcPct val="80000"/>
              </a:lnSpc>
            </a:pPr>
            <a:r>
              <a:rPr lang="tr-TR" smtClean="0">
                <a:ea typeface="ＭＳ Ｐゴシック" charset="-128"/>
              </a:rPr>
              <a:t>Egzersiz: efor bandı</a:t>
            </a:r>
          </a:p>
          <a:p>
            <a:pPr lvl="2" algn="just">
              <a:lnSpc>
                <a:spcPct val="80000"/>
              </a:lnSpc>
            </a:pPr>
            <a:r>
              <a:rPr lang="tr-TR" smtClean="0">
                <a:ea typeface="ＭＳ Ｐゴシック" charset="-128"/>
              </a:rPr>
              <a:t>Farmakolojik stres: dipiridamol, adenozin, dobutamin vb</a:t>
            </a:r>
          </a:p>
          <a:p>
            <a:pPr lvl="1" algn="just">
              <a:lnSpc>
                <a:spcPct val="80000"/>
              </a:lnSpc>
            </a:pPr>
            <a:r>
              <a:rPr lang="tr-TR" smtClean="0">
                <a:ea typeface="ＭＳ Ｐゴシック" charset="-128"/>
              </a:rPr>
              <a:t>Rest: istirahat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tr-TR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smtClean="0">
                <a:ea typeface="ＭＳ Ｐゴシック" charset="-128"/>
              </a:rPr>
              <a:t>Talyum-201: </a:t>
            </a:r>
          </a:p>
          <a:p>
            <a:pPr lvl="1"/>
            <a:r>
              <a:rPr lang="en-US" smtClean="0">
                <a:ea typeface="ＭＳ Ｐゴシック" charset="-128"/>
              </a:rPr>
              <a:t>Hücre düzeyinde Na –K ATPase pompası ile miyokard hücresine girer. </a:t>
            </a:r>
          </a:p>
          <a:p>
            <a:pPr lvl="1"/>
            <a:r>
              <a:rPr lang="en-US" smtClean="0">
                <a:ea typeface="ＭＳ Ｐゴシック" charset="-128"/>
              </a:rPr>
              <a:t>Kandan ilk geçişte % 85 i canlı miyokard hücreleri tarafından tutulur. </a:t>
            </a:r>
          </a:p>
          <a:p>
            <a:pPr lvl="1"/>
            <a:r>
              <a:rPr lang="en-US" smtClean="0">
                <a:ea typeface="ＭＳ Ｐゴシック" charset="-128"/>
              </a:rPr>
              <a:t>Kapiller kan akımını yansıtır. </a:t>
            </a:r>
          </a:p>
          <a:p>
            <a:pPr lvl="1"/>
            <a:r>
              <a:rPr lang="en-US" smtClean="0">
                <a:ea typeface="ＭＳ Ｐゴシック" charset="-128"/>
              </a:rPr>
              <a:t>Miyokard hücresi ile vasküler kan havuzu arasında sürekli değiş tokuş </a:t>
            </a:r>
            <a:r>
              <a:rPr lang="en-US" b="1" u="sng" smtClean="0">
                <a:ea typeface="ＭＳ Ｐゴシック" charset="-128"/>
              </a:rPr>
              <a:t>redistrübüsyona</a:t>
            </a:r>
            <a:r>
              <a:rPr lang="en-US" smtClean="0">
                <a:ea typeface="ＭＳ Ｐゴシック" charset="-128"/>
              </a:rPr>
              <a:t> neden olur. Hücre içindeki Tl 201 hücreyi terk ederken yerine kan havuzundaki Tl 201 girer. </a:t>
            </a:r>
          </a:p>
          <a:p>
            <a:endParaRPr lang="en-US" smtClean="0">
              <a:ea typeface="ＭＳ Ｐゴシック" charset="-128"/>
            </a:endParaRPr>
          </a:p>
        </p:txBody>
      </p:sp>
      <p:sp>
        <p:nvSpPr>
          <p:cNvPr id="69634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Kardiyovasküler Sistemde Nükleer Tıp Uygulamaları </a:t>
            </a:r>
            <a:endParaRPr lang="tr-TR" cap="none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smtClean="0">
                <a:ea typeface="ＭＳ Ｐゴシック" charset="-128"/>
              </a:rPr>
              <a:t>Tc-99m Sestamibi </a:t>
            </a:r>
          </a:p>
          <a:p>
            <a:pPr lvl="1"/>
            <a:r>
              <a:rPr lang="en-US" smtClean="0">
                <a:ea typeface="ＭＳ Ｐゴシック" charset="-128"/>
              </a:rPr>
              <a:t>İzonitrillerden lipofilik katyonik ajan. </a:t>
            </a:r>
          </a:p>
          <a:p>
            <a:pPr lvl="1"/>
            <a:r>
              <a:rPr lang="en-US" smtClean="0">
                <a:ea typeface="ＭＳ Ｐゴシック" charset="-128"/>
              </a:rPr>
              <a:t>Lipofilik olduğu için kandan miyokard hücresine difüze olur</a:t>
            </a:r>
          </a:p>
          <a:p>
            <a:pPr lvl="1"/>
            <a:r>
              <a:rPr lang="en-US" smtClean="0">
                <a:ea typeface="ＭＳ Ｐゴシック" charset="-128"/>
              </a:rPr>
              <a:t> Hücre içerisinde negatif transmembran potansiyeli ile mitokondride kalır. </a:t>
            </a:r>
          </a:p>
          <a:p>
            <a:pPr lvl="1"/>
            <a:r>
              <a:rPr lang="en-US" smtClean="0">
                <a:ea typeface="ＭＳ Ｐゴシック" charset="-128"/>
              </a:rPr>
              <a:t>Kandan ilk geçişte % 60 canlı miyokard hücreleri tarafından tutulur. </a:t>
            </a:r>
          </a:p>
          <a:p>
            <a:pPr lvl="1"/>
            <a:r>
              <a:rPr lang="en-US" smtClean="0">
                <a:ea typeface="ＭＳ Ｐゴシック" charset="-128"/>
              </a:rPr>
              <a:t>Kandan klirensi uzun sürer. Bu nedenle görüntüleme daha geç yapılabilir. </a:t>
            </a:r>
          </a:p>
          <a:p>
            <a:pPr lvl="1"/>
            <a:endParaRPr lang="en-US" smtClean="0">
              <a:ea typeface="ＭＳ Ｐゴシック" charset="-128"/>
            </a:endParaRPr>
          </a:p>
          <a:p>
            <a:endParaRPr lang="en-US" smtClean="0">
              <a:ea typeface="ＭＳ Ｐゴシック" charset="-128"/>
            </a:endParaRPr>
          </a:p>
        </p:txBody>
      </p:sp>
      <p:sp>
        <p:nvSpPr>
          <p:cNvPr id="70658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ea typeface="ＭＳ Ｐゴシック" charset="-128"/>
              </a:rPr>
              <a:t>Kardiyovasküler Sistemde Nükleer Tıp Uygulamaları </a:t>
            </a:r>
            <a:endParaRPr lang="tr-TR" cap="none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297</Words>
  <Application>Microsoft Office PowerPoint</Application>
  <PresentationFormat>Ekran Gösterisi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Kardiyovasküler Sistemde Nükleer Tıp Uygulamaları </vt:lpstr>
      <vt:lpstr>Kardiyovasküler Sistemde Nükleer Tıp Uygulamaları </vt:lpstr>
      <vt:lpstr>Slayt 3</vt:lpstr>
      <vt:lpstr>Kardiyovasküler Sistemde Nükleer Tıp Uygulamaları </vt:lpstr>
      <vt:lpstr>Kardiyovasküler Sistemde Nükleer Tıp Uygulamaları </vt:lpstr>
      <vt:lpstr>Kardiyovasküler Sistemde Nükleer Tıp Uygulamaları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Kardiyovasküler Sistemde Nükleer Tıp Uygulamaları </dc:title>
  <dc:creator>KALPMERKZ1677</dc:creator>
  <cp:lastModifiedBy>KALPMERKZ1677</cp:lastModifiedBy>
  <cp:revision>2</cp:revision>
  <dcterms:created xsi:type="dcterms:W3CDTF">2017-05-25T06:12:31Z</dcterms:created>
  <dcterms:modified xsi:type="dcterms:W3CDTF">2017-05-25T06:25:12Z</dcterms:modified>
</cp:coreProperties>
</file>