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AC2D84-AE35-405F-976F-87D36C364D32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5973F-3B13-477A-8FB8-0F30B1A27A1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tr-TR" smtClean="0">
                <a:ea typeface="ＭＳ Ｐゴシック" charset="-128"/>
              </a:rPr>
              <a:t>ile orantılı olarak konsantre ediliyor</a:t>
            </a:r>
          </a:p>
          <a:p>
            <a:endParaRPr lang="tr-TR" smtClean="0">
              <a:ea typeface="ＭＳ Ｐゴシック" charset="-128"/>
            </a:endParaRPr>
          </a:p>
          <a:p>
            <a:endParaRPr lang="tr-TR" smtClean="0">
              <a:ea typeface="ＭＳ Ｐゴシック" charset="-128"/>
            </a:endParaRPr>
          </a:p>
        </p:txBody>
      </p:sp>
      <p:sp>
        <p:nvSpPr>
          <p:cNvPr id="91139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D8B394-A174-4F5F-8FD1-CA0A48705058}" type="slidenum">
              <a:rPr lang="tr-TR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C176-8669-45AA-AF88-09F1369C4608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1856-79C5-4A15-9F69-3F2BF93D63A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C176-8669-45AA-AF88-09F1369C4608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1856-79C5-4A15-9F69-3F2BF93D63A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C176-8669-45AA-AF88-09F1369C4608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1856-79C5-4A15-9F69-3F2BF93D63A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C176-8669-45AA-AF88-09F1369C4608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1856-79C5-4A15-9F69-3F2BF93D63A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C176-8669-45AA-AF88-09F1369C4608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1856-79C5-4A15-9F69-3F2BF93D63A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C176-8669-45AA-AF88-09F1369C4608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1856-79C5-4A15-9F69-3F2BF93D63A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C176-8669-45AA-AF88-09F1369C4608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1856-79C5-4A15-9F69-3F2BF93D63A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C176-8669-45AA-AF88-09F1369C4608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1856-79C5-4A15-9F69-3F2BF93D63A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C176-8669-45AA-AF88-09F1369C4608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1856-79C5-4A15-9F69-3F2BF93D63A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C176-8669-45AA-AF88-09F1369C4608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1856-79C5-4A15-9F69-3F2BF93D63A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C176-8669-45AA-AF88-09F1369C4608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1856-79C5-4A15-9F69-3F2BF93D63A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6C176-8669-45AA-AF88-09F1369C4608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71856-79C5-4A15-9F69-3F2BF93D63A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b="1" smtClean="0">
                <a:ea typeface="ＭＳ Ｐゴシック" charset="-128"/>
              </a:rPr>
              <a:t>Reseptör sintigrafileri:</a:t>
            </a:r>
          </a:p>
          <a:p>
            <a:r>
              <a:rPr lang="tr-TR" smtClean="0">
                <a:ea typeface="ＭＳ Ｐゴシック" charset="-128"/>
              </a:rPr>
              <a:t>In-111 octreotid sintigrafisi </a:t>
            </a:r>
          </a:p>
          <a:p>
            <a:endParaRPr lang="tr-TR" smtClean="0">
              <a:ea typeface="ＭＳ Ｐゴシック" charset="-128"/>
            </a:endParaRPr>
          </a:p>
          <a:p>
            <a:endParaRPr lang="tr-TR" smtClean="0">
              <a:ea typeface="ＭＳ Ｐゴシック" charset="-128"/>
            </a:endParaRPr>
          </a:p>
        </p:txBody>
      </p:sp>
      <p:sp>
        <p:nvSpPr>
          <p:cNvPr id="88066" name="1 Başlık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r>
              <a:rPr lang="tr-TR" cap="none" smtClean="0">
                <a:solidFill>
                  <a:srgbClr val="E75C01"/>
                </a:solidFill>
                <a:ea typeface="ＭＳ Ｐゴシック" charset="-128"/>
              </a:rPr>
              <a:t>Onkolojik  Nükleer Tıp Uygulamaları</a:t>
            </a:r>
          </a:p>
        </p:txBody>
      </p:sp>
      <p:pic>
        <p:nvPicPr>
          <p:cNvPr id="8806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2781300"/>
            <a:ext cx="295275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06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3800" y="2565400"/>
            <a:ext cx="1981200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069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4663" y="4221163"/>
            <a:ext cx="360045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tr-TR" smtClean="0">
                <a:ea typeface="ＭＳ Ｐゴシック" charset="-128"/>
              </a:rPr>
              <a:t>Lenfosintigrafi – sentinel lenf nodu tayini</a:t>
            </a:r>
          </a:p>
          <a:p>
            <a:endParaRPr lang="tr-TR" smtClean="0">
              <a:ea typeface="ＭＳ Ｐゴシック" charset="-128"/>
            </a:endParaRPr>
          </a:p>
          <a:p>
            <a:endParaRPr lang="tr-TR" smtClean="0">
              <a:ea typeface="ＭＳ Ｐゴシック" charset="-128"/>
            </a:endParaRPr>
          </a:p>
        </p:txBody>
      </p:sp>
      <p:sp>
        <p:nvSpPr>
          <p:cNvPr id="89090" name="1 Başlık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r>
              <a:rPr lang="tr-TR" cap="none" smtClean="0">
                <a:solidFill>
                  <a:srgbClr val="E75C01"/>
                </a:solidFill>
                <a:ea typeface="ＭＳ Ｐゴシック" charset="-128"/>
              </a:rPr>
              <a:t>Onkolojik  Nükleer Tıp Uygulamaları</a:t>
            </a:r>
          </a:p>
        </p:txBody>
      </p:sp>
      <p:pic>
        <p:nvPicPr>
          <p:cNvPr id="8909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075" y="2636838"/>
            <a:ext cx="3971925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2 İçerik Yer Tutucusu"/>
          <p:cNvSpPr>
            <a:spLocks noGrp="1"/>
          </p:cNvSpPr>
          <p:nvPr>
            <p:ph idx="1"/>
          </p:nvPr>
        </p:nvSpPr>
        <p:spPr>
          <a:xfrm>
            <a:off x="468313" y="333375"/>
            <a:ext cx="8183562" cy="4457700"/>
          </a:xfrm>
        </p:spPr>
        <p:txBody>
          <a:bodyPr>
            <a:normAutofit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tr-TR" sz="2800" dirty="0" smtClean="0">
                <a:solidFill>
                  <a:srgbClr val="0D0D0D"/>
                </a:solidFill>
                <a:latin typeface="Calibri" pitchFamily="34" charset="0"/>
                <a:ea typeface="ＭＳ Ｐゴシック" charset="-128"/>
              </a:rPr>
              <a:t>FDG </a:t>
            </a:r>
            <a:r>
              <a:rPr lang="tr-TR" sz="2800" dirty="0" err="1" smtClean="0">
                <a:solidFill>
                  <a:srgbClr val="0D0D0D"/>
                </a:solidFill>
                <a:latin typeface="Calibri" pitchFamily="34" charset="0"/>
                <a:ea typeface="ＭＳ Ｐゴシック" charset="-128"/>
              </a:rPr>
              <a:t>konst</a:t>
            </a:r>
            <a:r>
              <a:rPr lang="tr-TR" sz="2800" dirty="0" smtClean="0">
                <a:solidFill>
                  <a:srgbClr val="0D0D0D"/>
                </a:solidFill>
                <a:latin typeface="Calibri" pitchFamily="34" charset="0"/>
                <a:ea typeface="ＭＳ Ｐゴシック" charset="-128"/>
              </a:rPr>
              <a:t>. </a:t>
            </a:r>
            <a:r>
              <a:rPr lang="tr-TR" sz="2800" dirty="0" smtClean="0">
                <a:solidFill>
                  <a:srgbClr val="0D0D0D"/>
                </a:solidFill>
                <a:latin typeface="Verdana" pitchFamily="34" charset="0"/>
                <a:ea typeface="ＭＳ Ｐゴシック" charset="-128"/>
              </a:rPr>
              <a:t>            </a:t>
            </a:r>
            <a:r>
              <a:rPr lang="tr-TR" sz="2800" dirty="0" err="1" smtClean="0">
                <a:solidFill>
                  <a:srgbClr val="0D0D0D"/>
                </a:solidFill>
                <a:latin typeface="Calibri" pitchFamily="34" charset="0"/>
                <a:ea typeface="ＭＳ Ｐゴシック" charset="-128"/>
              </a:rPr>
              <a:t>glukoz</a:t>
            </a:r>
            <a:r>
              <a:rPr lang="tr-TR" sz="2800" dirty="0" smtClean="0">
                <a:solidFill>
                  <a:srgbClr val="0D0D0D"/>
                </a:solidFill>
                <a:latin typeface="Calibri" pitchFamily="34" charset="0"/>
                <a:ea typeface="ＭＳ Ｐゴシック" charset="-128"/>
              </a:rPr>
              <a:t> </a:t>
            </a:r>
            <a:r>
              <a:rPr lang="tr-TR" sz="2800" dirty="0" smtClean="0">
                <a:solidFill>
                  <a:srgbClr val="0D0D0D"/>
                </a:solidFill>
                <a:latin typeface="Calibri" pitchFamily="34" charset="0"/>
                <a:ea typeface="ＭＳ Ｐゴシック" charset="-128"/>
              </a:rPr>
              <a:t>transportu (GLUT 1)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sz="2800" dirty="0" smtClean="0">
                <a:solidFill>
                  <a:srgbClr val="0D0D0D"/>
                </a:solidFill>
                <a:latin typeface="Calibri" pitchFamily="34" charset="0"/>
                <a:ea typeface="ＭＳ Ｐゴシック" charset="-128"/>
              </a:rPr>
              <a:t>   </a:t>
            </a:r>
            <a:r>
              <a:rPr lang="tr-TR" sz="2800" dirty="0" smtClean="0">
                <a:solidFill>
                  <a:srgbClr val="0D0D0D"/>
                </a:solidFill>
                <a:latin typeface="Calibri" pitchFamily="34" charset="0"/>
                <a:ea typeface="ＭＳ Ｐゴシック" charset="-128"/>
              </a:rPr>
              <a:t>                                   </a:t>
            </a:r>
            <a:r>
              <a:rPr lang="tr-TR" sz="2800" dirty="0" err="1" smtClean="0">
                <a:solidFill>
                  <a:srgbClr val="0D0D0D"/>
                </a:solidFill>
                <a:latin typeface="Calibri" pitchFamily="34" charset="0"/>
                <a:ea typeface="ＭＳ Ｐゴシック" charset="-128"/>
              </a:rPr>
              <a:t>glukoz</a:t>
            </a:r>
            <a:r>
              <a:rPr lang="tr-TR" sz="2800" dirty="0" smtClean="0">
                <a:solidFill>
                  <a:srgbClr val="0D0D0D"/>
                </a:solidFill>
                <a:latin typeface="Calibri" pitchFamily="34" charset="0"/>
                <a:ea typeface="ＭＳ Ｐゴシック" charset="-128"/>
              </a:rPr>
              <a:t> </a:t>
            </a:r>
            <a:r>
              <a:rPr lang="tr-TR" sz="2800" dirty="0" smtClean="0">
                <a:solidFill>
                  <a:srgbClr val="0D0D0D"/>
                </a:solidFill>
                <a:latin typeface="Calibri" pitchFamily="34" charset="0"/>
                <a:ea typeface="ＭＳ Ｐゴシック" charset="-128"/>
              </a:rPr>
              <a:t>metabolizması(</a:t>
            </a:r>
            <a:r>
              <a:rPr lang="tr-TR" sz="2800" dirty="0" err="1" smtClean="0">
                <a:solidFill>
                  <a:srgbClr val="0D0D0D"/>
                </a:solidFill>
                <a:latin typeface="Calibri" pitchFamily="34" charset="0"/>
                <a:ea typeface="ＭＳ Ｐゴシック" charset="-128"/>
              </a:rPr>
              <a:t>glikoliz</a:t>
            </a:r>
            <a:r>
              <a:rPr lang="tr-TR" sz="2800" dirty="0" smtClean="0">
                <a:solidFill>
                  <a:srgbClr val="0D0D0D"/>
                </a:solidFill>
                <a:latin typeface="Verdana" pitchFamily="34" charset="0"/>
                <a:ea typeface="ＭＳ Ｐゴシック" charset="-128"/>
              </a:rPr>
              <a:t>)</a:t>
            </a:r>
          </a:p>
        </p:txBody>
      </p:sp>
      <p:sp>
        <p:nvSpPr>
          <p:cNvPr id="4" name="3 Sağ Ok"/>
          <p:cNvSpPr/>
          <p:nvPr/>
        </p:nvSpPr>
        <p:spPr>
          <a:xfrm>
            <a:off x="2285984" y="571480"/>
            <a:ext cx="1071570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pic>
        <p:nvPicPr>
          <p:cNvPr id="90115" name="Picture 4"/>
          <p:cNvPicPr>
            <a:picLocks noChangeAspect="1" noChangeArrowheads="1"/>
          </p:cNvPicPr>
          <p:nvPr/>
        </p:nvPicPr>
        <p:blipFill>
          <a:blip r:embed="rId3">
            <a:lum bright="12000"/>
          </a:blip>
          <a:srcRect r="4054"/>
          <a:stretch>
            <a:fillRect/>
          </a:stretch>
        </p:blipFill>
        <p:spPr bwMode="auto">
          <a:xfrm>
            <a:off x="1643042" y="1714488"/>
            <a:ext cx="5568962" cy="290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116" name="5 Dikdörtgen"/>
          <p:cNvSpPr>
            <a:spLocks noChangeArrowheads="1"/>
          </p:cNvSpPr>
          <p:nvPr/>
        </p:nvSpPr>
        <p:spPr bwMode="auto">
          <a:xfrm>
            <a:off x="1928794" y="4857760"/>
            <a:ext cx="51847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 dirty="0" err="1">
                <a:latin typeface="Calibri" pitchFamily="34" charset="0"/>
              </a:rPr>
              <a:t>Üriner</a:t>
            </a:r>
            <a:r>
              <a:rPr lang="tr-TR" sz="2800" dirty="0">
                <a:latin typeface="Calibri" pitchFamily="34" charset="0"/>
              </a:rPr>
              <a:t> </a:t>
            </a:r>
            <a:r>
              <a:rPr lang="tr-TR" sz="2800" dirty="0" err="1">
                <a:latin typeface="Calibri" pitchFamily="34" charset="0"/>
              </a:rPr>
              <a:t>ekskresyon</a:t>
            </a:r>
            <a:r>
              <a:rPr lang="tr-TR" sz="2800" dirty="0">
                <a:latin typeface="Calibri" pitchFamily="34" charset="0"/>
              </a:rPr>
              <a:t> ile atılır</a:t>
            </a:r>
            <a:r>
              <a:rPr lang="tr-TR" dirty="0"/>
              <a:t>.</a:t>
            </a:r>
          </a:p>
        </p:txBody>
      </p:sp>
      <p:sp>
        <p:nvSpPr>
          <p:cNvPr id="90117" name="Rectangle 4"/>
          <p:cNvSpPr>
            <a:spLocks noChangeArrowheads="1"/>
          </p:cNvSpPr>
          <p:nvPr/>
        </p:nvSpPr>
        <p:spPr bwMode="auto">
          <a:xfrm>
            <a:off x="500034" y="5429264"/>
            <a:ext cx="77771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 dirty="0">
                <a:solidFill>
                  <a:srgbClr val="E75C01"/>
                </a:solidFill>
                <a:latin typeface="Comic Sans MS" pitchFamily="66" charset="0"/>
              </a:rPr>
              <a:t>Onkolojik  Nükleer Tıp Uygulamaları</a:t>
            </a:r>
            <a:br>
              <a:rPr lang="tr-TR" sz="2400" dirty="0">
                <a:solidFill>
                  <a:srgbClr val="E75C01"/>
                </a:solidFill>
                <a:latin typeface="Comic Sans MS" pitchFamily="66" charset="0"/>
              </a:rPr>
            </a:br>
            <a:r>
              <a:rPr lang="tr-TR" sz="2400" b="1" dirty="0">
                <a:solidFill>
                  <a:srgbClr val="E75C01"/>
                </a:solidFill>
                <a:latin typeface="Comic Sans MS" pitchFamily="66" charset="0"/>
              </a:rPr>
              <a:t>18F-FDG PET/BT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1" name="Picture 2" descr="http://bjr.birjournals.org/content/80/949/3/F3.large.jpg"/>
          <p:cNvPicPr>
            <a:picLocks noChangeAspect="1" noChangeArrowheads="1"/>
          </p:cNvPicPr>
          <p:nvPr/>
        </p:nvPicPr>
        <p:blipFill>
          <a:blip r:embed="rId2"/>
          <a:srcRect r="50777"/>
          <a:stretch>
            <a:fillRect/>
          </a:stretch>
        </p:blipFill>
        <p:spPr bwMode="auto">
          <a:xfrm>
            <a:off x="2627313" y="1454150"/>
            <a:ext cx="3332111" cy="4903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62" name="1 Başlık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r>
              <a:rPr lang="tr-TR" cap="none" smtClean="0">
                <a:solidFill>
                  <a:srgbClr val="E75C01"/>
                </a:solidFill>
                <a:ea typeface="ＭＳ Ｐゴシック" charset="-128"/>
              </a:rPr>
              <a:t>Onkolojik  Nükleer Tıp Uygulamaları</a:t>
            </a:r>
            <a:br>
              <a:rPr lang="tr-TR" cap="none" smtClean="0">
                <a:solidFill>
                  <a:srgbClr val="E75C01"/>
                </a:solidFill>
                <a:ea typeface="ＭＳ Ｐゴシック" charset="-128"/>
              </a:rPr>
            </a:br>
            <a:r>
              <a:rPr lang="tr-TR" cap="none" smtClean="0">
                <a:solidFill>
                  <a:srgbClr val="E75C01"/>
                </a:solidFill>
                <a:ea typeface="ＭＳ Ｐゴシック" charset="-128"/>
              </a:rPr>
              <a:t>18F-FDG PET görüntüleme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lvl="1"/>
            <a:r>
              <a:rPr lang="tr-TR" smtClean="0">
                <a:ea typeface="ＭＳ Ｐゴシック" charset="-128"/>
              </a:rPr>
              <a:t>Tanı, tedavi yanıtı, yeniden evreleme, </a:t>
            </a:r>
          </a:p>
          <a:p>
            <a:pPr lvl="1"/>
            <a:r>
              <a:rPr lang="tr-TR" smtClean="0">
                <a:ea typeface="ＭＳ Ｐゴシック" charset="-128"/>
              </a:rPr>
              <a:t>Primer tümör odağının saptanması</a:t>
            </a:r>
          </a:p>
          <a:p>
            <a:r>
              <a:rPr lang="tr-TR" smtClean="0">
                <a:ea typeface="ＭＳ Ｐゴシック" charset="-128"/>
              </a:rPr>
              <a:t>Akciğer, meme, kolorektal, baş-boyun, özefagus kanserleri, lenfoma, melanoma ...</a:t>
            </a:r>
          </a:p>
          <a:p>
            <a:endParaRPr lang="tr-TR" smtClean="0">
              <a:ea typeface="ＭＳ Ｐゴシック" charset="-128"/>
            </a:endParaRPr>
          </a:p>
          <a:p>
            <a:pPr lvl="1">
              <a:buFont typeface="Wingdings 2" pitchFamily="18" charset="2"/>
              <a:buNone/>
            </a:pPr>
            <a:endParaRPr lang="tr-TR" smtClean="0">
              <a:ea typeface="ＭＳ Ｐゴシック" charset="-128"/>
            </a:endParaRPr>
          </a:p>
        </p:txBody>
      </p:sp>
      <p:pic>
        <p:nvPicPr>
          <p:cNvPr id="931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3789363"/>
            <a:ext cx="1438275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3716338"/>
            <a:ext cx="3527425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188" name="1 Başlık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r>
              <a:rPr lang="tr-TR" cap="none" smtClean="0">
                <a:solidFill>
                  <a:srgbClr val="E75C01"/>
                </a:solidFill>
                <a:ea typeface="ＭＳ Ｐゴシック" charset="-128"/>
              </a:rPr>
              <a:t>Onkolojik  Nükleer Tıp Uygulamaları</a:t>
            </a:r>
            <a:br>
              <a:rPr lang="tr-TR" cap="none" smtClean="0">
                <a:solidFill>
                  <a:srgbClr val="E75C01"/>
                </a:solidFill>
                <a:ea typeface="ＭＳ Ｐゴシック" charset="-128"/>
              </a:rPr>
            </a:br>
            <a:r>
              <a:rPr lang="tr-TR" cap="none" smtClean="0">
                <a:solidFill>
                  <a:srgbClr val="E75C01"/>
                </a:solidFill>
                <a:ea typeface="ＭＳ Ｐゴシック" charset="-128"/>
              </a:rPr>
              <a:t>18F-FDG PET görüntüleme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83</Words>
  <Application>Microsoft Office PowerPoint</Application>
  <PresentationFormat>Ekran Gösterisi (4:3)</PresentationFormat>
  <Paragraphs>16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Onkolojik  Nükleer Tıp Uygulamaları</vt:lpstr>
      <vt:lpstr>Onkolojik  Nükleer Tıp Uygulamaları</vt:lpstr>
      <vt:lpstr>Slayt 3</vt:lpstr>
      <vt:lpstr>Onkolojik  Nükleer Tıp Uygulamaları 18F-FDG PET görüntüleme</vt:lpstr>
      <vt:lpstr>Onkolojik  Nükleer Tıp Uygulamaları 18F-FDG PET görüntüleme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Onkolojik  Nükleer Tıp Uygulamaları</dc:title>
  <dc:creator>KALPMERKZ1677</dc:creator>
  <cp:lastModifiedBy>KALPMERKZ1677</cp:lastModifiedBy>
  <cp:revision>2</cp:revision>
  <dcterms:created xsi:type="dcterms:W3CDTF">2017-05-25T06:15:21Z</dcterms:created>
  <dcterms:modified xsi:type="dcterms:W3CDTF">2017-05-25T06:29:38Z</dcterms:modified>
</cp:coreProperties>
</file>