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99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E9AA-6AE5-4216-BF22-47C206A665EE}" type="datetimeFigureOut">
              <a:rPr lang="tr-TR" smtClean="0"/>
              <a:pPr/>
              <a:t>15.04.2015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9EEB-5A62-49B3-A863-50414606749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EEB-5A62-49B3-A863-50414606749D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9EEB-5A62-49B3-A863-50414606749D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4FA0-4008-4ED8-9679-236CC8FB911F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B013-A485-4484-9833-EA127D4825E0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896F-A2D6-4B21-8831-36B33B366E25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AE71-29D4-4938-950B-9EE48082A315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AF45-0DB6-4CE4-9659-F0F71746C953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7A0E3F-E471-4F80-A03B-33EFB4062014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AE3D-CD6A-4852-8581-CCFCDC12862E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928-8007-4C87-A6A9-94D6A67FA7DD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25DF-EDF5-4B9D-843B-B9BCBD159A20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9AAA-E47A-4D04-9187-7C90409D9413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7064B45-D11B-40C7-87AB-EBFEDE604DF0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tr-TR" smtClean="0"/>
              <a:t>Medyada Kadın Olmak Prof.Dr.Çiler Dursun 2013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42AA16-EA87-4E12-BBF0-A9E9FCC429CE}" type="datetime1">
              <a:rPr lang="tr-TR" smtClean="0"/>
              <a:pPr/>
              <a:t>15.04.2015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Medyada Kadın Olmak Prof.Dr.Çiler Dursun 2013</a:t>
            </a:r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5F4180-E10F-45F0-B538-EC010E68D5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84776" cy="2409800"/>
          </a:xfrm>
        </p:spPr>
        <p:txBody>
          <a:bodyPr/>
          <a:lstStyle/>
          <a:p>
            <a:r>
              <a:rPr lang="tr-TR" sz="2400" dirty="0" smtClean="0">
                <a:solidFill>
                  <a:srgbClr val="FFFF00"/>
                </a:solidFill>
              </a:rPr>
              <a:t>PROF.DR.ÇİLER DURSUN</a:t>
            </a:r>
          </a:p>
          <a:p>
            <a:endParaRPr lang="tr-TR" dirty="0" smtClean="0">
              <a:solidFill>
                <a:srgbClr val="7030A0"/>
              </a:solidFill>
            </a:endParaRPr>
          </a:p>
          <a:p>
            <a:r>
              <a:rPr lang="tr-TR" dirty="0" smtClean="0">
                <a:solidFill>
                  <a:srgbClr val="FFFF00"/>
                </a:solidFill>
              </a:rPr>
              <a:t>Ankara üniversitesi iletişim fakültesi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Cdursun</a:t>
            </a:r>
            <a:r>
              <a:rPr lang="tr-TR" dirty="0" smtClean="0"/>
              <a:t>@</a:t>
            </a:r>
            <a:r>
              <a:rPr lang="tr-TR" dirty="0" err="1" smtClean="0"/>
              <a:t>ankara</a:t>
            </a:r>
            <a:r>
              <a:rPr lang="tr-TR" dirty="0" smtClean="0"/>
              <a:t>.edu.tr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980729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MEDYADA </a:t>
            </a:r>
            <a:r>
              <a:rPr lang="tr-TR" b="1" dirty="0" smtClean="0">
                <a:solidFill>
                  <a:srgbClr val="FF0000"/>
                </a:solidFill>
              </a:rPr>
              <a:t>ve MEDYAYLA KADIN </a:t>
            </a:r>
            <a:r>
              <a:rPr lang="tr-TR" b="1" dirty="0" smtClean="0">
                <a:solidFill>
                  <a:srgbClr val="FF0000"/>
                </a:solidFill>
              </a:rPr>
              <a:t>OLMAK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i="1" dirty="0" smtClean="0">
                <a:solidFill>
                  <a:srgbClr val="FFFF00"/>
                </a:solidFill>
              </a:rPr>
              <a:t>“Gazetecinin cinsiyeti, onun eşitliği öne çıkaran duygu ve görüşleri benimsemesi ya da eşitlikçi pratikleri desteklemesini sağlayacak belirli değerler ve inançlar için herhangi bir garanti vermez”  </a:t>
            </a:r>
          </a:p>
          <a:p>
            <a:pPr lvl="5"/>
            <a:r>
              <a:rPr lang="tr-TR" dirty="0" smtClean="0"/>
              <a:t>(Karen </a:t>
            </a:r>
            <a:r>
              <a:rPr lang="tr-TR" dirty="0" err="1" smtClean="0"/>
              <a:t>Ross</a:t>
            </a:r>
            <a:r>
              <a:rPr lang="tr-TR" dirty="0" smtClean="0"/>
              <a:t>, </a:t>
            </a:r>
            <a:r>
              <a:rPr lang="tr-TR" dirty="0" err="1" smtClean="0"/>
              <a:t>Women</a:t>
            </a:r>
            <a:r>
              <a:rPr lang="tr-TR" dirty="0" smtClean="0"/>
              <a:t> At </a:t>
            </a:r>
            <a:r>
              <a:rPr lang="tr-TR" dirty="0" err="1" smtClean="0"/>
              <a:t>Work</a:t>
            </a:r>
            <a:r>
              <a:rPr lang="tr-TR" dirty="0" smtClean="0"/>
              <a:t>, 2001)</a:t>
            </a:r>
            <a:endParaRPr lang="tr-TR" dirty="0"/>
          </a:p>
        </p:txBody>
      </p:sp>
      <p:sp>
        <p:nvSpPr>
          <p:cNvPr id="6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89040"/>
            <a:ext cx="2448272" cy="226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4900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88640"/>
            <a:ext cx="14900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88640"/>
            <a:ext cx="149001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CİNSİYETÇİLİK VE SÖYLEMİ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Cinsiyetçilik; </a:t>
            </a:r>
            <a:r>
              <a:rPr lang="tr-TR" dirty="0" smtClean="0"/>
              <a:t>kadını toplumda ikincil ve aşağı durumda gösteren bütün tutum,davranış ve etkinlikler ile;</a:t>
            </a:r>
          </a:p>
          <a:p>
            <a:r>
              <a:rPr lang="tr-TR" dirty="0" smtClean="0"/>
              <a:t>Bunları yeniden üretmek için kurumsal ve ideolojik kaynakların kullanılmasıdır.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Cinsiyetçi Söylem: </a:t>
            </a:r>
            <a:r>
              <a:rPr lang="tr-TR" dirty="0" smtClean="0"/>
              <a:t>Kadınlık ve erkeklik durumunu, insan yaşamının toplumdan ve kültürden gelen sabit bir özelliği olarak gören ve bu sabitlemeyi de kadını erkek karşısında doğuştan gelen zayıflık, duygusallık, </a:t>
            </a:r>
            <a:r>
              <a:rPr lang="tr-TR" dirty="0" err="1" smtClean="0"/>
              <a:t>irrasyonalite</a:t>
            </a:r>
            <a:r>
              <a:rPr lang="tr-TR" dirty="0" smtClean="0"/>
              <a:t> vb…olumsuz öğelerle </a:t>
            </a:r>
            <a:r>
              <a:rPr lang="tr-TR" dirty="0" err="1" smtClean="0"/>
              <a:t>özelliklendirerek</a:t>
            </a:r>
            <a:r>
              <a:rPr lang="tr-TR" dirty="0" smtClean="0"/>
              <a:t> yapan söylemdir. 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Cinsiyetçi söylem, </a:t>
            </a:r>
            <a:r>
              <a:rPr lang="tr-TR" dirty="0" smtClean="0"/>
              <a:t>bir eşitsizlik söylemidir. </a:t>
            </a:r>
          </a:p>
          <a:p>
            <a:r>
              <a:rPr lang="tr-TR" dirty="0" smtClean="0"/>
              <a:t>Kadın ve erkeğin birbirinden farklarının, erkeğin toplumsal iktidarını kuracak ve pekiştirecek tarzda tanımlanmasıyla işler</a:t>
            </a:r>
          </a:p>
          <a:p>
            <a:r>
              <a:rPr lang="tr-TR" dirty="0" err="1" smtClean="0"/>
              <a:t>Sözkonusu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farklar, </a:t>
            </a:r>
            <a:r>
              <a:rPr lang="tr-TR" dirty="0" smtClean="0"/>
              <a:t>doğuştan gelen dönüştürülemez, değiştirilemez ve yeryüzünün erkek egemen tarzda düzenlenmesine yol açan kökensel farklar haline getirilir</a:t>
            </a:r>
          </a:p>
          <a:p>
            <a:r>
              <a:rPr lang="tr-TR" dirty="0" smtClean="0"/>
              <a:t>Böylelikle kadınlık ve erkeklik rolleri, farklara dayalı olarak çerçevelenir. </a:t>
            </a:r>
          </a:p>
          <a:p>
            <a:r>
              <a:rPr lang="tr-TR" dirty="0" err="1" smtClean="0"/>
              <a:t>Varolan</a:t>
            </a:r>
            <a:r>
              <a:rPr lang="tr-TR" dirty="0" smtClean="0"/>
              <a:t> toplumsal düzenin </a:t>
            </a:r>
            <a:r>
              <a:rPr lang="tr-TR" dirty="0" smtClean="0">
                <a:solidFill>
                  <a:srgbClr val="FF0000"/>
                </a:solidFill>
              </a:rPr>
              <a:t>erkek egemen yapısı </a:t>
            </a:r>
            <a:r>
              <a:rPr lang="tr-TR" dirty="0" smtClean="0"/>
              <a:t>doğallaştırılır, meşrulaştırılır. </a:t>
            </a:r>
          </a:p>
          <a:p>
            <a:r>
              <a:rPr lang="tr-TR" dirty="0" smtClean="0"/>
              <a:t>Eril cinsiyetin egemenlik uygulama rejimi olan </a:t>
            </a:r>
            <a:r>
              <a:rPr lang="tr-TR" dirty="0" smtClean="0">
                <a:solidFill>
                  <a:srgbClr val="FF0000"/>
                </a:solidFill>
              </a:rPr>
              <a:t>ataerkillik, </a:t>
            </a:r>
            <a:r>
              <a:rPr lang="tr-TR" dirty="0" smtClean="0"/>
              <a:t>yeni kuşaklar tarafından benimsenir. 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Medyada Kadın Olma Halleri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Temsil edilen ve sunulan içeriğin parçası olmak</a:t>
            </a:r>
          </a:p>
          <a:p>
            <a:pPr lvl="1"/>
            <a:r>
              <a:rPr lang="tr-TR" dirty="0" smtClean="0"/>
              <a:t>I.Dalga feminist hareketin yükseldiği 1970’lerde medyada yer alan kadına ve kadınlığa dair </a:t>
            </a:r>
            <a:r>
              <a:rPr lang="tr-TR" dirty="0" err="1" smtClean="0"/>
              <a:t>stereotipler</a:t>
            </a:r>
            <a:r>
              <a:rPr lang="tr-TR" dirty="0" smtClean="0"/>
              <a:t> incelendi</a:t>
            </a:r>
          </a:p>
          <a:p>
            <a:r>
              <a:rPr lang="tr-TR" dirty="0" smtClean="0"/>
              <a:t>Çalışan medya profesyoneli olmak</a:t>
            </a:r>
          </a:p>
          <a:p>
            <a:pPr lvl="1"/>
            <a:r>
              <a:rPr lang="tr-TR" dirty="0" smtClean="0"/>
              <a:t>II. Dalga feminist hareketin güçlendiği 1980’lerde kadınların haber kuruluşları başta olmak üzere medyadaki çalışma koşulları ve mesleki pratiklerinin cinsiyetçi boyutları incelenmeye başlandı</a:t>
            </a:r>
          </a:p>
          <a:p>
            <a:r>
              <a:rPr lang="tr-TR" dirty="0" smtClean="0"/>
              <a:t>İçerikle etkileşen izleyici/okur olmak</a:t>
            </a:r>
          </a:p>
          <a:p>
            <a:pPr lvl="1"/>
            <a:r>
              <a:rPr lang="tr-TR" dirty="0" smtClean="0"/>
              <a:t>III. Dalga feminist harekete paralel olarak kadınların izleyici/okur olarak anlamlandırıcı etkinlikleri araştırılmaya başlandı</a:t>
            </a:r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229200"/>
            <a:ext cx="2051720" cy="1628800"/>
          </a:xfrm>
          <a:prstGeom prst="rect">
            <a:avLst/>
          </a:prstGeom>
          <a:ln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Olmak• 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 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Anlatı Türleri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En eril anlatı haberdir	</a:t>
            </a:r>
          </a:p>
          <a:p>
            <a:pPr lvl="1"/>
            <a:r>
              <a:rPr lang="tr-TR" dirty="0" smtClean="0"/>
              <a:t>Kadınların rolleri ritüelleştirilmiştir</a:t>
            </a:r>
          </a:p>
          <a:p>
            <a:pPr lvl="1"/>
            <a:r>
              <a:rPr lang="tr-TR" dirty="0" smtClean="0"/>
              <a:t>Feminist görüşler zırvadır</a:t>
            </a:r>
          </a:p>
          <a:p>
            <a:pPr lvl="1"/>
            <a:r>
              <a:rPr lang="tr-TR" dirty="0" smtClean="0"/>
              <a:t>İtibarlı kaynaklar, erkeklerdir</a:t>
            </a:r>
          </a:p>
          <a:p>
            <a:pPr lvl="1"/>
            <a:r>
              <a:rPr lang="tr-TR" dirty="0" smtClean="0"/>
              <a:t>Erkeklerin erkeklere dünyanın nasıl bir yer olduğunu anlatmasıdır</a:t>
            </a:r>
          </a:p>
          <a:p>
            <a:pPr lvl="1"/>
            <a:r>
              <a:rPr lang="tr-TR" dirty="0" smtClean="0"/>
              <a:t>Eril bir epistemolojiye dayalıdır</a:t>
            </a:r>
          </a:p>
          <a:p>
            <a:pPr lvl="1"/>
            <a:r>
              <a:rPr lang="tr-TR" dirty="0" smtClean="0"/>
              <a:t>Hakikat iddiası </a:t>
            </a:r>
            <a:r>
              <a:rPr lang="tr-TR" dirty="0" err="1" smtClean="0"/>
              <a:t>monolojiktir</a:t>
            </a:r>
            <a:endParaRPr lang="tr-T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93096"/>
            <a:ext cx="2736304" cy="2055490"/>
          </a:xfrm>
          <a:prstGeom prst="rect">
            <a:avLst/>
          </a:prstGeom>
          <a:ln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9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  <a:sym typeface="Marlett"/>
              </a:rPr>
              <a:t>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  <a:sym typeface="Marlett"/>
              </a:rPr>
              <a:t> •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İçeriğinde Kadınlar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İradi ve </a:t>
            </a:r>
            <a:r>
              <a:rPr lang="tr-TR" dirty="0" err="1" smtClean="0"/>
              <a:t>insiyatif</a:t>
            </a:r>
            <a:r>
              <a:rPr lang="tr-TR" dirty="0" smtClean="0"/>
              <a:t> sahibi olmayan</a:t>
            </a:r>
          </a:p>
          <a:p>
            <a:r>
              <a:rPr lang="tr-TR" dirty="0" smtClean="0"/>
              <a:t>Fiziki özellikleri vurgulanan</a:t>
            </a:r>
          </a:p>
          <a:p>
            <a:r>
              <a:rPr lang="tr-TR" dirty="0" smtClean="0"/>
              <a:t>Toplumsal norm ve değerlerin dışına çıktığında konu haline gelen</a:t>
            </a:r>
          </a:p>
          <a:p>
            <a:r>
              <a:rPr lang="tr-TR" dirty="0" smtClean="0"/>
              <a:t>Zayıf ve bağımlı bir figür</a:t>
            </a:r>
          </a:p>
          <a:p>
            <a:r>
              <a:rPr lang="tr-TR" dirty="0" smtClean="0"/>
              <a:t>Hafif kadın/ iyi eş-anne kategorik ayrımına göre yer tutan</a:t>
            </a:r>
          </a:p>
          <a:p>
            <a:r>
              <a:rPr lang="tr-TR" dirty="0" smtClean="0"/>
              <a:t>Cinselliğinden arındırılan ya da aşırı cinsel yüklemelerle kurulan figürler</a:t>
            </a:r>
          </a:p>
          <a:p>
            <a:r>
              <a:rPr lang="tr-TR" dirty="0" smtClean="0"/>
              <a:t>Şiddetin nesnesi</a:t>
            </a:r>
          </a:p>
          <a:p>
            <a:r>
              <a:rPr lang="tr-TR" dirty="0" smtClean="0"/>
              <a:t>Metalaşmış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 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İçeriğinde Kadınlar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r>
              <a:rPr lang="tr-TR" dirty="0" smtClean="0"/>
              <a:t>Mikro çözümlemeler: dilbilgisi öğeleri ve anlam yapılarını sergilemeye dayalı</a:t>
            </a:r>
          </a:p>
          <a:p>
            <a:r>
              <a:rPr lang="tr-TR" dirty="0" smtClean="0"/>
              <a:t>Genel olarak kadınların temsili değil spesifik konular etrafında temsil sorunları: şiddet, cinsellik, siyaset, din/türban</a:t>
            </a:r>
          </a:p>
          <a:p>
            <a:r>
              <a:rPr lang="tr-TR" dirty="0" smtClean="0"/>
              <a:t>Erkek imgesi ile karşılaştırmalı çözümlemeler</a:t>
            </a:r>
          </a:p>
          <a:p>
            <a:r>
              <a:rPr lang="tr-TR" dirty="0" smtClean="0"/>
              <a:t>Farklı toplumsal cinsiyetler (eşcinsel, </a:t>
            </a:r>
            <a:r>
              <a:rPr lang="tr-TR" dirty="0" err="1" smtClean="0"/>
              <a:t>biseksüel</a:t>
            </a:r>
            <a:r>
              <a:rPr lang="tr-TR" dirty="0" smtClean="0"/>
              <a:t>, lezbiyen) çözümleme konusu yapılıyor</a:t>
            </a:r>
          </a:p>
          <a:p>
            <a:endParaRPr lang="tr-T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509120"/>
            <a:ext cx="257517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9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• 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Kuruluşlarında Kadın Çalışanlar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Kurum ve kuruluşlarda çalışan kadınların sayıları ve demografik özellikleri</a:t>
            </a:r>
          </a:p>
          <a:p>
            <a:r>
              <a:rPr lang="tr-TR" dirty="0" smtClean="0"/>
              <a:t>Ücret ve sosyal güvenlik hakları</a:t>
            </a:r>
          </a:p>
          <a:p>
            <a:r>
              <a:rPr lang="tr-TR" dirty="0" smtClean="0"/>
              <a:t>Cam tavan etkisi </a:t>
            </a:r>
          </a:p>
          <a:p>
            <a:r>
              <a:rPr lang="tr-TR" dirty="0" smtClean="0"/>
              <a:t>Kişisel deneyimleri ve toplumsal cinsiyet farkına dayalı ayrımcı anlayışlar ve uygulamalar </a:t>
            </a:r>
          </a:p>
          <a:p>
            <a:r>
              <a:rPr lang="tr-TR" dirty="0" smtClean="0"/>
              <a:t>Kurum ve kuruluşların çalışma kültürlerinde cinsiyetçi söylemlerin izleri</a:t>
            </a:r>
          </a:p>
          <a:p>
            <a:r>
              <a:rPr lang="tr-TR" dirty="0" smtClean="0"/>
              <a:t>Hangi haber türlerine kadınların</a:t>
            </a:r>
          </a:p>
          <a:p>
            <a:pPr>
              <a:buNone/>
            </a:pPr>
            <a:r>
              <a:rPr lang="tr-TR" dirty="0" smtClean="0"/>
              <a:t>gönderildiği (moda, sağlık, yaşam </a:t>
            </a:r>
          </a:p>
          <a:p>
            <a:pPr>
              <a:buNone/>
            </a:pPr>
            <a:r>
              <a:rPr lang="tr-TR" dirty="0" smtClean="0"/>
              <a:t>Tarzı, eğitim, yeme-içme)</a:t>
            </a:r>
          </a:p>
          <a:p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09120"/>
            <a:ext cx="280721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Medyada Tutunma Stratejileri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4180-E10F-45F0-B538-EC010E68D524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tr-TR" sz="2800" dirty="0" smtClean="0">
                <a:solidFill>
                  <a:srgbClr val="FFC000"/>
                </a:solidFill>
              </a:rPr>
              <a:t>Dahil olma</a:t>
            </a:r>
            <a:r>
              <a:rPr lang="tr-TR" sz="2800" dirty="0" smtClean="0"/>
              <a:t>: erkeksi iş yapma tarzlarını üstlenme</a:t>
            </a:r>
          </a:p>
          <a:p>
            <a:r>
              <a:rPr lang="tr-TR" sz="2800" dirty="0" smtClean="0">
                <a:solidFill>
                  <a:srgbClr val="FFC000"/>
                </a:solidFill>
              </a:rPr>
              <a:t>Feminist: </a:t>
            </a:r>
            <a:r>
              <a:rPr lang="tr-TR" sz="2800" dirty="0" smtClean="0"/>
              <a:t>alternatif ses sağlama stratejisi</a:t>
            </a:r>
          </a:p>
          <a:p>
            <a:r>
              <a:rPr lang="tr-TR" sz="2800" dirty="0" smtClean="0">
                <a:solidFill>
                  <a:srgbClr val="FFC000"/>
                </a:solidFill>
              </a:rPr>
              <a:t>Geri çekilme: </a:t>
            </a:r>
            <a:r>
              <a:rPr lang="tr-TR" sz="2800" dirty="0" smtClean="0"/>
              <a:t>iş yerinden ayrılma, serbest çalışan olma</a:t>
            </a:r>
            <a:endParaRPr lang="tr-TR" sz="28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736" y="1556792"/>
            <a:ext cx="36467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483224" cy="365760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Medyada Kadın Olmak •</a:t>
            </a:r>
            <a:r>
              <a:rPr lang="tr-TR" dirty="0" err="1" smtClean="0">
                <a:solidFill>
                  <a:srgbClr val="7030A0"/>
                </a:solidFill>
                <a:latin typeface="Calibri" pitchFamily="34" charset="0"/>
              </a:rPr>
              <a:t>Prof.Dr</a:t>
            </a:r>
            <a:r>
              <a:rPr lang="tr-TR" dirty="0" smtClean="0">
                <a:solidFill>
                  <a:srgbClr val="7030A0"/>
                </a:solidFill>
                <a:latin typeface="Calibri" pitchFamily="34" charset="0"/>
              </a:rPr>
              <a:t>.Çiler Dursun •2013</a:t>
            </a:r>
            <a:endParaRPr lang="tr-TR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200</TotalTime>
  <Words>517</Words>
  <Application>Microsoft Office PowerPoint</Application>
  <PresentationFormat>Ekran Gösterisi (4:3)</PresentationFormat>
  <Paragraphs>80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Kent</vt:lpstr>
      <vt:lpstr>MEDYADA ve MEDYAYLA KADIN OLMAK</vt:lpstr>
      <vt:lpstr>CİNSİYETÇİLİK VE SÖYLEMİ</vt:lpstr>
      <vt:lpstr>Slayt 3</vt:lpstr>
      <vt:lpstr>Medyada Kadın Olma Halleri</vt:lpstr>
      <vt:lpstr>Medya Anlatı Türleri </vt:lpstr>
      <vt:lpstr>Medya İçeriğinde Kadınlar 1</vt:lpstr>
      <vt:lpstr>Medya İçeriğinde Kadınlar 2</vt:lpstr>
      <vt:lpstr>Medya Kuruluşlarında Kadın Çalışanlar</vt:lpstr>
      <vt:lpstr>Medyada Tutunma Stratejileri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MEDYADA KADIN OLMAK</dc:title>
  <dc:creator>YÜCEL</dc:creator>
  <cp:lastModifiedBy>YÜCEL</cp:lastModifiedBy>
  <cp:revision>41</cp:revision>
  <dcterms:created xsi:type="dcterms:W3CDTF">2013-10-08T21:51:45Z</dcterms:created>
  <dcterms:modified xsi:type="dcterms:W3CDTF">2015-04-15T00:17:46Z</dcterms:modified>
</cp:coreProperties>
</file>