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4"/>
  </p:notesMasterIdLst>
  <p:sldIdLst>
    <p:sldId id="605" r:id="rId4"/>
    <p:sldId id="1426" r:id="rId5"/>
    <p:sldId id="1427" r:id="rId6"/>
    <p:sldId id="1428" r:id="rId7"/>
    <p:sldId id="1429" r:id="rId8"/>
    <p:sldId id="1430" r:id="rId9"/>
    <p:sldId id="1431" r:id="rId10"/>
    <p:sldId id="1432" r:id="rId11"/>
    <p:sldId id="1415" r:id="rId12"/>
    <p:sldId id="1395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82" d="100"/>
          <a:sy n="82" d="100"/>
        </p:scale>
        <p:origin x="1728" y="96"/>
      </p:cViewPr>
      <p:guideLst>
        <p:guide orient="horz" pos="2160"/>
        <p:guide pos="2903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3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08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2/13/2020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2/13/2020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2/13/2020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2/13/2020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2/13/2020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2/13/2020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2/13/2020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2/13/2020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2/13/2020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2/13/2020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2/13/2020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2/13/2020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2/13/2020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2/13/2020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2/13/2020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15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8912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9358707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03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49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08" y="604683"/>
            <a:ext cx="8597118" cy="4688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lang="en-US" sz="2400" b="1" kern="1200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3" y="1990642"/>
            <a:ext cx="8613058" cy="1993530"/>
          </a:xfrm>
          <a:prstGeom prst="rect">
            <a:avLst/>
          </a:prstGeom>
        </p:spPr>
        <p:txBody>
          <a:bodyPr/>
          <a:lstStyle>
            <a:lvl1pPr marL="274320" indent="-274320">
              <a:buClr>
                <a:srgbClr val="46166B"/>
              </a:buClr>
              <a:buFont typeface="Wingdings" panose="05000000000000000000" pitchFamily="2" charset="2"/>
              <a:buChar char="q"/>
              <a:defRPr lang="tr-TR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4360" indent="-274320">
              <a:buClr>
                <a:srgbClr val="46166B"/>
              </a:buClr>
              <a:buFont typeface="Wingdings" panose="05000000000000000000" pitchFamily="2" charset="2"/>
              <a:buChar char="Ø"/>
              <a:defRPr lang="tr-TR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68680" indent="-228600">
              <a:buClr>
                <a:srgbClr val="46166B"/>
              </a:buClr>
              <a:buFont typeface="Wingdings" panose="05000000000000000000" pitchFamily="2" charset="2"/>
              <a:buChar char="q"/>
              <a:defRPr lang="tr-TR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3000" indent="-228600">
              <a:buClr>
                <a:srgbClr val="46166B"/>
              </a:buClr>
              <a:buFont typeface="Wingdings" panose="05000000000000000000" pitchFamily="2" charset="2"/>
              <a:buChar char="ü"/>
              <a:defRPr lang="tr-TR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-228600">
              <a:buClr>
                <a:srgbClr val="46166B"/>
              </a:buClr>
              <a:buFont typeface="Wingdings" panose="05000000000000000000" pitchFamily="2" charset="2"/>
              <a:buChar char="v"/>
              <a:defRPr lang="en-US" sz="2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79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2/13/2020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13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4" r:id="rId3"/>
    <p:sldLayoutId id="2147483695" r:id="rId4"/>
    <p:sldLayoutId id="2147483697" r:id="rId5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3513" y="1640920"/>
            <a:ext cx="8012450" cy="3247043"/>
          </a:xfrm>
          <a:prstGeom prst="rect">
            <a:avLst/>
          </a:prstGeom>
        </p:spPr>
        <p:txBody>
          <a:bodyPr/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Kentsel Mekanlar ve Modern Şehir Mekânsal Yapısı, Kentsel Mekan Piyasası </a:t>
            </a:r>
          </a:p>
          <a:p>
            <a:pPr algn="just" fontAlgn="base">
              <a:spcBef>
                <a:spcPts val="600"/>
              </a:spcBef>
              <a:spcAft>
                <a:spcPct val="0"/>
              </a:spcAft>
              <a:buClr>
                <a:srgbClr val="160093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ts val="600"/>
              </a:spcBef>
              <a:spcAft>
                <a:spcPct val="0"/>
              </a:spcAft>
              <a:buClr>
                <a:srgbClr val="160093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ts val="600"/>
              </a:spcBef>
              <a:spcAft>
                <a:spcPct val="0"/>
              </a:spcAft>
              <a:buClr>
                <a:srgbClr val="160093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ts val="600"/>
              </a:spcBef>
              <a:spcAft>
                <a:spcPct val="0"/>
              </a:spcAft>
              <a:buClr>
                <a:srgbClr val="160093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3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82973" y="1366186"/>
            <a:ext cx="8012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tr-TR" alt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İnceoğlu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ve 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Aytuğ, A. </a:t>
            </a: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2009. 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Kentsel Mekânda Kalite Kavramı. </a:t>
            </a:r>
            <a:r>
              <a:rPr lang="tr-TR" alt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Megaron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4(3).</a:t>
            </a: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0" y="719951"/>
            <a:ext cx="7997371" cy="399399"/>
          </a:xfrm>
          <a:prstGeom prst="rect">
            <a:avLst/>
          </a:prstGeom>
        </p:spPr>
        <p:txBody>
          <a:bodyPr/>
          <a:lstStyle/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Kaynaklar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4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Kentsel Mekanlar</a:t>
            </a:r>
            <a:endParaRPr lang="en-US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381385" y="1310964"/>
            <a:ext cx="8396996" cy="2856194"/>
          </a:xfrm>
        </p:spPr>
        <p:txBody>
          <a:bodyPr>
            <a:normAutofit fontScale="925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/>
              <a:t>Mimari Mekan: </a:t>
            </a:r>
            <a:r>
              <a:rPr lang="tr-TR" dirty="0"/>
              <a:t>İnsanların bina içinde, dışında birbirleriyle ve bu mekânlarla kurdukları etkileşimli ilişkiler mimari mekânı oluşturmaktadır</a:t>
            </a:r>
            <a:r>
              <a:rPr lang="tr-TR" dirty="0" smtClean="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mekânda</a:t>
            </a:r>
            <a:r>
              <a:rPr lang="en-US" dirty="0"/>
              <a:t> </a:t>
            </a:r>
            <a:r>
              <a:rPr lang="en-US" dirty="0" err="1"/>
              <a:t>yapıların</a:t>
            </a:r>
            <a:r>
              <a:rPr lang="en-US" dirty="0"/>
              <a:t> </a:t>
            </a:r>
            <a:r>
              <a:rPr lang="en-US" dirty="0" err="1"/>
              <a:t>birbirleriyle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öğelerle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ilişkilerinin</a:t>
            </a:r>
            <a:r>
              <a:rPr lang="en-US" dirty="0"/>
              <a:t>, </a:t>
            </a:r>
            <a:r>
              <a:rPr lang="en-US" dirty="0" err="1"/>
              <a:t>yakınlıklarının</a:t>
            </a:r>
            <a:r>
              <a:rPr lang="en-US" dirty="0"/>
              <a:t> </a:t>
            </a:r>
            <a:r>
              <a:rPr lang="en-US" dirty="0" err="1"/>
              <a:t>oluşturduğu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mekâna</a:t>
            </a:r>
            <a:r>
              <a:rPr lang="en-US" dirty="0"/>
              <a:t> “</a:t>
            </a:r>
            <a:r>
              <a:rPr lang="en-US" b="1" dirty="0" err="1"/>
              <a:t>kentsel</a:t>
            </a:r>
            <a:r>
              <a:rPr lang="en-US" b="1" dirty="0"/>
              <a:t> </a:t>
            </a:r>
            <a:r>
              <a:rPr lang="en-US" b="1" dirty="0" err="1"/>
              <a:t>mekân</a:t>
            </a:r>
            <a:r>
              <a:rPr lang="en-US" dirty="0"/>
              <a:t>” da </a:t>
            </a:r>
            <a:r>
              <a:rPr lang="en-US" dirty="0" err="1"/>
              <a:t>denilmektedir</a:t>
            </a:r>
            <a:r>
              <a:rPr lang="en-US" dirty="0"/>
              <a:t>. </a:t>
            </a:r>
            <a:endParaRPr lang="tr-TR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Madanipour</a:t>
            </a:r>
            <a:r>
              <a:rPr lang="en-US" dirty="0" smtClean="0"/>
              <a:t>,</a:t>
            </a:r>
            <a:r>
              <a:rPr lang="tr-TR" dirty="0"/>
              <a:t> </a:t>
            </a:r>
            <a:r>
              <a:rPr lang="en-US" dirty="0" err="1" smtClean="0"/>
              <a:t>kentsel</a:t>
            </a:r>
            <a:r>
              <a:rPr lang="en-US" dirty="0" smtClean="0"/>
              <a:t> </a:t>
            </a:r>
            <a:r>
              <a:rPr lang="en-US" dirty="0" err="1"/>
              <a:t>mekânı</a:t>
            </a:r>
            <a:r>
              <a:rPr lang="en-US" dirty="0"/>
              <a:t> </a:t>
            </a:r>
            <a:r>
              <a:rPr lang="en-US" b="1" i="1" dirty="0"/>
              <a:t>“</a:t>
            </a:r>
            <a:r>
              <a:rPr lang="en-US" b="1" i="1" dirty="0" err="1"/>
              <a:t>fiziksel</a:t>
            </a:r>
            <a:r>
              <a:rPr lang="en-US" b="1" i="1" dirty="0"/>
              <a:t> </a:t>
            </a:r>
            <a:r>
              <a:rPr lang="en-US" b="1" i="1" dirty="0" err="1"/>
              <a:t>ve</a:t>
            </a:r>
            <a:r>
              <a:rPr lang="en-US" b="1" i="1" dirty="0"/>
              <a:t> </a:t>
            </a:r>
            <a:r>
              <a:rPr lang="en-US" b="1" i="1" dirty="0" err="1"/>
              <a:t>herkes</a:t>
            </a:r>
            <a:r>
              <a:rPr lang="en-US" b="1" i="1" dirty="0"/>
              <a:t> </a:t>
            </a:r>
            <a:r>
              <a:rPr lang="en-US" b="1" i="1" dirty="0" err="1"/>
              <a:t>tarafından</a:t>
            </a:r>
            <a:r>
              <a:rPr lang="en-US" b="1" i="1" dirty="0"/>
              <a:t> da </a:t>
            </a:r>
            <a:r>
              <a:rPr lang="en-US" b="1" i="1" dirty="0" err="1"/>
              <a:t>erişilebilir</a:t>
            </a:r>
            <a:r>
              <a:rPr lang="en-US" b="1" i="1" dirty="0"/>
              <a:t> </a:t>
            </a:r>
            <a:r>
              <a:rPr lang="en-US" b="1" i="1" dirty="0" err="1"/>
              <a:t>olan</a:t>
            </a:r>
            <a:r>
              <a:rPr lang="en-US" b="1" i="1" dirty="0"/>
              <a:t> </a:t>
            </a:r>
            <a:r>
              <a:rPr lang="en-US" b="1" i="1" dirty="0" err="1"/>
              <a:t>bir</a:t>
            </a:r>
            <a:r>
              <a:rPr lang="en-US" b="1" i="1" dirty="0"/>
              <a:t> </a:t>
            </a:r>
            <a:r>
              <a:rPr lang="en-US" b="1" i="1" dirty="0" err="1"/>
              <a:t>yer</a:t>
            </a:r>
            <a:r>
              <a:rPr lang="en-US" b="1" i="1" dirty="0"/>
              <a:t>; </a:t>
            </a:r>
            <a:r>
              <a:rPr lang="en-US" b="1" i="1" dirty="0" err="1"/>
              <a:t>yabancıların</a:t>
            </a:r>
            <a:r>
              <a:rPr lang="en-US" b="1" i="1" dirty="0"/>
              <a:t> </a:t>
            </a:r>
            <a:r>
              <a:rPr lang="en-US" b="1" i="1" dirty="0" err="1"/>
              <a:t>ve</a:t>
            </a:r>
            <a:r>
              <a:rPr lang="en-US" b="1" i="1" dirty="0"/>
              <a:t> </a:t>
            </a:r>
            <a:r>
              <a:rPr lang="en-US" b="1" i="1" dirty="0" err="1"/>
              <a:t>yerlilerin</a:t>
            </a:r>
            <a:r>
              <a:rPr lang="en-US" b="1" i="1" dirty="0"/>
              <a:t> </a:t>
            </a:r>
            <a:r>
              <a:rPr lang="en-US" b="1" i="1" dirty="0" err="1"/>
              <a:t>çok</a:t>
            </a:r>
            <a:r>
              <a:rPr lang="en-US" b="1" i="1" dirty="0"/>
              <a:t> </a:t>
            </a:r>
            <a:r>
              <a:rPr lang="en-US" b="1" i="1" dirty="0" err="1"/>
              <a:t>az</a:t>
            </a:r>
            <a:r>
              <a:rPr lang="en-US" b="1" i="1" dirty="0"/>
              <a:t> </a:t>
            </a:r>
            <a:r>
              <a:rPr lang="en-US" b="1" i="1" dirty="0" err="1"/>
              <a:t>kısıtlamalarla</a:t>
            </a:r>
            <a:r>
              <a:rPr lang="en-US" b="1" i="1" dirty="0"/>
              <a:t> </a:t>
            </a:r>
            <a:r>
              <a:rPr lang="en-US" b="1" i="1" dirty="0" err="1"/>
              <a:t>girebildikleri</a:t>
            </a:r>
            <a:r>
              <a:rPr lang="en-US" b="1" i="1" dirty="0"/>
              <a:t>, </a:t>
            </a:r>
            <a:r>
              <a:rPr lang="en-US" b="1" i="1" dirty="0" err="1"/>
              <a:t>kasabalar</a:t>
            </a:r>
            <a:r>
              <a:rPr lang="en-US" b="1" i="1" dirty="0"/>
              <a:t>, </a:t>
            </a:r>
            <a:r>
              <a:rPr lang="en-US" b="1" i="1" dirty="0" err="1"/>
              <a:t>şehirler</a:t>
            </a:r>
            <a:r>
              <a:rPr lang="en-US" b="1" i="1" dirty="0"/>
              <a:t> </a:t>
            </a:r>
            <a:r>
              <a:rPr lang="en-US" b="1" i="1" dirty="0" err="1"/>
              <a:t>ve</a:t>
            </a:r>
            <a:r>
              <a:rPr lang="en-US" b="1" i="1" dirty="0"/>
              <a:t> </a:t>
            </a:r>
            <a:r>
              <a:rPr lang="en-US" b="1" i="1" dirty="0" err="1"/>
              <a:t>kırsal</a:t>
            </a:r>
            <a:r>
              <a:rPr lang="en-US" b="1" i="1" dirty="0"/>
              <a:t> </a:t>
            </a:r>
            <a:r>
              <a:rPr lang="en-US" b="1" i="1" dirty="0" err="1"/>
              <a:t>mekanların</a:t>
            </a:r>
            <a:r>
              <a:rPr lang="en-US" b="1" i="1" dirty="0"/>
              <a:t> </a:t>
            </a:r>
            <a:r>
              <a:rPr lang="en-US" b="1" i="1" dirty="0" err="1"/>
              <a:t>içlerinde</a:t>
            </a:r>
            <a:r>
              <a:rPr lang="en-US" b="1" i="1" dirty="0"/>
              <a:t> </a:t>
            </a:r>
            <a:r>
              <a:rPr lang="en-US" b="1" i="1" dirty="0" err="1"/>
              <a:t>kalan</a:t>
            </a:r>
            <a:r>
              <a:rPr lang="en-US" b="1" i="1" dirty="0"/>
              <a:t> </a:t>
            </a:r>
            <a:r>
              <a:rPr lang="en-US" b="1" i="1" dirty="0" err="1"/>
              <a:t>mekanlar</a:t>
            </a:r>
            <a:r>
              <a:rPr lang="en-US" b="1" i="1" dirty="0"/>
              <a:t>”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 smtClean="0"/>
              <a:t>tanımlanmıştır</a:t>
            </a:r>
            <a:r>
              <a:rPr lang="tr-TR" dirty="0" smtClean="0"/>
              <a:t> (</a:t>
            </a:r>
            <a:r>
              <a:rPr lang="tr-TR" dirty="0" err="1" smtClean="0"/>
              <a:t>İnceoğlu</a:t>
            </a:r>
            <a:r>
              <a:rPr lang="tr-TR" dirty="0" smtClean="0"/>
              <a:t> ve Aytuğ 2009)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1" name="İçerik Yer Tutucusu 6"/>
          <p:cNvSpPr txBox="1">
            <a:spLocks/>
          </p:cNvSpPr>
          <p:nvPr/>
        </p:nvSpPr>
        <p:spPr>
          <a:xfrm>
            <a:off x="782857" y="402772"/>
            <a:ext cx="7614139" cy="14595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en-US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93" y="4312547"/>
            <a:ext cx="7110248" cy="14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4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Kentsel Mekanlar</a:t>
            </a:r>
            <a:endParaRPr lang="en-US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173421" y="1403131"/>
            <a:ext cx="5054088" cy="3395747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“</a:t>
            </a:r>
            <a:r>
              <a:rPr lang="en-US" i="1" dirty="0" err="1"/>
              <a:t>Mekânı</a:t>
            </a:r>
            <a:r>
              <a:rPr lang="en-US" i="1" dirty="0"/>
              <a:t> </a:t>
            </a:r>
            <a:r>
              <a:rPr lang="en-US" i="1" dirty="0" err="1"/>
              <a:t>sınırlandıran</a:t>
            </a:r>
            <a:r>
              <a:rPr lang="en-US" i="1" dirty="0"/>
              <a:t> </a:t>
            </a:r>
            <a:r>
              <a:rPr lang="en-US" i="1" dirty="0" err="1"/>
              <a:t>öğelerin</a:t>
            </a:r>
            <a:r>
              <a:rPr lang="en-US" i="1" dirty="0"/>
              <a:t> </a:t>
            </a:r>
            <a:r>
              <a:rPr lang="en-US" i="1" dirty="0" err="1"/>
              <a:t>farklılığına</a:t>
            </a:r>
            <a:r>
              <a:rPr lang="en-US" i="1" dirty="0"/>
              <a:t> </a:t>
            </a:r>
            <a:r>
              <a:rPr lang="en-US" i="1" dirty="0" err="1"/>
              <a:t>göre</a:t>
            </a:r>
            <a:r>
              <a:rPr lang="en-US" i="1" dirty="0"/>
              <a:t> </a:t>
            </a:r>
            <a:r>
              <a:rPr lang="en-US" i="1" dirty="0" err="1"/>
              <a:t>mimari</a:t>
            </a:r>
            <a:r>
              <a:rPr lang="en-US" i="1" dirty="0"/>
              <a:t> </a:t>
            </a:r>
            <a:r>
              <a:rPr lang="en-US" i="1" dirty="0" err="1"/>
              <a:t>mekân</a:t>
            </a:r>
            <a:r>
              <a:rPr lang="en-US" i="1" dirty="0"/>
              <a:t> </a:t>
            </a:r>
            <a:r>
              <a:rPr lang="en-US" i="1" dirty="0" err="1"/>
              <a:t>ve</a:t>
            </a:r>
            <a:r>
              <a:rPr lang="en-US" i="1" dirty="0"/>
              <a:t> </a:t>
            </a:r>
            <a:r>
              <a:rPr lang="en-US" i="1" dirty="0" err="1"/>
              <a:t>doğal</a:t>
            </a:r>
            <a:r>
              <a:rPr lang="en-US" i="1" dirty="0"/>
              <a:t> </a:t>
            </a:r>
            <a:r>
              <a:rPr lang="en-US" i="1" dirty="0" err="1"/>
              <a:t>mekân</a:t>
            </a:r>
            <a:r>
              <a:rPr lang="en-US" i="1" dirty="0"/>
              <a:t> </a:t>
            </a:r>
            <a:r>
              <a:rPr lang="en-US" i="1" dirty="0" err="1"/>
              <a:t>ayrımı</a:t>
            </a:r>
            <a:r>
              <a:rPr lang="en-US" i="1" dirty="0"/>
              <a:t> </a:t>
            </a:r>
            <a:r>
              <a:rPr lang="en-US" i="1" dirty="0" err="1" smtClean="0"/>
              <a:t>yaparız</a:t>
            </a:r>
            <a:r>
              <a:rPr lang="en-US" i="1" dirty="0" smtClean="0"/>
              <a:t>.</a:t>
            </a:r>
            <a:endParaRPr lang="tr-TR" i="1" dirty="0" smtClean="0"/>
          </a:p>
          <a:p>
            <a:pPr marL="320040" lvl="1" indent="0" algn="just">
              <a:buNone/>
            </a:pPr>
            <a:r>
              <a:rPr lang="tr-TR" i="1" dirty="0"/>
              <a:t>	</a:t>
            </a:r>
            <a:r>
              <a:rPr lang="en-US" i="1" dirty="0" smtClean="0"/>
              <a:t>Bu </a:t>
            </a:r>
            <a:r>
              <a:rPr lang="en-US" i="1" dirty="0" err="1"/>
              <a:t>öğeler</a:t>
            </a:r>
            <a:r>
              <a:rPr lang="en-US" i="1" dirty="0"/>
              <a:t>; </a:t>
            </a:r>
            <a:r>
              <a:rPr lang="en-US" i="1" dirty="0" err="1"/>
              <a:t>duvarlar</a:t>
            </a:r>
            <a:r>
              <a:rPr lang="en-US" i="1" dirty="0"/>
              <a:t>, </a:t>
            </a:r>
            <a:r>
              <a:rPr lang="en-US" i="1" dirty="0" err="1"/>
              <a:t>tavanlar</a:t>
            </a:r>
            <a:r>
              <a:rPr lang="en-US" i="1" dirty="0"/>
              <a:t>, </a:t>
            </a:r>
            <a:r>
              <a:rPr lang="en-US" i="1" dirty="0" err="1"/>
              <a:t>döşemeler</a:t>
            </a:r>
            <a:r>
              <a:rPr lang="en-US" i="1" dirty="0"/>
              <a:t>, </a:t>
            </a:r>
            <a:r>
              <a:rPr lang="en-US" i="1" dirty="0" err="1"/>
              <a:t>sütunlar</a:t>
            </a:r>
            <a:r>
              <a:rPr lang="en-US" i="1" dirty="0"/>
              <a:t>, </a:t>
            </a:r>
            <a:r>
              <a:rPr lang="en-US" i="1" dirty="0" err="1"/>
              <a:t>kolonlar</a:t>
            </a:r>
            <a:r>
              <a:rPr lang="en-US" i="1" dirty="0"/>
              <a:t> </a:t>
            </a:r>
            <a:r>
              <a:rPr lang="en-US" i="1" dirty="0" err="1"/>
              <a:t>ve</a:t>
            </a:r>
            <a:r>
              <a:rPr lang="en-US" i="1" dirty="0"/>
              <a:t> </a:t>
            </a:r>
            <a:r>
              <a:rPr lang="en-US" i="1" dirty="0" err="1"/>
              <a:t>kirişler</a:t>
            </a:r>
            <a:r>
              <a:rPr lang="en-US" i="1" dirty="0"/>
              <a:t> </a:t>
            </a:r>
            <a:r>
              <a:rPr lang="en-US" i="1" dirty="0" err="1"/>
              <a:t>ise</a:t>
            </a:r>
            <a:r>
              <a:rPr lang="en-US" i="1" dirty="0"/>
              <a:t> </a:t>
            </a:r>
            <a:r>
              <a:rPr lang="en-US" i="1" dirty="0" err="1"/>
              <a:t>mimari</a:t>
            </a:r>
            <a:r>
              <a:rPr lang="en-US" i="1" dirty="0"/>
              <a:t> </a:t>
            </a:r>
            <a:r>
              <a:rPr lang="en-US" i="1" dirty="0" err="1"/>
              <a:t>mekândan</a:t>
            </a:r>
            <a:r>
              <a:rPr lang="en-US" i="1" dirty="0"/>
              <a:t> </a:t>
            </a:r>
            <a:r>
              <a:rPr lang="en-US" i="1" dirty="0" err="1"/>
              <a:t>söz</a:t>
            </a:r>
            <a:r>
              <a:rPr lang="en-US" i="1" dirty="0"/>
              <a:t> </a:t>
            </a:r>
            <a:r>
              <a:rPr lang="en-US" i="1" dirty="0" err="1" smtClean="0"/>
              <a:t>ederiz</a:t>
            </a:r>
            <a:r>
              <a:rPr lang="en-US" i="1" dirty="0" smtClean="0"/>
              <a:t>.</a:t>
            </a:r>
            <a:endParaRPr lang="tr-TR" i="1" dirty="0" smtClean="0"/>
          </a:p>
          <a:p>
            <a:pPr marL="320040" lvl="1" indent="0" algn="just">
              <a:buNone/>
            </a:pPr>
            <a:r>
              <a:rPr lang="tr-TR" i="1" dirty="0"/>
              <a:t>	</a:t>
            </a:r>
            <a:r>
              <a:rPr lang="en-US" i="1" dirty="0" smtClean="0"/>
              <a:t>Bu </a:t>
            </a:r>
            <a:r>
              <a:rPr lang="en-US" i="1" dirty="0" err="1"/>
              <a:t>öğeler</a:t>
            </a:r>
            <a:r>
              <a:rPr lang="en-US" i="1" dirty="0"/>
              <a:t>; </a:t>
            </a:r>
            <a:r>
              <a:rPr lang="en-US" i="1" dirty="0" err="1"/>
              <a:t>yeryüzü</a:t>
            </a:r>
            <a:r>
              <a:rPr lang="en-US" i="1" dirty="0"/>
              <a:t>, </a:t>
            </a:r>
            <a:r>
              <a:rPr lang="en-US" i="1" dirty="0" err="1"/>
              <a:t>gökyüzü</a:t>
            </a:r>
            <a:r>
              <a:rPr lang="en-US" i="1" dirty="0"/>
              <a:t>, </a:t>
            </a:r>
            <a:r>
              <a:rPr lang="en-US" i="1" dirty="0" err="1"/>
              <a:t>ufuk</a:t>
            </a:r>
            <a:r>
              <a:rPr lang="en-US" i="1" dirty="0"/>
              <a:t>, </a:t>
            </a:r>
            <a:r>
              <a:rPr lang="en-US" i="1" dirty="0" err="1"/>
              <a:t>çalılık</a:t>
            </a:r>
            <a:r>
              <a:rPr lang="en-US" i="1" dirty="0"/>
              <a:t>, </a:t>
            </a:r>
            <a:r>
              <a:rPr lang="en-US" i="1" dirty="0" err="1"/>
              <a:t>ağaçlar</a:t>
            </a:r>
            <a:r>
              <a:rPr lang="en-US" i="1" dirty="0"/>
              <a:t> </a:t>
            </a:r>
            <a:r>
              <a:rPr lang="en-US" i="1" dirty="0" err="1"/>
              <a:t>ve</a:t>
            </a:r>
            <a:r>
              <a:rPr lang="en-US" i="1" dirty="0"/>
              <a:t> </a:t>
            </a:r>
            <a:r>
              <a:rPr lang="en-US" i="1" dirty="0" err="1"/>
              <a:t>bulutlar</a:t>
            </a:r>
            <a:r>
              <a:rPr lang="en-US" i="1" dirty="0"/>
              <a:t> </a:t>
            </a:r>
            <a:r>
              <a:rPr lang="en-US" i="1" dirty="0" err="1"/>
              <a:t>ise</a:t>
            </a:r>
            <a:r>
              <a:rPr lang="en-US" i="1" dirty="0"/>
              <a:t> </a:t>
            </a:r>
            <a:r>
              <a:rPr lang="en-US" i="1" dirty="0" err="1"/>
              <a:t>doğal</a:t>
            </a:r>
            <a:r>
              <a:rPr lang="en-US" i="1" dirty="0"/>
              <a:t> </a:t>
            </a:r>
            <a:r>
              <a:rPr lang="en-US" i="1" dirty="0" err="1"/>
              <a:t>mekândan</a:t>
            </a:r>
            <a:r>
              <a:rPr lang="en-US" i="1" dirty="0"/>
              <a:t> </a:t>
            </a:r>
            <a:r>
              <a:rPr lang="en-US" i="1" dirty="0" err="1"/>
              <a:t>söz</a:t>
            </a:r>
            <a:r>
              <a:rPr lang="en-US" i="1" dirty="0"/>
              <a:t> </a:t>
            </a:r>
            <a:r>
              <a:rPr lang="en-US" i="1" dirty="0" err="1" smtClean="0"/>
              <a:t>edilebilir</a:t>
            </a:r>
            <a:r>
              <a:rPr lang="en-US" i="1" dirty="0" smtClean="0"/>
              <a:t>.</a:t>
            </a:r>
            <a:endParaRPr lang="tr-TR" i="1" dirty="0" smtClean="0"/>
          </a:p>
        </p:txBody>
      </p:sp>
      <p:sp>
        <p:nvSpPr>
          <p:cNvPr id="31" name="İçerik Yer Tutucusu 6"/>
          <p:cNvSpPr txBox="1">
            <a:spLocks/>
          </p:cNvSpPr>
          <p:nvPr/>
        </p:nvSpPr>
        <p:spPr>
          <a:xfrm>
            <a:off x="782857" y="402772"/>
            <a:ext cx="7614139" cy="14595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en-US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364" y="1481537"/>
            <a:ext cx="3112819" cy="2801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Dikdörtgen 2"/>
          <p:cNvSpPr/>
          <p:nvPr/>
        </p:nvSpPr>
        <p:spPr>
          <a:xfrm>
            <a:off x="241472" y="4611252"/>
            <a:ext cx="84610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i="1" dirty="0" err="1"/>
              <a:t>Mimari</a:t>
            </a:r>
            <a:r>
              <a:rPr lang="en-US" sz="2000" i="1" dirty="0"/>
              <a:t> </a:t>
            </a:r>
            <a:r>
              <a:rPr lang="en-US" sz="2000" i="1" dirty="0" err="1"/>
              <a:t>mekânın</a:t>
            </a:r>
            <a:r>
              <a:rPr lang="en-US" sz="2000" i="1" dirty="0"/>
              <a:t> </a:t>
            </a:r>
            <a:r>
              <a:rPr lang="en-US" sz="2000" i="1" dirty="0" err="1"/>
              <a:t>veya</a:t>
            </a:r>
            <a:r>
              <a:rPr lang="en-US" sz="2000" i="1" dirty="0"/>
              <a:t> </a:t>
            </a:r>
            <a:r>
              <a:rPr lang="en-US" sz="2000" i="1" dirty="0" err="1"/>
              <a:t>doğal</a:t>
            </a:r>
            <a:r>
              <a:rPr lang="en-US" sz="2000" i="1" dirty="0"/>
              <a:t> </a:t>
            </a:r>
            <a:r>
              <a:rPr lang="en-US" sz="2000" i="1" dirty="0" err="1"/>
              <a:t>mekânla</a:t>
            </a:r>
            <a:r>
              <a:rPr lang="en-US" sz="2000" i="1" dirty="0"/>
              <a:t> </a:t>
            </a:r>
            <a:r>
              <a:rPr lang="en-US" sz="2000" i="1" dirty="0" err="1"/>
              <a:t>birlikte</a:t>
            </a:r>
            <a:r>
              <a:rPr lang="en-US" sz="2000" i="1" dirty="0"/>
              <a:t> </a:t>
            </a:r>
            <a:r>
              <a:rPr lang="en-US" sz="2000" i="1" dirty="0" err="1"/>
              <a:t>mimari</a:t>
            </a:r>
            <a:r>
              <a:rPr lang="en-US" sz="2000" i="1" dirty="0"/>
              <a:t> </a:t>
            </a:r>
            <a:r>
              <a:rPr lang="en-US" sz="2000" i="1" dirty="0" err="1"/>
              <a:t>mekânın</a:t>
            </a:r>
            <a:r>
              <a:rPr lang="en-US" sz="2000" i="1" dirty="0"/>
              <a:t> </a:t>
            </a:r>
            <a:r>
              <a:rPr lang="en-US" sz="2000" i="1" dirty="0" err="1"/>
              <a:t>özel</a:t>
            </a:r>
            <a:r>
              <a:rPr lang="en-US" sz="2000" i="1" dirty="0"/>
              <a:t> </a:t>
            </a:r>
            <a:r>
              <a:rPr lang="en-US" sz="2000" i="1" dirty="0" err="1"/>
              <a:t>durumu</a:t>
            </a:r>
            <a:r>
              <a:rPr lang="en-US" sz="2000" i="1" dirty="0"/>
              <a:t> </a:t>
            </a:r>
            <a:r>
              <a:rPr lang="en-US" sz="2000" i="1" dirty="0" err="1"/>
              <a:t>olan</a:t>
            </a:r>
            <a:r>
              <a:rPr lang="en-US" sz="2000" i="1" dirty="0"/>
              <a:t> </a:t>
            </a:r>
            <a:r>
              <a:rPr lang="en-US" sz="2000" i="1" dirty="0" err="1"/>
              <a:t>kentsel</a:t>
            </a:r>
            <a:r>
              <a:rPr lang="en-US" sz="2000" i="1" dirty="0"/>
              <a:t> </a:t>
            </a:r>
            <a:r>
              <a:rPr lang="en-US" sz="2000" i="1" dirty="0" err="1"/>
              <a:t>mekânlar</a:t>
            </a:r>
            <a:r>
              <a:rPr lang="en-US" sz="2000" i="1" dirty="0"/>
              <a:t>; </a:t>
            </a:r>
            <a:r>
              <a:rPr lang="en-US" sz="2000" i="1" dirty="0" err="1"/>
              <a:t>sokaklar</a:t>
            </a:r>
            <a:r>
              <a:rPr lang="en-US" sz="2000" i="1" dirty="0"/>
              <a:t>, </a:t>
            </a:r>
            <a:r>
              <a:rPr lang="en-US" sz="2000" i="1" dirty="0" err="1"/>
              <a:t>binalar</a:t>
            </a:r>
            <a:r>
              <a:rPr lang="en-US" sz="2000" i="1" dirty="0"/>
              <a:t> </a:t>
            </a:r>
            <a:r>
              <a:rPr lang="en-US" sz="2000" i="1" dirty="0" err="1"/>
              <a:t>veya</a:t>
            </a:r>
            <a:r>
              <a:rPr lang="en-US" sz="2000" i="1" dirty="0"/>
              <a:t> </a:t>
            </a:r>
            <a:r>
              <a:rPr lang="en-US" sz="2000" i="1" dirty="0" err="1"/>
              <a:t>bunlarla</a:t>
            </a:r>
            <a:r>
              <a:rPr lang="en-US" sz="2000" i="1" dirty="0"/>
              <a:t> </a:t>
            </a:r>
            <a:r>
              <a:rPr lang="en-US" sz="2000" i="1" dirty="0" err="1"/>
              <a:t>birlikte</a:t>
            </a:r>
            <a:r>
              <a:rPr lang="en-US" sz="2000" i="1" dirty="0"/>
              <a:t> </a:t>
            </a:r>
            <a:r>
              <a:rPr lang="en-US" sz="2000" i="1" dirty="0" err="1"/>
              <a:t>yeşil</a:t>
            </a:r>
            <a:r>
              <a:rPr lang="en-US" sz="2000" i="1" dirty="0"/>
              <a:t> </a:t>
            </a:r>
            <a:r>
              <a:rPr lang="en-US" sz="2000" i="1" dirty="0" err="1"/>
              <a:t>mekânlar</a:t>
            </a:r>
            <a:r>
              <a:rPr lang="en-US" sz="2000" i="1" dirty="0"/>
              <a:t>, </a:t>
            </a:r>
            <a:r>
              <a:rPr lang="en-US" sz="2000" i="1" dirty="0" err="1"/>
              <a:t>ağaçlar</a:t>
            </a:r>
            <a:r>
              <a:rPr lang="en-US" sz="2000" i="1" dirty="0"/>
              <a:t> vb. </a:t>
            </a:r>
            <a:r>
              <a:rPr lang="en-US" sz="2000" i="1" dirty="0" err="1"/>
              <a:t>ile</a:t>
            </a:r>
            <a:r>
              <a:rPr lang="en-US" sz="2000" i="1" dirty="0"/>
              <a:t> </a:t>
            </a:r>
            <a:r>
              <a:rPr lang="en-US" sz="2000" i="1" dirty="0" err="1"/>
              <a:t>sınırlanır</a:t>
            </a:r>
            <a:r>
              <a:rPr lang="en-US" sz="2000" dirty="0"/>
              <a:t>” </a:t>
            </a:r>
            <a:r>
              <a:rPr lang="en-US" sz="2000" dirty="0" err="1" smtClean="0"/>
              <a:t>demektedir</a:t>
            </a:r>
            <a:r>
              <a:rPr lang="tr-TR" sz="2000" dirty="0"/>
              <a:t> (</a:t>
            </a:r>
            <a:r>
              <a:rPr lang="tr-TR" sz="2000" dirty="0" err="1"/>
              <a:t>İnceoğlu</a:t>
            </a:r>
            <a:r>
              <a:rPr lang="tr-TR" sz="2000" dirty="0"/>
              <a:t> ve Aytuğ 2009</a:t>
            </a:r>
            <a:r>
              <a:rPr lang="tr-TR" sz="2000" dirty="0" smtClean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49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Kentsel Mekanlar</a:t>
            </a:r>
            <a:endParaRPr lang="en-US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230760" y="1578515"/>
            <a:ext cx="8718331" cy="4018243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 err="1"/>
              <a:t>Castells</a:t>
            </a:r>
            <a:r>
              <a:rPr lang="tr-TR" dirty="0"/>
              <a:t>, ekonomik sistemi, </a:t>
            </a:r>
            <a:r>
              <a:rPr lang="tr-TR" b="1" dirty="0"/>
              <a:t>işgücü</a:t>
            </a:r>
            <a:r>
              <a:rPr lang="tr-TR" dirty="0"/>
              <a:t>, </a:t>
            </a:r>
            <a:r>
              <a:rPr lang="tr-TR" b="1" dirty="0"/>
              <a:t>üretim araçları </a:t>
            </a:r>
            <a:r>
              <a:rPr lang="tr-TR" dirty="0"/>
              <a:t>ve </a:t>
            </a:r>
            <a:r>
              <a:rPr lang="tr-TR" b="1" dirty="0"/>
              <a:t>emeğiyle geçinmeyenler </a:t>
            </a:r>
            <a:r>
              <a:rPr lang="tr-TR" dirty="0"/>
              <a:t>arasındaki ilişkilerin örgütlenişi olarak tanımlamaktadır. Ona göre bu öğeler, temelde iki ilişki sonucunda </a:t>
            </a:r>
            <a:r>
              <a:rPr lang="tr-TR" dirty="0" smtClean="0"/>
              <a:t>oluşmuşlardır:</a:t>
            </a:r>
          </a:p>
          <a:p>
            <a:pPr lvl="2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000" dirty="0" smtClean="0"/>
              <a:t>mülkiyet </a:t>
            </a:r>
            <a:r>
              <a:rPr lang="tr-TR" sz="2000" dirty="0"/>
              <a:t>ilişkileri </a:t>
            </a:r>
            <a:endParaRPr lang="tr-TR" sz="2000" dirty="0" smtClean="0"/>
          </a:p>
          <a:p>
            <a:pPr lvl="2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000" dirty="0" smtClean="0"/>
              <a:t>gerçek </a:t>
            </a:r>
            <a:r>
              <a:rPr lang="tr-TR" sz="2000" dirty="0"/>
              <a:t>tasarruf (</a:t>
            </a:r>
            <a:r>
              <a:rPr lang="tr-TR" sz="2000" dirty="0" err="1"/>
              <a:t>real</a:t>
            </a:r>
            <a:r>
              <a:rPr lang="tr-TR" sz="2000" dirty="0"/>
              <a:t> </a:t>
            </a:r>
            <a:r>
              <a:rPr lang="tr-TR" sz="2000" dirty="0" err="1"/>
              <a:t>appropriation</a:t>
            </a:r>
            <a:r>
              <a:rPr lang="tr-TR" sz="2000" dirty="0"/>
              <a:t>) </a:t>
            </a:r>
            <a:endParaRPr lang="tr-TR" sz="2000" dirty="0" smtClean="0"/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/>
              <a:t>Bu ilişkilerin mekanda vurgulanması ise </a:t>
            </a:r>
            <a:r>
              <a:rPr lang="tr-TR" dirty="0" smtClean="0"/>
              <a:t>üretim </a:t>
            </a:r>
            <a:r>
              <a:rPr lang="tr-TR" dirty="0"/>
              <a:t>ve tüketimin diyalektiğinde </a:t>
            </a:r>
            <a:r>
              <a:rPr lang="tr-TR" dirty="0" smtClean="0"/>
              <a:t>aranabilir.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Ekonomik</a:t>
            </a:r>
            <a:r>
              <a:rPr lang="en-US" dirty="0"/>
              <a:t> </a:t>
            </a:r>
            <a:r>
              <a:rPr lang="en-US" dirty="0" err="1"/>
              <a:t>sistemin</a:t>
            </a:r>
            <a:r>
              <a:rPr lang="en-US" dirty="0"/>
              <a:t>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elemanı</a:t>
            </a:r>
            <a:r>
              <a:rPr lang="en-US" dirty="0"/>
              <a:t>,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araçlarının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emeğin</a:t>
            </a:r>
            <a:r>
              <a:rPr lang="en-US" dirty="0"/>
              <a:t> </a:t>
            </a:r>
            <a:r>
              <a:rPr lang="en-US" dirty="0" err="1"/>
              <a:t>nesnesinin</a:t>
            </a:r>
            <a:r>
              <a:rPr lang="en-US" dirty="0"/>
              <a:t> </a:t>
            </a:r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üretimi</a:t>
            </a:r>
            <a:r>
              <a:rPr lang="en-US" dirty="0"/>
              <a:t> </a:t>
            </a:r>
            <a:r>
              <a:rPr lang="en-US" dirty="0" err="1"/>
              <a:t>süreçlerinin</a:t>
            </a:r>
            <a:r>
              <a:rPr lang="en-US" dirty="0"/>
              <a:t>, </a:t>
            </a:r>
            <a:r>
              <a:rPr lang="en-US" dirty="0" err="1"/>
              <a:t>tüketim</a:t>
            </a:r>
            <a:r>
              <a:rPr lang="en-US" dirty="0"/>
              <a:t> </a:t>
            </a:r>
            <a:r>
              <a:rPr lang="en-US" dirty="0" err="1"/>
              <a:t>elemanı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işgücünün</a:t>
            </a:r>
            <a:r>
              <a:rPr lang="en-US" dirty="0"/>
              <a:t> </a:t>
            </a:r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üretimi</a:t>
            </a:r>
            <a:r>
              <a:rPr lang="en-US" dirty="0"/>
              <a:t> </a:t>
            </a:r>
            <a:r>
              <a:rPr lang="en-US" dirty="0" err="1"/>
              <a:t>toplumsal</a:t>
            </a:r>
            <a:r>
              <a:rPr lang="en-US" dirty="0"/>
              <a:t> </a:t>
            </a:r>
            <a:r>
              <a:rPr lang="en-US" dirty="0" err="1"/>
              <a:t>süreçlerinin</a:t>
            </a:r>
            <a:r>
              <a:rPr lang="en-US" dirty="0"/>
              <a:t> </a:t>
            </a:r>
            <a:r>
              <a:rPr lang="en-US" dirty="0" err="1"/>
              <a:t>mekansal</a:t>
            </a:r>
            <a:r>
              <a:rPr lang="en-US" dirty="0"/>
              <a:t> </a:t>
            </a:r>
            <a:r>
              <a:rPr lang="en-US" dirty="0" err="1" smtClean="0"/>
              <a:t>gerçekleşmesidir</a:t>
            </a:r>
            <a:r>
              <a:rPr lang="en-US" dirty="0"/>
              <a:t>. </a:t>
            </a:r>
            <a:endParaRPr lang="tr-TR" dirty="0" smtClean="0"/>
          </a:p>
        </p:txBody>
      </p:sp>
      <p:sp>
        <p:nvSpPr>
          <p:cNvPr id="31" name="İçerik Yer Tutucusu 6"/>
          <p:cNvSpPr txBox="1">
            <a:spLocks/>
          </p:cNvSpPr>
          <p:nvPr/>
        </p:nvSpPr>
        <p:spPr>
          <a:xfrm>
            <a:off x="782857" y="867102"/>
            <a:ext cx="7614139" cy="9951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tr-TR" sz="2400" b="1" dirty="0" smtClean="0"/>
              <a:t>Castells’in Kentsel Mekan Yaklaşımı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875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Kentsel Mekan Piyasası</a:t>
            </a:r>
            <a:endParaRPr lang="en-US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325656" y="1288791"/>
            <a:ext cx="8298081" cy="4229139"/>
          </a:xfrm>
        </p:spPr>
        <p:txBody>
          <a:bodyPr>
            <a:noAutofit/>
          </a:bodyPr>
          <a:lstStyle/>
          <a:p>
            <a:pPr algn="just"/>
            <a:r>
              <a:rPr lang="tr-TR" dirty="0"/>
              <a:t>Kentsel mekan piyasası, taşınmazların kullanımı amacıyla oluşan bir piyasadır. Bu piyasa, mekan “</a:t>
            </a:r>
            <a:r>
              <a:rPr lang="tr-TR" b="1" dirty="0"/>
              <a:t>kullanım piyasası</a:t>
            </a:r>
            <a:r>
              <a:rPr lang="tr-TR" dirty="0"/>
              <a:t>” olarak ya da “</a:t>
            </a:r>
            <a:r>
              <a:rPr lang="tr-TR" b="1" dirty="0"/>
              <a:t>kira piyasası</a:t>
            </a:r>
            <a:r>
              <a:rPr lang="tr-TR" dirty="0"/>
              <a:t>” olarak da </a:t>
            </a:r>
            <a:r>
              <a:rPr lang="tr-TR" dirty="0" smtClean="0"/>
              <a:t>adlandırılmaktadır.</a:t>
            </a:r>
          </a:p>
          <a:p>
            <a:pPr algn="just"/>
            <a:r>
              <a:rPr lang="tr-TR" dirty="0" smtClean="0"/>
              <a:t>Kentsel </a:t>
            </a:r>
            <a:r>
              <a:rPr lang="tr-TR" dirty="0"/>
              <a:t>mekan piyasasında talebi oluşturan başlıca </a:t>
            </a:r>
            <a:r>
              <a:rPr lang="tr-TR" dirty="0" smtClean="0"/>
              <a:t>aktörler: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dirty="0" smtClean="0"/>
              <a:t>Bireyler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dirty="0" err="1" smtClean="0"/>
              <a:t>Hanehalkları</a:t>
            </a:r>
            <a:r>
              <a:rPr lang="tr-TR" dirty="0" smtClean="0"/>
              <a:t>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dirty="0" smtClean="0"/>
              <a:t>Firmalar</a:t>
            </a:r>
          </a:p>
          <a:p>
            <a:pPr algn="just"/>
            <a:r>
              <a:rPr lang="tr-TR" dirty="0" smtClean="0"/>
              <a:t>Ö</a:t>
            </a:r>
            <a:r>
              <a:rPr lang="en-US" dirty="0" err="1" smtClean="0"/>
              <a:t>rneğin</a:t>
            </a:r>
            <a:r>
              <a:rPr lang="en-US" dirty="0"/>
              <a:t>, </a:t>
            </a:r>
            <a:r>
              <a:rPr lang="en-US" dirty="0" err="1"/>
              <a:t>apartman</a:t>
            </a:r>
            <a:r>
              <a:rPr lang="en-US" dirty="0"/>
              <a:t> </a:t>
            </a:r>
            <a:r>
              <a:rPr lang="en-US" dirty="0" err="1"/>
              <a:t>dairesini</a:t>
            </a:r>
            <a:r>
              <a:rPr lang="en-US" dirty="0"/>
              <a:t> </a:t>
            </a:r>
            <a:r>
              <a:rPr lang="en-US" dirty="0" err="1"/>
              <a:t>kiralayan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hanehalkı</a:t>
            </a:r>
            <a:r>
              <a:rPr lang="en-US" dirty="0"/>
              <a:t> </a:t>
            </a:r>
            <a:r>
              <a:rPr lang="en-US" dirty="0" err="1"/>
              <a:t>sözkonusu</a:t>
            </a:r>
            <a:r>
              <a:rPr lang="en-US" dirty="0"/>
              <a:t> </a:t>
            </a:r>
            <a:r>
              <a:rPr lang="en-US" dirty="0" err="1"/>
              <a:t>kentsel</a:t>
            </a:r>
            <a:r>
              <a:rPr lang="en-US" dirty="0"/>
              <a:t> </a:t>
            </a:r>
            <a:r>
              <a:rPr lang="en-US" dirty="0" err="1"/>
              <a:t>mekanı</a:t>
            </a:r>
            <a:r>
              <a:rPr lang="en-US" dirty="0"/>
              <a:t> </a:t>
            </a:r>
            <a:r>
              <a:rPr lang="en-US" dirty="0" err="1"/>
              <a:t>konut</a:t>
            </a:r>
            <a:r>
              <a:rPr lang="en-US" dirty="0"/>
              <a:t> </a:t>
            </a:r>
            <a:r>
              <a:rPr lang="en-US" dirty="0" err="1"/>
              <a:t>tüketimi</a:t>
            </a:r>
            <a:r>
              <a:rPr lang="en-US" dirty="0"/>
              <a:t> </a:t>
            </a:r>
            <a:r>
              <a:rPr lang="en-US" dirty="0" err="1"/>
              <a:t>amacıyla</a:t>
            </a:r>
            <a:r>
              <a:rPr lang="en-US" dirty="0"/>
              <a:t> </a:t>
            </a:r>
            <a:r>
              <a:rPr lang="en-US" dirty="0" err="1"/>
              <a:t>kullanmaktadır</a:t>
            </a:r>
            <a:r>
              <a:rPr lang="en-US" dirty="0"/>
              <a:t>. </a:t>
            </a:r>
            <a:r>
              <a:rPr lang="en-US" dirty="0" err="1"/>
              <a:t>Kentin</a:t>
            </a:r>
            <a:r>
              <a:rPr lang="en-US" dirty="0"/>
              <a:t> </a:t>
            </a:r>
            <a:r>
              <a:rPr lang="en-US" dirty="0" err="1"/>
              <a:t>merkezi</a:t>
            </a:r>
            <a:r>
              <a:rPr lang="en-US" dirty="0"/>
              <a:t>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alanında</a:t>
            </a:r>
            <a:r>
              <a:rPr lang="en-US" dirty="0"/>
              <a:t> </a:t>
            </a:r>
            <a:r>
              <a:rPr lang="en-US" dirty="0" err="1"/>
              <a:t>ofis</a:t>
            </a:r>
            <a:r>
              <a:rPr lang="en-US" dirty="0"/>
              <a:t> </a:t>
            </a:r>
            <a:r>
              <a:rPr lang="en-US" dirty="0" err="1"/>
              <a:t>binası</a:t>
            </a:r>
            <a:r>
              <a:rPr lang="en-US" dirty="0"/>
              <a:t> </a:t>
            </a:r>
            <a:r>
              <a:rPr lang="en-US" dirty="0" err="1"/>
              <a:t>kiralayan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hukuk</a:t>
            </a:r>
            <a:r>
              <a:rPr lang="en-US" dirty="0"/>
              <a:t> </a:t>
            </a:r>
            <a:r>
              <a:rPr lang="en-US" dirty="0" err="1"/>
              <a:t>firması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, </a:t>
            </a:r>
            <a:r>
              <a:rPr lang="en-US" dirty="0" err="1"/>
              <a:t>sözkonusu</a:t>
            </a:r>
            <a:r>
              <a:rPr lang="en-US" dirty="0"/>
              <a:t> </a:t>
            </a:r>
            <a:r>
              <a:rPr lang="en-US" dirty="0" err="1"/>
              <a:t>kentsel</a:t>
            </a:r>
            <a:r>
              <a:rPr lang="en-US" dirty="0"/>
              <a:t> </a:t>
            </a:r>
            <a:r>
              <a:rPr lang="en-US" dirty="0" err="1"/>
              <a:t>mekanı</a:t>
            </a:r>
            <a:r>
              <a:rPr lang="en-US" dirty="0"/>
              <a:t>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amacıyla</a:t>
            </a:r>
            <a:r>
              <a:rPr lang="en-US" dirty="0"/>
              <a:t> </a:t>
            </a:r>
            <a:r>
              <a:rPr lang="en-US" dirty="0" err="1"/>
              <a:t>kullanmaktadır</a:t>
            </a:r>
            <a:r>
              <a:rPr lang="en-US" dirty="0"/>
              <a:t>. </a:t>
            </a:r>
            <a:endParaRPr lang="tr-TR" dirty="0" smtClean="0"/>
          </a:p>
          <a:p>
            <a:pPr algn="just"/>
            <a:r>
              <a:rPr lang="en-US" dirty="0" err="1" smtClean="0"/>
              <a:t>Kentsel</a:t>
            </a:r>
            <a:r>
              <a:rPr lang="en-US" dirty="0" smtClean="0"/>
              <a:t> </a:t>
            </a:r>
            <a:r>
              <a:rPr lang="en-US" dirty="0" err="1"/>
              <a:t>mekan</a:t>
            </a:r>
            <a:r>
              <a:rPr lang="en-US" dirty="0"/>
              <a:t> </a:t>
            </a:r>
            <a:r>
              <a:rPr lang="en-US" dirty="0" err="1"/>
              <a:t>piyasası</a:t>
            </a:r>
            <a:r>
              <a:rPr lang="en-US" dirty="0"/>
              <a:t> </a:t>
            </a:r>
            <a:r>
              <a:rPr lang="en-US" dirty="0" err="1"/>
              <a:t>arzını</a:t>
            </a:r>
            <a:r>
              <a:rPr lang="en-US" dirty="0"/>
              <a:t> </a:t>
            </a:r>
            <a:r>
              <a:rPr lang="en-US" dirty="0" err="1"/>
              <a:t>belirleyen</a:t>
            </a:r>
            <a:r>
              <a:rPr lang="en-US" dirty="0"/>
              <a:t> </a:t>
            </a:r>
            <a:r>
              <a:rPr lang="en-US" dirty="0" err="1"/>
              <a:t>aktörler</a:t>
            </a:r>
            <a:r>
              <a:rPr lang="en-US" dirty="0"/>
              <a:t>; </a:t>
            </a:r>
            <a:r>
              <a:rPr lang="en-US" dirty="0" err="1"/>
              <a:t>taşınmazlarını</a:t>
            </a:r>
            <a:r>
              <a:rPr lang="en-US" dirty="0"/>
              <a:t> </a:t>
            </a:r>
            <a:r>
              <a:rPr lang="en-US" dirty="0" err="1"/>
              <a:t>kiralayan</a:t>
            </a:r>
            <a:r>
              <a:rPr lang="en-US" dirty="0"/>
              <a:t> </a:t>
            </a:r>
            <a:r>
              <a:rPr lang="en-US" dirty="0" err="1"/>
              <a:t>gayrimenkul</a:t>
            </a:r>
            <a:r>
              <a:rPr lang="en-US" dirty="0"/>
              <a:t> </a:t>
            </a:r>
            <a:r>
              <a:rPr lang="tr-TR" dirty="0" smtClean="0"/>
              <a:t>sahipleridir.</a:t>
            </a:r>
            <a:endParaRPr lang="en-US" dirty="0"/>
          </a:p>
        </p:txBody>
      </p:sp>
      <p:sp>
        <p:nvSpPr>
          <p:cNvPr id="31" name="İçerik Yer Tutucusu 6"/>
          <p:cNvSpPr txBox="1">
            <a:spLocks/>
          </p:cNvSpPr>
          <p:nvPr/>
        </p:nvSpPr>
        <p:spPr>
          <a:xfrm>
            <a:off x="782857" y="402772"/>
            <a:ext cx="7614139" cy="14595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04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Kentsel Mekan Piyasası</a:t>
            </a:r>
            <a:endParaRPr lang="en-US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425669" y="1132534"/>
            <a:ext cx="7914659" cy="1961451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Kentsel</a:t>
            </a:r>
            <a:r>
              <a:rPr lang="en-US" dirty="0" smtClean="0"/>
              <a:t> </a:t>
            </a:r>
            <a:r>
              <a:rPr lang="en-US" dirty="0" err="1"/>
              <a:t>mekanı</a:t>
            </a:r>
            <a:r>
              <a:rPr lang="en-US" dirty="0"/>
              <a:t> </a:t>
            </a:r>
            <a:r>
              <a:rPr lang="en-US" dirty="0" err="1"/>
              <a:t>belirli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süre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kullanma</a:t>
            </a:r>
            <a:r>
              <a:rPr lang="en-US" dirty="0"/>
              <a:t> </a:t>
            </a:r>
            <a:r>
              <a:rPr lang="en-US" dirty="0" err="1"/>
              <a:t>hakkının</a:t>
            </a:r>
            <a:r>
              <a:rPr lang="en-US" dirty="0"/>
              <a:t> </a:t>
            </a:r>
            <a:r>
              <a:rPr lang="en-US" dirty="0" err="1"/>
              <a:t>fiyatı</a:t>
            </a:r>
            <a:r>
              <a:rPr lang="en-US" dirty="0"/>
              <a:t>, </a:t>
            </a:r>
            <a:r>
              <a:rPr lang="en-US" b="1" dirty="0" err="1"/>
              <a:t>kira</a:t>
            </a:r>
            <a:r>
              <a:rPr lang="en-US" b="1" dirty="0"/>
              <a:t> </a:t>
            </a:r>
            <a:r>
              <a:rPr lang="en-US" b="1" dirty="0" err="1"/>
              <a:t>değeri</a:t>
            </a:r>
            <a:r>
              <a:rPr lang="en-US" b="1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 smtClean="0"/>
              <a:t>tanımlanmaktadır</a:t>
            </a:r>
            <a:r>
              <a:rPr lang="en-US" dirty="0" smtClean="0"/>
              <a:t>.</a:t>
            </a:r>
            <a:endParaRPr lang="tr-TR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Piyasadaki</a:t>
            </a:r>
            <a:r>
              <a:rPr lang="en-US" dirty="0" smtClean="0"/>
              <a:t> </a:t>
            </a:r>
            <a:r>
              <a:rPr lang="en-US" dirty="0" err="1"/>
              <a:t>mekan</a:t>
            </a:r>
            <a:r>
              <a:rPr lang="en-US" dirty="0"/>
              <a:t> </a:t>
            </a:r>
            <a:r>
              <a:rPr lang="en-US" dirty="0" err="1"/>
              <a:t>arzı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talebi</a:t>
            </a:r>
            <a:r>
              <a:rPr lang="en-US" dirty="0"/>
              <a:t> </a:t>
            </a:r>
            <a:r>
              <a:rPr lang="en-US" dirty="0" err="1"/>
              <a:t>dinamiklerinin</a:t>
            </a:r>
            <a:r>
              <a:rPr lang="en-US" dirty="0"/>
              <a:t> </a:t>
            </a:r>
            <a:r>
              <a:rPr lang="en-US" dirty="0" err="1"/>
              <a:t>belirlediği</a:t>
            </a:r>
            <a:r>
              <a:rPr lang="en-US" dirty="0"/>
              <a:t> </a:t>
            </a:r>
            <a:r>
              <a:rPr lang="en-US" dirty="0" err="1"/>
              <a:t>kira</a:t>
            </a:r>
            <a:r>
              <a:rPr lang="en-US" dirty="0"/>
              <a:t> </a:t>
            </a:r>
            <a:r>
              <a:rPr lang="en-US" dirty="0" err="1"/>
              <a:t>değeri</a:t>
            </a:r>
            <a:r>
              <a:rPr lang="en-US" dirty="0"/>
              <a:t>, </a:t>
            </a:r>
            <a:r>
              <a:rPr lang="en-US" dirty="0" err="1"/>
              <a:t>mekanın</a:t>
            </a:r>
            <a:r>
              <a:rPr lang="en-US" dirty="0"/>
              <a:t> </a:t>
            </a:r>
            <a:r>
              <a:rPr lang="en-US" dirty="0" err="1"/>
              <a:t>piyasa</a:t>
            </a:r>
            <a:r>
              <a:rPr lang="en-US" dirty="0"/>
              <a:t> </a:t>
            </a:r>
            <a:r>
              <a:rPr lang="en-US" dirty="0" err="1"/>
              <a:t>değeri</a:t>
            </a:r>
            <a:r>
              <a:rPr lang="en-US" dirty="0"/>
              <a:t> </a:t>
            </a:r>
            <a:r>
              <a:rPr lang="en-US" dirty="0" err="1"/>
              <a:t>hakkında</a:t>
            </a:r>
            <a:r>
              <a:rPr lang="en-US" dirty="0"/>
              <a:t> </a:t>
            </a:r>
            <a:r>
              <a:rPr lang="en-US" dirty="0" err="1"/>
              <a:t>oldukça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 smtClean="0"/>
              <a:t>vermektedir</a:t>
            </a:r>
            <a:r>
              <a:rPr lang="en-US" dirty="0" smtClean="0"/>
              <a:t>.</a:t>
            </a:r>
            <a:endParaRPr lang="tr-TR" dirty="0" smtClean="0"/>
          </a:p>
        </p:txBody>
      </p:sp>
      <p:sp>
        <p:nvSpPr>
          <p:cNvPr id="31" name="İçerik Yer Tutucusu 6"/>
          <p:cNvSpPr txBox="1">
            <a:spLocks/>
          </p:cNvSpPr>
          <p:nvPr/>
        </p:nvSpPr>
        <p:spPr>
          <a:xfrm>
            <a:off x="782857" y="402772"/>
            <a:ext cx="7614139" cy="14595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en-US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053" y="3093985"/>
            <a:ext cx="3351494" cy="240359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Dikdörtgen 2"/>
          <p:cNvSpPr/>
          <p:nvPr/>
        </p:nvSpPr>
        <p:spPr>
          <a:xfrm>
            <a:off x="514843" y="3093985"/>
            <a:ext cx="42059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Örneğin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belirli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dönemde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ofis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kullanım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talebi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artarken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ofis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alanı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arzı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sabit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kalıyorsa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söz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konusu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dönemde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değerlerinin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artması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beklenmektedir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Bununla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birlikte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artan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değerleri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ofis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alanı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piyasa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değerleri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olumlu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sinyal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oluşturmaktadır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526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Kentsel Mekan Piyasası</a:t>
            </a:r>
            <a:endParaRPr lang="en-US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404484" y="1332053"/>
            <a:ext cx="8376909" cy="3996691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Kentsel</a:t>
            </a:r>
            <a:r>
              <a:rPr lang="en-US" dirty="0" smtClean="0"/>
              <a:t> </a:t>
            </a:r>
            <a:r>
              <a:rPr lang="en-US" dirty="0" err="1" smtClean="0"/>
              <a:t>mekan</a:t>
            </a:r>
            <a:r>
              <a:rPr lang="tr-TR" dirty="0" smtClean="0"/>
              <a:t> piyasası oldukça bölünmüş bir yapıdadır. Bu durumun nedeni; mekan kullanıcılarının belirli </a:t>
            </a:r>
            <a:r>
              <a:rPr lang="tr-TR" dirty="0" err="1" smtClean="0"/>
              <a:t>lokasyonlarda</a:t>
            </a:r>
            <a:r>
              <a:rPr lang="tr-TR" dirty="0" smtClean="0"/>
              <a:t> yer alan spesifik mekan türlerine ihtiyaç duymalarıdır.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dirty="0"/>
              <a:t>Örneğin, finans şirketleri genellikle Merkezi İş Alanı (MİA)’da yer alan ofis binalarına ihtiyaç duymaktadır</a:t>
            </a:r>
            <a:r>
              <a:rPr lang="tr-TR" dirty="0" smtClean="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dirty="0"/>
              <a:t>Mekan piyasaları, coğrafi bölünmüşlüğe ek olarak kullanım türlerine göre de bölünmüş bir yapıya sahiptir. Başlıca kullanım türleri arasında </a:t>
            </a:r>
            <a:r>
              <a:rPr lang="tr-TR" dirty="0" smtClean="0"/>
              <a:t>otel, lojistik, konut</a:t>
            </a:r>
            <a:r>
              <a:rPr lang="tr-TR" dirty="0"/>
              <a:t>, ofis, sanayi ve </a:t>
            </a:r>
            <a:r>
              <a:rPr lang="tr-TR" dirty="0" smtClean="0"/>
              <a:t>perakende piyasaları bulunmaktadır.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dirty="0"/>
              <a:t>Piyasa talebini belirleyen aktörler farklı sektörlerde üretim yapan firmalar ve farklı tüketim </a:t>
            </a:r>
            <a:r>
              <a:rPr lang="tr-TR" dirty="0" err="1"/>
              <a:t>amaçlarıolan</a:t>
            </a:r>
            <a:r>
              <a:rPr lang="tr-TR" dirty="0"/>
              <a:t> bireyler ve </a:t>
            </a:r>
            <a:r>
              <a:rPr lang="tr-TR" dirty="0" err="1"/>
              <a:t>hanehalklarıdır</a:t>
            </a:r>
            <a:r>
              <a:rPr lang="tr-TR" dirty="0"/>
              <a:t>. Piyasa arzındaki bölünmüşlüğün temel nedeni ise, fiziksel, </a:t>
            </a:r>
            <a:r>
              <a:rPr lang="tr-TR" dirty="0" err="1"/>
              <a:t>konumsal</a:t>
            </a:r>
            <a:r>
              <a:rPr lang="tr-TR" dirty="0"/>
              <a:t> ve mimari koşullardaki farklılıklardır. </a:t>
            </a:r>
            <a:endParaRPr lang="tr-TR" dirty="0" smtClean="0"/>
          </a:p>
        </p:txBody>
      </p:sp>
      <p:sp>
        <p:nvSpPr>
          <p:cNvPr id="31" name="İçerik Yer Tutucusu 6"/>
          <p:cNvSpPr txBox="1">
            <a:spLocks/>
          </p:cNvSpPr>
          <p:nvPr/>
        </p:nvSpPr>
        <p:spPr>
          <a:xfrm>
            <a:off x="782857" y="402772"/>
            <a:ext cx="7614139" cy="14595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58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268015" y="614854"/>
            <a:ext cx="7877770" cy="517679"/>
          </a:xfrm>
        </p:spPr>
        <p:txBody>
          <a:bodyPr>
            <a:normAutofit/>
          </a:bodyPr>
          <a:lstStyle/>
          <a:p>
            <a:r>
              <a:rPr lang="tr-TR" dirty="0" smtClean="0"/>
              <a:t>Kentsel Mekan Piyasası, Arz – Talep Dinamikleri</a:t>
            </a:r>
            <a:endParaRPr lang="en-US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393589" y="1309821"/>
            <a:ext cx="8392674" cy="408198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b="1" dirty="0" smtClean="0"/>
              <a:t>Ofis Alanı Talep Eğrisi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b="1" dirty="0" smtClean="0"/>
              <a:t>Örnek durum analizi: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1970’li </a:t>
            </a:r>
            <a:r>
              <a:rPr lang="tr-TR" dirty="0"/>
              <a:t>yılların başından 1980’li yıllara kadar </a:t>
            </a:r>
            <a:r>
              <a:rPr lang="tr-TR" dirty="0" err="1"/>
              <a:t>Cincinnati</a:t>
            </a:r>
            <a:r>
              <a:rPr lang="tr-TR" dirty="0"/>
              <a:t> </a:t>
            </a:r>
            <a:r>
              <a:rPr lang="tr-TR" dirty="0" err="1"/>
              <a:t>MİA’da</a:t>
            </a:r>
            <a:r>
              <a:rPr lang="tr-TR" dirty="0"/>
              <a:t>, ofis kullanımı gerektiren işgücünde önemli oranda artış </a:t>
            </a:r>
            <a:r>
              <a:rPr lang="tr-TR" dirty="0" smtClean="0"/>
              <a:t>gözlenmiştir.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Ofis </a:t>
            </a:r>
            <a:r>
              <a:rPr lang="tr-TR" dirty="0"/>
              <a:t>alanı kullanım talebindeki bu artışın nedenleri; ulusal faktörler, yerel faktörler ve teknolojik gelişmeler olarak </a:t>
            </a:r>
            <a:r>
              <a:rPr lang="tr-TR" dirty="0" smtClean="0"/>
              <a:t>özetlenebilir.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Son </a:t>
            </a:r>
            <a:r>
              <a:rPr lang="tr-TR" dirty="0"/>
              <a:t>olarak, teknolojik gelişmelerle birlikte daha büyük ofis alanlarına ihtiyaç duyulması (ofiste kişi başına düşen bilgisayar sayısında artış, </a:t>
            </a:r>
            <a:r>
              <a:rPr lang="tr-TR" dirty="0" err="1"/>
              <a:t>fax</a:t>
            </a:r>
            <a:r>
              <a:rPr lang="tr-TR" dirty="0"/>
              <a:t>, fotokopi makinası kullanımında artış, vb.) da ofis alanı talebinde artışa neden olmuştur.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8402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5"/>
          <p:cNvSpPr txBox="1">
            <a:spLocks/>
          </p:cNvSpPr>
          <p:nvPr/>
        </p:nvSpPr>
        <p:spPr>
          <a:xfrm>
            <a:off x="794189" y="1092537"/>
            <a:ext cx="7532468" cy="85911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tr-TR" sz="24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r-TR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8710" y="657458"/>
            <a:ext cx="7946615" cy="523246"/>
          </a:xfrm>
        </p:spPr>
        <p:txBody>
          <a:bodyPr>
            <a:noAutofit/>
          </a:bodyPr>
          <a:lstStyle/>
          <a:p>
            <a:r>
              <a:rPr lang="tr-TR" dirty="0" smtClean="0"/>
              <a:t>Kentsel Büyüme Modelleri (Kent Kuramları)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9" y="1166277"/>
            <a:ext cx="7532468" cy="465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2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13168</TotalTime>
  <Words>670</Words>
  <Application>Microsoft Office PowerPoint</Application>
  <PresentationFormat>Ekran Gösterisi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Wingdings</vt:lpstr>
      <vt:lpstr>ekonomi</vt:lpstr>
      <vt:lpstr>1_Rics</vt:lpstr>
      <vt:lpstr>h.t.</vt:lpstr>
      <vt:lpstr>PowerPoint Sunusu</vt:lpstr>
      <vt:lpstr>Kentsel Mekanlar</vt:lpstr>
      <vt:lpstr>Kentsel Mekanlar</vt:lpstr>
      <vt:lpstr>Kentsel Mekanlar</vt:lpstr>
      <vt:lpstr>Kentsel Mekan Piyasası</vt:lpstr>
      <vt:lpstr>Kentsel Mekan Piyasası</vt:lpstr>
      <vt:lpstr>Kentsel Mekan Piyasası</vt:lpstr>
      <vt:lpstr>Kentsel Mekan Piyasası, Arz – Talep Dinamikleri</vt:lpstr>
      <vt:lpstr>Kentsel Büyüme Modelleri (Kent Kuramları)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user</cp:lastModifiedBy>
  <cp:revision>721</cp:revision>
  <cp:lastPrinted>2016-10-24T07:53:35Z</cp:lastPrinted>
  <dcterms:created xsi:type="dcterms:W3CDTF">2016-09-18T09:35:24Z</dcterms:created>
  <dcterms:modified xsi:type="dcterms:W3CDTF">2020-02-13T12:17:24Z</dcterms:modified>
</cp:coreProperties>
</file>