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3"/>
  </p:notesMasterIdLst>
  <p:sldIdLst>
    <p:sldId id="1083" r:id="rId4"/>
    <p:sldId id="1084" r:id="rId5"/>
    <p:sldId id="1085" r:id="rId6"/>
    <p:sldId id="1086" r:id="rId7"/>
    <p:sldId id="1087" r:id="rId8"/>
    <p:sldId id="1088" r:id="rId9"/>
    <p:sldId id="1089" r:id="rId10"/>
    <p:sldId id="1090" r:id="rId11"/>
    <p:sldId id="1091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4" d="100"/>
          <a:sy n="84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/>
          <a:lstStyle/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9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7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ahUKEwjDhuCw6tfMAhVGUhQKHWakBSEQjRwIBw&amp;url=http://taqeem.gov.sa/en/implinks/Pages/external.aspx&amp;psig=AFQjCNElnCSRLxwo7ND3M_EEZDpAN9Mgyw&amp;ust=146325569424503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ankara üniversitesi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012" y="1065307"/>
            <a:ext cx="786560" cy="78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kdörtgen 13"/>
          <p:cNvSpPr/>
          <p:nvPr/>
        </p:nvSpPr>
        <p:spPr>
          <a:xfrm>
            <a:off x="473292" y="2492991"/>
            <a:ext cx="813760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85800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400" b="1" dirty="0">
                <a:solidFill>
                  <a:prstClr val="black"/>
                </a:solidFill>
                <a:latin typeface="Arial"/>
              </a:rPr>
              <a:t>GGY212</a:t>
            </a:r>
          </a:p>
          <a:p>
            <a:pPr marL="0" lvl="1" algn="ctr" defTabSz="685800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400" b="1" dirty="0">
                <a:solidFill>
                  <a:prstClr val="black"/>
                </a:solidFill>
                <a:latin typeface="Arial"/>
              </a:rPr>
              <a:t>FİNANS MATEMATİĞİ</a:t>
            </a:r>
            <a:endParaRPr lang="en-US" sz="2400" b="1" dirty="0">
              <a:solidFill>
                <a:srgbClr val="303030"/>
              </a:solidFill>
              <a:latin typeface="Arial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33" y1="48889" x2="20889" y2="1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0328" y="1069620"/>
            <a:ext cx="803672" cy="803672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Dr. 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Harun 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TANRIVERMİŞ 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3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3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85800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400" b="1" dirty="0">
                <a:solidFill>
                  <a:prstClr val="black"/>
                </a:solidFill>
                <a:latin typeface="Arial"/>
              </a:rPr>
              <a:t>Bileşik Faiz</a:t>
            </a:r>
            <a:endParaRPr lang="en-US" sz="24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1" y="1837817"/>
            <a:ext cx="8012450" cy="3290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650" dirty="0"/>
              <a:t>Yatırımın vadesi boyunca, her dönem kazanılan faiz miktarının anaparaya ilave edilerek, yeni yatırım döneminde faizli anaparanın yatırıma tabi tutulması sonucu elde edilen getiri oranı bileşik faiz oranı olarak tanımlanmaktadır.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650" dirty="0"/>
              <a:t>Bileşik faiz yöntemi, gerçekleşmiş faizlerin anaparaya eklenmesi ve böylelikle elde edilmiş olan faizlere de faiz hesaplanması mümkün olan bir yöntem olarak bilinir.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650" dirty="0"/>
              <a:t>Diğer bir ifade ile zamanla biriken faizin kendisi de faiz veriyorsa buna bileşik faiz denir.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650" dirty="0"/>
              <a:t>Bir sonraki dönemin faizi artan anapara miktarı üzerinden hesaplanmaktadır</a:t>
            </a:r>
            <a:r>
              <a:rPr lang="tr-TR" dirty="0"/>
              <a:t>.</a:t>
            </a:r>
            <a:endParaRPr lang="tr-TR" sz="1050" dirty="0"/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050" spc="-38" dirty="0">
                <a:solidFill>
                  <a:prstClr val="black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Kaynak:</a:t>
            </a:r>
            <a:r>
              <a:rPr lang="tr-TR" sz="1050" dirty="0"/>
              <a:t> C.N. Berberoğlu, </a:t>
            </a:r>
            <a:r>
              <a:rPr lang="tr-TR" sz="1050" dirty="0" err="1"/>
              <a:t>L.Erdoğan</a:t>
            </a:r>
            <a:r>
              <a:rPr lang="tr-TR" sz="1050" dirty="0"/>
              <a:t>, </a:t>
            </a:r>
            <a:r>
              <a:rPr lang="tr-TR" sz="1050" dirty="0" err="1"/>
              <a:t>I.Erol</a:t>
            </a:r>
            <a:r>
              <a:rPr lang="tr-TR" sz="1050" dirty="0"/>
              <a:t>, A. </a:t>
            </a:r>
            <a:r>
              <a:rPr lang="tr-TR" sz="1050" dirty="0" err="1"/>
              <a:t>Özbakır</a:t>
            </a:r>
            <a:r>
              <a:rPr lang="tr-TR" sz="1050" dirty="0"/>
              <a:t>, M. Taşdemir ve </a:t>
            </a:r>
            <a:r>
              <a:rPr lang="tr-TR" sz="1050" dirty="0" err="1"/>
              <a:t>R.Keleş</a:t>
            </a:r>
            <a:r>
              <a:rPr lang="tr-TR" sz="1050" dirty="0"/>
              <a:t>, Gayrimenkul Ekonomisi. Anadolu Üniversitesi </a:t>
            </a:r>
            <a:r>
              <a:rPr lang="tr-TR" sz="1050" dirty="0" err="1"/>
              <a:t>Açıköğretim</a:t>
            </a:r>
            <a:r>
              <a:rPr lang="tr-TR" sz="1050" dirty="0"/>
              <a:t> Fakültesi Yayını, No: 1724, 2013, Eskişehir.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050" dirty="0"/>
              <a:t> </a:t>
            </a:r>
            <a:r>
              <a:rPr lang="tr-TR" sz="1050" dirty="0" err="1"/>
              <a:t>M.Kıyılar</a:t>
            </a:r>
            <a:r>
              <a:rPr lang="tr-TR" sz="1050" dirty="0"/>
              <a:t>, Paranın Zaman Değeri. Literatür Yayınları, 2010, İstanbul.</a:t>
            </a:r>
            <a:endParaRPr lang="tr-TR" sz="1050" spc="-38" dirty="0">
              <a:solidFill>
                <a:prstClr val="black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defTabSz="685800">
              <a:defRPr/>
            </a:pPr>
            <a:endParaRPr lang="tr-TR" sz="135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1" name="Grup 10">
            <a:extLst>
              <a:ext uri="{FF2B5EF4-FFF2-40B4-BE49-F238E27FC236}">
                <a16:creationId xmlns:a16="http://schemas.microsoft.com/office/drawing/2014/main" xmlns="" id="{6DA6F2C6-2127-4C97-AED4-E9D868E83A63}"/>
              </a:ext>
            </a:extLst>
          </p:cNvPr>
          <p:cNvGrpSpPr/>
          <p:nvPr/>
        </p:nvGrpSpPr>
        <p:grpSpPr>
          <a:xfrm>
            <a:off x="866572" y="5164420"/>
            <a:ext cx="3571354" cy="1181409"/>
            <a:chOff x="-353451" y="5737827"/>
            <a:chExt cx="4761805" cy="1575212"/>
          </a:xfrm>
        </p:grpSpPr>
        <p:pic>
          <p:nvPicPr>
            <p:cNvPr id="14" name="Picture 6" descr="RICS ile ilgili görsel sonucu">
              <a:extLst>
                <a:ext uri="{FF2B5EF4-FFF2-40B4-BE49-F238E27FC236}">
                  <a16:creationId xmlns:a16="http://schemas.microsoft.com/office/drawing/2014/main" xmlns="" id="{F032C79B-010A-49F4-BBC9-5882F224B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3451" y="5737827"/>
              <a:ext cx="1969014" cy="15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taqeem.gov.sa/en/implinks/PublishingImages/logo_03.png">
              <a:hlinkClick r:id="rId3"/>
              <a:extLst>
                <a:ext uri="{FF2B5EF4-FFF2-40B4-BE49-F238E27FC236}">
                  <a16:creationId xmlns:a16="http://schemas.microsoft.com/office/drawing/2014/main" xmlns="" id="{E18B84FA-6939-41BC-B68F-9C9573CAFC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7874" y="6010321"/>
              <a:ext cx="1744269" cy="1030224"/>
            </a:xfrm>
            <a:prstGeom prst="rect">
              <a:avLst/>
            </a:prstGeom>
            <a:noFill/>
          </p:spPr>
        </p:pic>
        <p:pic>
          <p:nvPicPr>
            <p:cNvPr id="19" name="Picture 2" descr="FİABCİ LOGO ile ilgili görsel sonucu">
              <a:extLst>
                <a:ext uri="{FF2B5EF4-FFF2-40B4-BE49-F238E27FC236}">
                  <a16:creationId xmlns:a16="http://schemas.microsoft.com/office/drawing/2014/main" xmlns="" id="{3303FF9F-5FDA-472D-AB33-93ACF41F46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655"/>
            <a:stretch/>
          </p:blipFill>
          <p:spPr bwMode="auto">
            <a:xfrm>
              <a:off x="3226103" y="6207104"/>
              <a:ext cx="1182251" cy="654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216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3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85800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400" b="1" dirty="0">
                <a:solidFill>
                  <a:prstClr val="black"/>
                </a:solidFill>
                <a:latin typeface="Arial"/>
              </a:rPr>
              <a:t>Bileşik Faiz</a:t>
            </a:r>
            <a:endParaRPr lang="en-US" sz="24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31701" y="1787837"/>
            <a:ext cx="8012450" cy="373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Zamanla biriken faizin kendisi de faiz verdiği için yapılan faiz hesaplama tekniği bileşik faiz olarak adlandırılmaktadır.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Bileşik faizde, bir sermayenin sağladığı faiz, yıl sonunda ödenmeyip sermayeye eklenmekte ve diğer yıllarda bizzat bu faizin kendisi de faiz sağlamaktadır.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Birinci yılın sonunda elde edilen faiz anapara (K) tutarına eklendiği zaman, ikinci yıl için yatırılan anapara miktarı K+K.fi veya K.(1+f) olur.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K (1+f) miktardaki anapara ikinci yıl için f yıllık faiz oranından yatırılacak ve ikinci yılın sonunda [K.(1+f)].(1+f) ya da K.(1+f)</a:t>
            </a:r>
            <a:r>
              <a:rPr lang="tr-TR" sz="1500" baseline="30000" dirty="0"/>
              <a:t>2</a:t>
            </a:r>
            <a:r>
              <a:rPr lang="tr-TR" sz="1500" dirty="0"/>
              <a:t> miktarına ulaşacaktır.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Üçüncü yıl için de aynı işlem yapılırsa üçüncü yıl sonunda anapara miktarı K.(1+f)</a:t>
            </a:r>
            <a:r>
              <a:rPr lang="tr-TR" sz="1500" baseline="30000" dirty="0"/>
              <a:t>3</a:t>
            </a:r>
            <a:r>
              <a:rPr lang="tr-TR" sz="1500" dirty="0"/>
              <a:t> olarak ifade edilebilecektir.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Bu işlem genelleştirilirse K miktardaki anapara, f dönemsel faiz oranı üzerinden, dönem sonlarında elde edilen faiz anaparaya eklenerek n adet dönem (örneğin n yıl) yatırılırsa, n dönemin sonunda aşağıdaki miktara ulaşılır:</a:t>
            </a:r>
            <a:endParaRPr lang="tr-TR" sz="1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506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3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85800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400" b="1" dirty="0">
                <a:solidFill>
                  <a:prstClr val="black"/>
                </a:solidFill>
                <a:latin typeface="Arial"/>
              </a:rPr>
              <a:t>Bileşik Faiz</a:t>
            </a:r>
            <a:endParaRPr lang="en-US" sz="24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18914" y="4116811"/>
            <a:ext cx="8012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dirty="0"/>
              <a:t>Yukarıda ifade edilen formüllerin genelleştirilmesi halinde; </a:t>
            </a:r>
            <a:r>
              <a:rPr lang="tr-TR" dirty="0" err="1"/>
              <a:t>Kn</a:t>
            </a:r>
            <a:r>
              <a:rPr lang="tr-TR" dirty="0"/>
              <a:t> = </a:t>
            </a:r>
            <a:r>
              <a:rPr lang="tr-TR" dirty="0" err="1"/>
              <a:t>Ko</a:t>
            </a:r>
            <a:r>
              <a:rPr lang="tr-TR" dirty="0"/>
              <a:t> (1 + f)n eşitliği elde edilir. Genelleştirilmiş eşitlik sıklıkla aşağıdaki biçimde yazılmakta ve kullanılmaktadır:</a:t>
            </a:r>
            <a:endParaRPr lang="tr-TR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48B92295-89A2-46A0-A387-9571F30F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65" y="1882129"/>
            <a:ext cx="4595599" cy="18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3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3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85800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400" b="1" dirty="0">
                <a:solidFill>
                  <a:prstClr val="black"/>
                </a:solidFill>
                <a:latin typeface="Arial"/>
              </a:rPr>
              <a:t>Bileşik Faiz</a:t>
            </a:r>
            <a:endParaRPr lang="en-US" sz="24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31701" y="1787838"/>
            <a:ext cx="8012450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Gelecek Değer (GD) = K (1+f)</a:t>
            </a:r>
            <a:r>
              <a:rPr lang="tr-TR" baseline="30000" dirty="0"/>
              <a:t>n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Bileşik faiz uygulandığında, </a:t>
            </a:r>
            <a:r>
              <a:rPr lang="tr-TR" dirty="0" err="1"/>
              <a:t>Ko</a:t>
            </a:r>
            <a:r>
              <a:rPr lang="tr-TR" dirty="0"/>
              <a:t> ile ilk sermaye, </a:t>
            </a:r>
            <a:r>
              <a:rPr lang="tr-TR" dirty="0" err="1"/>
              <a:t>Kn</a:t>
            </a:r>
            <a:r>
              <a:rPr lang="tr-TR" dirty="0"/>
              <a:t> ile n yılının sonunda, f faiz oranı üzerinden taşınmakta ve belirli tutardaki paranın gelecek değeri tespit edilmektedir. Bazen eşitlikteki 1 + f yerine q yazılarak yukarıdaki eşitlik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“(GD) = </a:t>
            </a:r>
            <a:r>
              <a:rPr lang="tr-TR" dirty="0" err="1"/>
              <a:t>K.qn</a:t>
            </a:r>
            <a:r>
              <a:rPr lang="tr-TR" dirty="0"/>
              <a:t> ” biçiminde de yazılabilir.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Bu formül, bir tutardaki sermayeyi belli bir zamandan ilerdeki bir zamana götürmede kullanılır.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Gelecek değer eşitliğindeki K veya bugün yatırılan para tutarı (Bugünkü Değer - BD) bulunmak istenirse;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 Bugünkü Değer (BD) = GD.[1 / (1+f)n ]</a:t>
            </a:r>
            <a:endParaRPr lang="tr-TR" sz="135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151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3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85800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400" b="1" dirty="0">
                <a:solidFill>
                  <a:prstClr val="black"/>
                </a:solidFill>
                <a:latin typeface="Arial"/>
              </a:rPr>
              <a:t>Bileşik Faiz</a:t>
            </a:r>
            <a:endParaRPr lang="en-US" sz="24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31701" y="1787838"/>
            <a:ext cx="801245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b="1" dirty="0"/>
              <a:t>Örnek</a:t>
            </a:r>
            <a:r>
              <a:rPr lang="tr-TR" dirty="0"/>
              <a:t>: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Elinde 10.000 TL nakdi olan yatırımcı söz konusu nakdini aylık mevduat olarak değerlendirmek istemektedir.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Aylık mevduat faizlerinin yüzde 1,5 olduğu düşünüldüğünde yatırımcının 5 ay sonra elde edeceği toplam faiz geliri yaklaşık kaç TL’dir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b="1" dirty="0"/>
              <a:t>Çözüm</a:t>
            </a:r>
            <a:r>
              <a:rPr lang="tr-TR" dirty="0"/>
              <a:t>: Mevduat hesabının beşinci ay sonundaki değeri = 10.000 x (1,015)5 =10.773 TL Faiz Geliri= 10.773 TL - 10.000 TL = 773 TL olur.</a:t>
            </a:r>
            <a:endParaRPr lang="tr-TR" sz="135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339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3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85800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400" b="1" dirty="0">
                <a:solidFill>
                  <a:prstClr val="black"/>
                </a:solidFill>
                <a:latin typeface="Arial"/>
              </a:rPr>
              <a:t>Bileşik Faiz</a:t>
            </a:r>
            <a:endParaRPr lang="en-US" sz="24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31701" y="1787837"/>
            <a:ext cx="8012450" cy="3021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b="1" dirty="0"/>
              <a:t>Örnek: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Yıllık yüzde 8 faiz oranı üzerinden 45 gün vadeli 2.000 TL tutarındaki bir hesabın vade sonundaki toplam tutarı yaklaşık kaç TL olur? (1 yıl = 365 gün)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b="1" dirty="0">
                <a:solidFill>
                  <a:prstClr val="black"/>
                </a:solidFill>
                <a:latin typeface="Arial"/>
              </a:rPr>
              <a:t>Çözüm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endParaRPr lang="tr-TR" sz="1500" b="1" dirty="0">
              <a:solidFill>
                <a:prstClr val="black"/>
              </a:solidFill>
              <a:latin typeface="Arial"/>
            </a:endParaRP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endParaRPr lang="tr-TR" sz="1500" b="1" dirty="0">
              <a:solidFill>
                <a:prstClr val="black"/>
              </a:solidFill>
              <a:latin typeface="Arial"/>
            </a:endParaRP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pt-BR" sz="1500" dirty="0"/>
              <a:t>Dönem Faizi = 2000 x [% 8 x (45 / 365)] = 19,7 TL </a:t>
            </a:r>
            <a:endParaRPr lang="tr-TR" sz="1500" dirty="0"/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pt-BR" sz="1500" dirty="0"/>
              <a:t>Toplam Tutar =2000 + 19,7 = 2.019,7 TL</a:t>
            </a:r>
            <a:endParaRPr lang="tr-TR" sz="1500" b="1" dirty="0">
              <a:solidFill>
                <a:prstClr val="black"/>
              </a:solidFill>
              <a:latin typeface="Arial"/>
            </a:endParaRP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endParaRPr lang="tr-TR" sz="12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88D8A2DC-DC60-4B84-AF21-EF0CB62DD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878" y="3203972"/>
            <a:ext cx="4236244" cy="4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1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3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85800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400" b="1" dirty="0">
                <a:solidFill>
                  <a:prstClr val="black"/>
                </a:solidFill>
                <a:latin typeface="Arial"/>
              </a:rPr>
              <a:t>Bileşik Faiz</a:t>
            </a:r>
            <a:endParaRPr lang="en-US" sz="24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31701" y="1787838"/>
            <a:ext cx="801245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b="1" dirty="0"/>
              <a:t>Örnek: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Toplam 100.000 TL’lik borç % 10 faiz oranı üzerinden alınmış olup, 5 yıl sonra faiziyle birlikte ödenecektir. Ödenmesi gereken toplam borç tutarı ne olur?</a:t>
            </a:r>
            <a:r>
              <a:rPr lang="tr-TR" sz="1500" b="1" dirty="0">
                <a:solidFill>
                  <a:prstClr val="black"/>
                </a:solidFill>
                <a:latin typeface="Arial"/>
              </a:rPr>
              <a:t>Çözüm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GD =</a:t>
            </a:r>
            <a:r>
              <a:rPr lang="tr-TR" sz="1500" dirty="0" err="1"/>
              <a:t>Ko</a:t>
            </a:r>
            <a:r>
              <a:rPr lang="tr-TR" sz="1500" dirty="0"/>
              <a:t>. (1+f)n GD=100.000.(1+0,10)5 =100.000.(1,10)5 =100.000.1,6105=161.050 TL olur</a:t>
            </a:r>
            <a:endParaRPr lang="tr-TR" sz="1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1781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3"/>
            <a:ext cx="635639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1500" b="1" dirty="0" smtClean="0">
                <a:solidFill>
                  <a:prstClr val="black"/>
                </a:solidFill>
              </a:rPr>
              <a:t>KAYNAKLAR	</a:t>
            </a:r>
            <a:endParaRPr lang="en-US" sz="15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59043" y="1885980"/>
            <a:ext cx="8012450" cy="255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Finance of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Mathematics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Theory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and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Problems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Jr.F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.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Ayres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Mc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Graw-Hill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Inetrnational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Book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Company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Singapore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1983.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Finans Matematiği,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N.Aydın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Birlik Ofset, Eskişehir, 1996.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Finans Matematiği, O. Yozgat, Marmara Üniversitesi Yayın No:436, İstanbul, 1986.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Finans Matematiği, Z. Başkaya ve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D.Alper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2. Baskı, Ekin Kitabevi, Bursa, 2003.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Mali Matematik, M. İshakoğlu, Atatürk Üniversitesi Yayın No:395, Erzurum, 1974.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Mali Matematik, M. Şenel, Bilim ve Teknik Kitabevi Yayınları, Eskişehir, 1983.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Yatırım Projelerinin Düzenlenmesi Değerlendirilmesi ve İzlenmesi, O.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Güvemli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Atlas Yayın Dağıtım Yayın No:7, İstanbul, 2001</a:t>
            </a:r>
            <a:r>
              <a:rPr lang="tr-TR" sz="1200" dirty="0" smtClean="0">
                <a:latin typeface="Calibri (Gövde)"/>
                <a:cs typeface="Arial" panose="020B0604020202020204" pitchFamily="34" charset="0"/>
              </a:rPr>
              <a:t>.</a:t>
            </a:r>
            <a:endParaRPr lang="tr-TR" sz="1200" dirty="0">
              <a:latin typeface="Calibri (Gövde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97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12444</TotalTime>
  <Words>746</Words>
  <Application>Microsoft Office PowerPoint</Application>
  <PresentationFormat>Ekran Gösterisi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Calibri</vt:lpstr>
      <vt:lpstr>Calibri (Gövde)</vt:lpstr>
      <vt:lpstr>Times New Roman</vt:lpstr>
      <vt:lpstr>Trebuchet MS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Taşınmaz</cp:lastModifiedBy>
  <cp:revision>811</cp:revision>
  <cp:lastPrinted>2016-10-24T07:53:35Z</cp:lastPrinted>
  <dcterms:created xsi:type="dcterms:W3CDTF">2016-09-18T09:35:24Z</dcterms:created>
  <dcterms:modified xsi:type="dcterms:W3CDTF">2020-02-24T11:53:46Z</dcterms:modified>
</cp:coreProperties>
</file>