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0C1B5DD-4653-4767-9D70-6DC938010104}" type="datetimeFigureOut">
              <a:rPr lang="tr-TR" smtClean="0"/>
              <a:t>28.03.2019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6A2764-FBF9-4A7D-A891-0A8118BBCE81}" type="slidenum">
              <a:rPr lang="tr-TR" smtClean="0"/>
              <a:t>‹#›</a:t>
            </a:fld>
            <a:endParaRPr lang="tr-TR"/>
          </a:p>
        </p:txBody>
      </p:sp>
    </p:spTree>
    <p:extLst>
      <p:ext uri="{BB962C8B-B14F-4D97-AF65-F5344CB8AC3E}">
        <p14:creationId xmlns:p14="http://schemas.microsoft.com/office/powerpoint/2010/main" val="4253119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0C1B5DD-4653-4767-9D70-6DC938010104}" type="datetimeFigureOut">
              <a:rPr lang="tr-TR" smtClean="0"/>
              <a:t>28.03.2019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6A2764-FBF9-4A7D-A891-0A8118BBCE81}" type="slidenum">
              <a:rPr lang="tr-TR" smtClean="0"/>
              <a:t>‹#›</a:t>
            </a:fld>
            <a:endParaRPr lang="tr-TR"/>
          </a:p>
        </p:txBody>
      </p:sp>
    </p:spTree>
    <p:extLst>
      <p:ext uri="{BB962C8B-B14F-4D97-AF65-F5344CB8AC3E}">
        <p14:creationId xmlns:p14="http://schemas.microsoft.com/office/powerpoint/2010/main" val="2941517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0C1B5DD-4653-4767-9D70-6DC938010104}" type="datetimeFigureOut">
              <a:rPr lang="tr-TR" smtClean="0"/>
              <a:t>28.03.2019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6A2764-FBF9-4A7D-A891-0A8118BBCE81}" type="slidenum">
              <a:rPr lang="tr-TR" smtClean="0"/>
              <a:t>‹#›</a:t>
            </a:fld>
            <a:endParaRPr lang="tr-TR"/>
          </a:p>
        </p:txBody>
      </p:sp>
    </p:spTree>
    <p:extLst>
      <p:ext uri="{BB962C8B-B14F-4D97-AF65-F5344CB8AC3E}">
        <p14:creationId xmlns:p14="http://schemas.microsoft.com/office/powerpoint/2010/main" val="1602966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0C1B5DD-4653-4767-9D70-6DC938010104}" type="datetimeFigureOut">
              <a:rPr lang="tr-TR" smtClean="0"/>
              <a:t>28.03.2019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6A2764-FBF9-4A7D-A891-0A8118BBCE81}" type="slidenum">
              <a:rPr lang="tr-TR" smtClean="0"/>
              <a:t>‹#›</a:t>
            </a:fld>
            <a:endParaRPr lang="tr-TR"/>
          </a:p>
        </p:txBody>
      </p:sp>
    </p:spTree>
    <p:extLst>
      <p:ext uri="{BB962C8B-B14F-4D97-AF65-F5344CB8AC3E}">
        <p14:creationId xmlns:p14="http://schemas.microsoft.com/office/powerpoint/2010/main" val="3598833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0C1B5DD-4653-4767-9D70-6DC938010104}" type="datetimeFigureOut">
              <a:rPr lang="tr-TR" smtClean="0"/>
              <a:t>28.03.2019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6A2764-FBF9-4A7D-A891-0A8118BBCE81}" type="slidenum">
              <a:rPr lang="tr-TR" smtClean="0"/>
              <a:t>‹#›</a:t>
            </a:fld>
            <a:endParaRPr lang="tr-TR"/>
          </a:p>
        </p:txBody>
      </p:sp>
    </p:spTree>
    <p:extLst>
      <p:ext uri="{BB962C8B-B14F-4D97-AF65-F5344CB8AC3E}">
        <p14:creationId xmlns:p14="http://schemas.microsoft.com/office/powerpoint/2010/main" val="1959131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0C1B5DD-4653-4767-9D70-6DC938010104}" type="datetimeFigureOut">
              <a:rPr lang="tr-TR" smtClean="0"/>
              <a:t>28.03.2019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6A2764-FBF9-4A7D-A891-0A8118BBCE81}" type="slidenum">
              <a:rPr lang="tr-TR" smtClean="0"/>
              <a:t>‹#›</a:t>
            </a:fld>
            <a:endParaRPr lang="tr-TR"/>
          </a:p>
        </p:txBody>
      </p:sp>
    </p:spTree>
    <p:extLst>
      <p:ext uri="{BB962C8B-B14F-4D97-AF65-F5344CB8AC3E}">
        <p14:creationId xmlns:p14="http://schemas.microsoft.com/office/powerpoint/2010/main" val="2522112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0C1B5DD-4653-4767-9D70-6DC938010104}" type="datetimeFigureOut">
              <a:rPr lang="tr-TR" smtClean="0"/>
              <a:t>28.03.2019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F6A2764-FBF9-4A7D-A891-0A8118BBCE81}" type="slidenum">
              <a:rPr lang="tr-TR" smtClean="0"/>
              <a:t>‹#›</a:t>
            </a:fld>
            <a:endParaRPr lang="tr-TR"/>
          </a:p>
        </p:txBody>
      </p:sp>
    </p:spTree>
    <p:extLst>
      <p:ext uri="{BB962C8B-B14F-4D97-AF65-F5344CB8AC3E}">
        <p14:creationId xmlns:p14="http://schemas.microsoft.com/office/powerpoint/2010/main" val="4019442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0C1B5DD-4653-4767-9D70-6DC938010104}" type="datetimeFigureOut">
              <a:rPr lang="tr-TR" smtClean="0"/>
              <a:t>28.03.2019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F6A2764-FBF9-4A7D-A891-0A8118BBCE81}" type="slidenum">
              <a:rPr lang="tr-TR" smtClean="0"/>
              <a:t>‹#›</a:t>
            </a:fld>
            <a:endParaRPr lang="tr-TR"/>
          </a:p>
        </p:txBody>
      </p:sp>
    </p:spTree>
    <p:extLst>
      <p:ext uri="{BB962C8B-B14F-4D97-AF65-F5344CB8AC3E}">
        <p14:creationId xmlns:p14="http://schemas.microsoft.com/office/powerpoint/2010/main" val="934764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0C1B5DD-4653-4767-9D70-6DC938010104}" type="datetimeFigureOut">
              <a:rPr lang="tr-TR" smtClean="0"/>
              <a:t>28.03.2019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F6A2764-FBF9-4A7D-A891-0A8118BBCE81}" type="slidenum">
              <a:rPr lang="tr-TR" smtClean="0"/>
              <a:t>‹#›</a:t>
            </a:fld>
            <a:endParaRPr lang="tr-TR"/>
          </a:p>
        </p:txBody>
      </p:sp>
    </p:spTree>
    <p:extLst>
      <p:ext uri="{BB962C8B-B14F-4D97-AF65-F5344CB8AC3E}">
        <p14:creationId xmlns:p14="http://schemas.microsoft.com/office/powerpoint/2010/main" val="2365849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0C1B5DD-4653-4767-9D70-6DC938010104}" type="datetimeFigureOut">
              <a:rPr lang="tr-TR" smtClean="0"/>
              <a:t>28.03.2019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6A2764-FBF9-4A7D-A891-0A8118BBCE81}" type="slidenum">
              <a:rPr lang="tr-TR" smtClean="0"/>
              <a:t>‹#›</a:t>
            </a:fld>
            <a:endParaRPr lang="tr-TR"/>
          </a:p>
        </p:txBody>
      </p:sp>
    </p:spTree>
    <p:extLst>
      <p:ext uri="{BB962C8B-B14F-4D97-AF65-F5344CB8AC3E}">
        <p14:creationId xmlns:p14="http://schemas.microsoft.com/office/powerpoint/2010/main" val="3773164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0C1B5DD-4653-4767-9D70-6DC938010104}" type="datetimeFigureOut">
              <a:rPr lang="tr-TR" smtClean="0"/>
              <a:t>28.03.2019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6A2764-FBF9-4A7D-A891-0A8118BBCE81}" type="slidenum">
              <a:rPr lang="tr-TR" smtClean="0"/>
              <a:t>‹#›</a:t>
            </a:fld>
            <a:endParaRPr lang="tr-TR"/>
          </a:p>
        </p:txBody>
      </p:sp>
    </p:spTree>
    <p:extLst>
      <p:ext uri="{BB962C8B-B14F-4D97-AF65-F5344CB8AC3E}">
        <p14:creationId xmlns:p14="http://schemas.microsoft.com/office/powerpoint/2010/main" val="523802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C1B5DD-4653-4767-9D70-6DC938010104}" type="datetimeFigureOut">
              <a:rPr lang="tr-TR" smtClean="0"/>
              <a:t>28.03.2019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A2764-FBF9-4A7D-A891-0A8118BBCE81}" type="slidenum">
              <a:rPr lang="tr-TR" smtClean="0"/>
              <a:t>‹#›</a:t>
            </a:fld>
            <a:endParaRPr lang="tr-TR"/>
          </a:p>
        </p:txBody>
      </p:sp>
    </p:spTree>
    <p:extLst>
      <p:ext uri="{BB962C8B-B14F-4D97-AF65-F5344CB8AC3E}">
        <p14:creationId xmlns:p14="http://schemas.microsoft.com/office/powerpoint/2010/main" val="2485140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87972" y="294291"/>
            <a:ext cx="9680028" cy="1828800"/>
          </a:xfrm>
        </p:spPr>
        <p:txBody>
          <a:bodyPr/>
          <a:lstStyle/>
          <a:p>
            <a:r>
              <a:rPr lang="tr-TR" dirty="0" smtClean="0">
                <a:solidFill>
                  <a:srgbClr val="FF0000"/>
                </a:solidFill>
              </a:rPr>
              <a:t>Yetişkin Eğitiminde En Çok Kullanılan Teknikler </a:t>
            </a:r>
            <a:endParaRPr lang="tr-TR" dirty="0">
              <a:solidFill>
                <a:srgbClr val="FF0000"/>
              </a:solidFill>
            </a:endParaRPr>
          </a:p>
        </p:txBody>
      </p:sp>
      <p:sp>
        <p:nvSpPr>
          <p:cNvPr id="3" name="Alt Başlık 2"/>
          <p:cNvSpPr>
            <a:spLocks noGrp="1"/>
          </p:cNvSpPr>
          <p:nvPr>
            <p:ph type="subTitle" idx="1"/>
          </p:nvPr>
        </p:nvSpPr>
        <p:spPr>
          <a:xfrm>
            <a:off x="851338" y="2123091"/>
            <a:ext cx="9816662" cy="3134709"/>
          </a:xfrm>
        </p:spPr>
        <p:txBody>
          <a:bodyPr>
            <a:normAutofit fontScale="92500" lnSpcReduction="10000"/>
          </a:bodyPr>
          <a:lstStyle/>
          <a:p>
            <a:pPr marL="342900" indent="-342900" algn="just">
              <a:buFont typeface="Arial" panose="020B0604020202020204" pitchFamily="34" charset="0"/>
              <a:buChar char="•"/>
            </a:pPr>
            <a:endParaRPr lang="tr-TR" dirty="0" smtClean="0"/>
          </a:p>
          <a:p>
            <a:pPr algn="just"/>
            <a:r>
              <a:rPr lang="tr-TR" dirty="0" smtClean="0"/>
              <a:t>Yetişkinlerle işbirliği içinde etkili bir öğrenme atmosferi oluşturabilmek için aşağıdaki durumları dikkate alan farklı teknikler kullanmalıyız. </a:t>
            </a:r>
            <a:endParaRPr lang="tr-TR" dirty="0"/>
          </a:p>
          <a:p>
            <a:pPr marL="342900" indent="-342900" algn="just">
              <a:buFont typeface="Arial" panose="020B0604020202020204" pitchFamily="34" charset="0"/>
              <a:buChar char="•"/>
            </a:pPr>
            <a:r>
              <a:rPr lang="tr-TR" dirty="0" smtClean="0"/>
              <a:t>Katılımcının durumuna uygun olmalıdır. </a:t>
            </a:r>
          </a:p>
          <a:p>
            <a:pPr marL="342900" indent="-342900" algn="just">
              <a:buFont typeface="Arial" panose="020B0604020202020204" pitchFamily="34" charset="0"/>
              <a:buChar char="•"/>
            </a:pPr>
            <a:r>
              <a:rPr lang="tr-TR" dirty="0" smtClean="0"/>
              <a:t>Eğitimin amacına uygun olmalıdır.</a:t>
            </a:r>
          </a:p>
          <a:p>
            <a:pPr marL="342900" indent="-342900" algn="just">
              <a:buFont typeface="Arial" panose="020B0604020202020204" pitchFamily="34" charset="0"/>
              <a:buChar char="•"/>
            </a:pPr>
            <a:r>
              <a:rPr lang="tr-TR" dirty="0" smtClean="0"/>
              <a:t>Eğitim içeriğine uygun olmalıdır.</a:t>
            </a:r>
          </a:p>
          <a:p>
            <a:pPr marL="342900" indent="-342900" algn="just">
              <a:buFont typeface="Arial" panose="020B0604020202020204" pitchFamily="34" charset="0"/>
              <a:buChar char="•"/>
            </a:pPr>
            <a:r>
              <a:rPr lang="tr-TR" dirty="0" smtClean="0"/>
              <a:t>Fiziksel ortam ve olanaklara uygun olmalıdır.</a:t>
            </a:r>
          </a:p>
          <a:p>
            <a:pPr marL="342900" indent="-342900" algn="just">
              <a:buFont typeface="Arial" panose="020B0604020202020204" pitchFamily="34" charset="0"/>
              <a:buChar char="•"/>
            </a:pPr>
            <a:r>
              <a:rPr lang="tr-TR" dirty="0" smtClean="0"/>
              <a:t>Oturumun süresine uygun olmalıdır. </a:t>
            </a:r>
            <a:endParaRPr lang="tr-TR" dirty="0"/>
          </a:p>
        </p:txBody>
      </p:sp>
    </p:spTree>
    <p:extLst>
      <p:ext uri="{BB962C8B-B14F-4D97-AF65-F5344CB8AC3E}">
        <p14:creationId xmlns:p14="http://schemas.microsoft.com/office/powerpoint/2010/main" val="3103515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Örnek olay tekniği </a:t>
            </a:r>
            <a:endParaRPr lang="tr-TR" dirty="0"/>
          </a:p>
        </p:txBody>
      </p:sp>
      <p:sp>
        <p:nvSpPr>
          <p:cNvPr id="3" name="İçerik Yer Tutucusu 2"/>
          <p:cNvSpPr>
            <a:spLocks noGrp="1"/>
          </p:cNvSpPr>
          <p:nvPr>
            <p:ph idx="1"/>
          </p:nvPr>
        </p:nvSpPr>
        <p:spPr/>
        <p:txBody>
          <a:bodyPr/>
          <a:lstStyle/>
          <a:p>
            <a:r>
              <a:rPr lang="tr-TR" dirty="0" smtClean="0"/>
              <a:t>Aktif katılıma olanak verdiği için yetişkin eğitiminde elverişli bir tekniktir.  Grup lideri olarak eğiticinin tartışmayı yönlendirecek kilit sorular yöneltmesi, grup yanlış çözümlere yöneldiğinde ya da konudan uzaklaştığında müdahale etmesi, sonunda ortaya çıkan çözüm önerilerini özetleyip gruba tekrar sunması gerekir. Etkili olarak yürütülen bir örnek olay çalışmasında katılımcıların problem çözme becerileri gelişmekte, farklı görüş ve bakış açılarını değerlendirme olanağı yaratılarak, yaratıcılıkları ortaya çıkmakta eleştirel becerileri artmaktadır.  </a:t>
            </a:r>
          </a:p>
          <a:p>
            <a:pPr marL="0" indent="0">
              <a:buNone/>
            </a:pPr>
            <a:endParaRPr lang="tr-TR" dirty="0"/>
          </a:p>
        </p:txBody>
      </p:sp>
    </p:spTree>
    <p:extLst>
      <p:ext uri="{BB962C8B-B14F-4D97-AF65-F5344CB8AC3E}">
        <p14:creationId xmlns:p14="http://schemas.microsoft.com/office/powerpoint/2010/main" val="637212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Rol Oynama </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Rol oynama bir düşünce, fikir ya da sorunun bir grup önünde canlandırılması, dramatize edilmesidir.  Yapılandırılmış ve yapılandırılmamış biçimleri söz konusu olabilir.  Yapılandırılmış rol oynama sürecinde,  eğitimin amacına ve katılımcılardan ne tür beceriler beklendiğine ilişkin olarak bir senaryo hazırlanır, roller belirlenir. Diğerinde ise süreç kendiliğinden, bir biçimde gelişir. </a:t>
            </a:r>
          </a:p>
          <a:p>
            <a:r>
              <a:rPr lang="tr-TR" dirty="0" smtClean="0"/>
              <a:t> </a:t>
            </a:r>
            <a:endParaRPr lang="tr-TR" dirty="0"/>
          </a:p>
        </p:txBody>
      </p:sp>
    </p:spTree>
    <p:extLst>
      <p:ext uri="{BB962C8B-B14F-4D97-AF65-F5344CB8AC3E}">
        <p14:creationId xmlns:p14="http://schemas.microsoft.com/office/powerpoint/2010/main" val="3347474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Rol Oynama </a:t>
            </a:r>
            <a:endParaRPr lang="tr-TR" dirty="0"/>
          </a:p>
        </p:txBody>
      </p:sp>
      <p:sp>
        <p:nvSpPr>
          <p:cNvPr id="3" name="İçerik Yer Tutucusu 2"/>
          <p:cNvSpPr>
            <a:spLocks noGrp="1"/>
          </p:cNvSpPr>
          <p:nvPr>
            <p:ph idx="1"/>
          </p:nvPr>
        </p:nvSpPr>
        <p:spPr/>
        <p:txBody>
          <a:bodyPr/>
          <a:lstStyle/>
          <a:p>
            <a:r>
              <a:rPr lang="tr-TR" dirty="0" smtClean="0"/>
              <a:t>Rol oynamanın rollerdeki karakterlerle özdeşim kurmayı kolaylaştırması, eğlenceli olması nedeniyle katılımcıların dikkatlerinin canlı tutulmasına olanak sağlar. İnsanların belirli konularda duyarlık kazanmaları, farkındalık geliştirmeleri bekleniyorsa rol oynama tekniği elverişli bir tekniktir. </a:t>
            </a:r>
            <a:endParaRPr lang="tr-TR" dirty="0"/>
          </a:p>
        </p:txBody>
      </p:sp>
    </p:spTree>
    <p:extLst>
      <p:ext uri="{BB962C8B-B14F-4D97-AF65-F5344CB8AC3E}">
        <p14:creationId xmlns:p14="http://schemas.microsoft.com/office/powerpoint/2010/main" val="1114152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Vızıltı Gurupları </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Katılımcıların tamamının katıldığı bir grup ortamında, grubun kendi arasında 2-3 kişilik gruplara bölünerek, tartışmayı birkaç dakikalık bir süre içinde kendi aralarında sürdürmeleri, görüş ve deneyimlerini paylaşmalarıdır. Konuyu grup içinde konuşmadan önce görüşlerini gözden geçirmeye olanak sağladığı için tartışmanın verimini artırır.  </a:t>
            </a:r>
          </a:p>
          <a:p>
            <a:pPr marL="0" indent="0">
              <a:buNone/>
            </a:pPr>
            <a:endParaRPr lang="tr-TR" dirty="0"/>
          </a:p>
        </p:txBody>
      </p:sp>
    </p:spTree>
    <p:extLst>
      <p:ext uri="{BB962C8B-B14F-4D97-AF65-F5344CB8AC3E}">
        <p14:creationId xmlns:p14="http://schemas.microsoft.com/office/powerpoint/2010/main" val="246696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Kaynak</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Bilir, M.(2009); “Yetişkin Eğitiminde Yöntem, Teknik ve Araçlar” Yetişkin Eğitimi (derleyen :Ahmet Yıldız ,Meral Uysal, </a:t>
            </a:r>
            <a:r>
              <a:rPr lang="tr-TR" dirty="0" err="1" smtClean="0"/>
              <a:t>KalkedonYayıncılık</a:t>
            </a:r>
            <a:r>
              <a:rPr lang="tr-TR" dirty="0" smtClean="0"/>
              <a:t>, İstanbul </a:t>
            </a:r>
          </a:p>
          <a:p>
            <a:pPr marL="0" indent="0">
              <a:buNone/>
            </a:pPr>
            <a:endParaRPr lang="tr-TR" dirty="0" smtClean="0"/>
          </a:p>
        </p:txBody>
      </p:sp>
    </p:spTree>
    <p:extLst>
      <p:ext uri="{BB962C8B-B14F-4D97-AF65-F5344CB8AC3E}">
        <p14:creationId xmlns:p14="http://schemas.microsoft.com/office/powerpoint/2010/main" val="3577044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Isınma teknikleri </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Yetişkin eğitimi programlarının başlangıcında grupta öğrenme deneyiminin oluşturulabilmesi için ısınma tekniklerine başvurulabilir.  Isınma teknikleri, grubun birbirini tanıması, rahat, güvenli ve arkadaşça bir öğrenme atmosferi yaratılması, grubun enerjisinin yükseltilmesi, öğrenme için işbirliği oluşturulmasında kolaylaştırıcıya yardımcı olur. Grubun enerjisinin düştüğü durumlarda program devam ederken de ısınma tekniklerine başvurulabilir. </a:t>
            </a:r>
            <a:endParaRPr lang="tr-TR" dirty="0"/>
          </a:p>
        </p:txBody>
      </p:sp>
    </p:spTree>
    <p:extLst>
      <p:ext uri="{BB962C8B-B14F-4D97-AF65-F5344CB8AC3E}">
        <p14:creationId xmlns:p14="http://schemas.microsoft.com/office/powerpoint/2010/main" val="904631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Anlatım Tekniği </a:t>
            </a:r>
            <a:endParaRPr lang="tr-TR" dirty="0">
              <a:solidFill>
                <a:srgbClr val="FF0000"/>
              </a:solidFill>
            </a:endParaRPr>
          </a:p>
        </p:txBody>
      </p:sp>
      <p:sp>
        <p:nvSpPr>
          <p:cNvPr id="3" name="İçerik Yer Tutucusu 2"/>
          <p:cNvSpPr>
            <a:spLocks noGrp="1"/>
          </p:cNvSpPr>
          <p:nvPr>
            <p:ph idx="1"/>
          </p:nvPr>
        </p:nvSpPr>
        <p:spPr/>
        <p:txBody>
          <a:bodyPr>
            <a:normAutofit fontScale="70000" lnSpcReduction="20000"/>
          </a:bodyPr>
          <a:lstStyle/>
          <a:p>
            <a:pPr marL="0" indent="0">
              <a:buNone/>
            </a:pPr>
            <a:r>
              <a:rPr lang="tr-TR" dirty="0" smtClean="0"/>
              <a:t>Yetişkin eğitimi etkinliklerinde uzun ve tek yönlü anlatımlar önerilmez. Ancak konu katılımcılar açısından yeni ise ve konu hakkında katılımcıların yeterli bilgisi yoksa aktarımın ağırlıklı olduğu öğrenmeler söz konusu olabilir. </a:t>
            </a:r>
          </a:p>
          <a:p>
            <a:pPr marL="514350" indent="-514350">
              <a:buFont typeface="+mj-lt"/>
              <a:buAutoNum type="arabicPeriod"/>
            </a:pPr>
            <a:r>
              <a:rPr lang="tr-TR" dirty="0" smtClean="0"/>
              <a:t>Konu ile ilgili örneklere sıkça yer verilmelidir. </a:t>
            </a:r>
          </a:p>
          <a:p>
            <a:pPr marL="514350" indent="-514350">
              <a:buFont typeface="+mj-lt"/>
              <a:buAutoNum type="arabicPeriod"/>
            </a:pPr>
            <a:r>
              <a:rPr lang="tr-TR" dirty="0" smtClean="0"/>
              <a:t>Mizah etkili bir şekilde kullanılmalıdır. </a:t>
            </a:r>
          </a:p>
          <a:p>
            <a:pPr marL="514350" indent="-514350">
              <a:buFont typeface="+mj-lt"/>
              <a:buAutoNum type="arabicPeriod"/>
            </a:pPr>
            <a:r>
              <a:rPr lang="tr-TR" dirty="0" smtClean="0"/>
              <a:t>Ses tonunuzda hareketlilik oluşturulmalıdır. </a:t>
            </a:r>
          </a:p>
          <a:p>
            <a:pPr marL="514350" indent="-514350">
              <a:buFont typeface="+mj-lt"/>
              <a:buAutoNum type="arabicPeriod"/>
            </a:pPr>
            <a:r>
              <a:rPr lang="tr-TR" dirty="0" smtClean="0"/>
              <a:t>Katılımcılarla göz teması kurulmalıdır. </a:t>
            </a:r>
          </a:p>
          <a:p>
            <a:pPr marL="514350" indent="-514350">
              <a:buFont typeface="+mj-lt"/>
              <a:buAutoNum type="arabicPeriod"/>
            </a:pPr>
            <a:r>
              <a:rPr lang="tr-TR" dirty="0" smtClean="0"/>
              <a:t>Katılımcılara isimleri ile hitap edilmelidir. </a:t>
            </a:r>
          </a:p>
          <a:p>
            <a:pPr marL="514350" indent="-514350">
              <a:buFont typeface="+mj-lt"/>
              <a:buAutoNum type="arabicPeriod"/>
            </a:pPr>
            <a:r>
              <a:rPr lang="tr-TR" dirty="0" smtClean="0"/>
              <a:t>Konuyu kontrol altında bulundurmak koşuluyla deneyimlerin paylaşılmasına izin verilmelidir. </a:t>
            </a:r>
          </a:p>
          <a:p>
            <a:pPr marL="514350" indent="-514350">
              <a:buFont typeface="+mj-lt"/>
              <a:buAutoNum type="arabicPeriod"/>
            </a:pPr>
            <a:r>
              <a:rPr lang="tr-TR" dirty="0" smtClean="0"/>
              <a:t>Katılımcılara arkadaşça davranılmalıdır.  </a:t>
            </a:r>
          </a:p>
          <a:p>
            <a:pPr marL="514350" indent="-514350">
              <a:buFont typeface="+mj-lt"/>
              <a:buAutoNum type="arabicPeriod"/>
            </a:pPr>
            <a:r>
              <a:rPr lang="tr-TR" dirty="0" smtClean="0"/>
              <a:t>Eğitici katılımcılara güvendiğini hissettirmelidir. </a:t>
            </a:r>
          </a:p>
          <a:p>
            <a:pPr marL="514350" indent="-514350">
              <a:buFont typeface="+mj-lt"/>
              <a:buAutoNum type="arabicPeriod"/>
            </a:pPr>
            <a:r>
              <a:rPr lang="tr-TR" dirty="0" smtClean="0"/>
              <a:t>Aşırı olmamak koşulu ile konuşmada söylenilenleri destekleyen jest ve mimiklere yer verilmelidir. </a:t>
            </a:r>
          </a:p>
          <a:p>
            <a:pPr marL="514350" indent="-514350">
              <a:buFont typeface="+mj-lt"/>
              <a:buAutoNum type="arabicPeriod"/>
            </a:pPr>
            <a:endParaRPr lang="tr-TR" dirty="0"/>
          </a:p>
        </p:txBody>
      </p:sp>
    </p:spTree>
    <p:extLst>
      <p:ext uri="{BB962C8B-B14F-4D97-AF65-F5344CB8AC3E}">
        <p14:creationId xmlns:p14="http://schemas.microsoft.com/office/powerpoint/2010/main" val="703454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Soru- cevap tekniği </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Öğreticinin hazırladığı soruları, öğrenenlerin yanıtlamalarına dayalı olan bir tekniktir. Çoğu zaman anlatım yöntemi ile birlikte kullanılır.  Sorular yanıtlayanın hazır oluş düzeyine uygunsa, katılımcıları düşünmeye, keşfetmeye ve yorumlamaya yöneltiyorsa soru cevap tekniği anlatımı güçlendirir ve ilgiyi canlı tutar. </a:t>
            </a:r>
            <a:endParaRPr lang="tr-TR" dirty="0"/>
          </a:p>
        </p:txBody>
      </p:sp>
    </p:spTree>
    <p:extLst>
      <p:ext uri="{BB962C8B-B14F-4D97-AF65-F5344CB8AC3E}">
        <p14:creationId xmlns:p14="http://schemas.microsoft.com/office/powerpoint/2010/main" val="2523859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Grup Tartışması </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Ortak sorun ya da benzer ilgi ve ihtiyaçları paylaşan gruplarda, katılımcıların kendi görüş ve düşüncelerini ifade etmelerine olanak vermek, tutum değişikliği oluşturmak, sorun çözme becerileri kazandırmak amacıyla grup tartışması tekniği kullanılabilir. 10-15 kişilik gruplarda etkilidir.</a:t>
            </a:r>
            <a:endParaRPr lang="tr-TR" dirty="0"/>
          </a:p>
        </p:txBody>
      </p:sp>
    </p:spTree>
    <p:extLst>
      <p:ext uri="{BB962C8B-B14F-4D97-AF65-F5344CB8AC3E}">
        <p14:creationId xmlns:p14="http://schemas.microsoft.com/office/powerpoint/2010/main" val="2408715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Grup Tartışması </a:t>
            </a:r>
            <a:endParaRPr lang="tr-TR" dirty="0"/>
          </a:p>
        </p:txBody>
      </p:sp>
      <p:sp>
        <p:nvSpPr>
          <p:cNvPr id="3" name="İçerik Yer Tutucusu 2"/>
          <p:cNvSpPr>
            <a:spLocks noGrp="1"/>
          </p:cNvSpPr>
          <p:nvPr>
            <p:ph idx="1"/>
          </p:nvPr>
        </p:nvSpPr>
        <p:spPr/>
        <p:txBody>
          <a:bodyPr/>
          <a:lstStyle/>
          <a:p>
            <a:r>
              <a:rPr lang="tr-TR" dirty="0" smtClean="0"/>
              <a:t>Tartışma yöntemi etkili bir biçimde kullanıldığında grup üyelerinin kendilerine güvenlerini geliştirmesine, başkalarının fikirlerinden öğrenmeye, yapıcı eleştiriyi geliştirmeye katkıda bulunur. Eğer grup üyelerinin gruba bağlılığı gelişmişse, üye grup içinde kabul görüp takdir edildiğini hissediyorsa öğrenmede grup dinamiğinin olumlu etkisi olur. </a:t>
            </a:r>
            <a:endParaRPr lang="tr-TR" dirty="0"/>
          </a:p>
        </p:txBody>
      </p:sp>
    </p:spTree>
    <p:extLst>
      <p:ext uri="{BB962C8B-B14F-4D97-AF65-F5344CB8AC3E}">
        <p14:creationId xmlns:p14="http://schemas.microsoft.com/office/powerpoint/2010/main" val="193095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Grup Tartışması </a:t>
            </a:r>
            <a:endParaRPr lang="tr-TR" dirty="0"/>
          </a:p>
        </p:txBody>
      </p:sp>
      <p:sp>
        <p:nvSpPr>
          <p:cNvPr id="3" name="İçerik Yer Tutucusu 2"/>
          <p:cNvSpPr>
            <a:spLocks noGrp="1"/>
          </p:cNvSpPr>
          <p:nvPr>
            <p:ph idx="1"/>
          </p:nvPr>
        </p:nvSpPr>
        <p:spPr/>
        <p:txBody>
          <a:bodyPr/>
          <a:lstStyle/>
          <a:p>
            <a:r>
              <a:rPr lang="tr-TR" dirty="0" smtClean="0"/>
              <a:t>Grup tartışması bir öğrenme tekniği olarak kullanıldığında grubun eğiticisi kolaylaştırıcısı grup lideri rolünü üstlenir. Tartışma süreci iletişim ve etkileşime dayanır.  Grup lideri olarak eğitici demokratik, katılımcı ve paylaşımcı bir rolü üstlenmeli, kendini bir otorite kaynağı olarak sunmadan tartışma sürecini kontrolü altında tutmalı,  tartışmayı başlatacak uygun soruları gruba yöneltmeli,  tartışma sonucunda, konuyu toparlamalı ve ortaya çıkan fikirleri özetlemelidir. </a:t>
            </a:r>
          </a:p>
          <a:p>
            <a:pPr marL="0" indent="0">
              <a:buNone/>
            </a:pPr>
            <a:endParaRPr lang="tr-TR" dirty="0"/>
          </a:p>
        </p:txBody>
      </p:sp>
    </p:spTree>
    <p:extLst>
      <p:ext uri="{BB962C8B-B14F-4D97-AF65-F5344CB8AC3E}">
        <p14:creationId xmlns:p14="http://schemas.microsoft.com/office/powerpoint/2010/main" val="3196663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Grup Tartışması </a:t>
            </a:r>
            <a:endParaRPr lang="tr-TR" dirty="0"/>
          </a:p>
        </p:txBody>
      </p:sp>
      <p:sp>
        <p:nvSpPr>
          <p:cNvPr id="3" name="İçerik Yer Tutucusu 2"/>
          <p:cNvSpPr>
            <a:spLocks noGrp="1"/>
          </p:cNvSpPr>
          <p:nvPr>
            <p:ph idx="1"/>
          </p:nvPr>
        </p:nvSpPr>
        <p:spPr/>
        <p:txBody>
          <a:bodyPr/>
          <a:lstStyle/>
          <a:p>
            <a:r>
              <a:rPr lang="tr-TR" dirty="0" smtClean="0"/>
              <a:t>Tartışma başlamadan evvel gönüllülük çerçevesinde herkesin tartışmaya katılma sorumluğu olduğu ve bir başkasını dinlemenin önemi konusunda grup üyeleri bilgilendirilmeli, sonucunda yazılı ya da sözlü olarak grup üyelerinin ne tür yararlar elde ettiğine ilişkin kendini değerlendirmeleri sağlanmalıdır. </a:t>
            </a:r>
          </a:p>
          <a:p>
            <a:pPr marL="0" indent="0">
              <a:buNone/>
            </a:pPr>
            <a:endParaRPr lang="tr-TR" dirty="0"/>
          </a:p>
        </p:txBody>
      </p:sp>
    </p:spTree>
    <p:extLst>
      <p:ext uri="{BB962C8B-B14F-4D97-AF65-F5344CB8AC3E}">
        <p14:creationId xmlns:p14="http://schemas.microsoft.com/office/powerpoint/2010/main" val="1913004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Örnek olay tekniği </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Örnek olay bir sorun ya da durumu neden sonuç ilişkisi içinde incelemeye dayalı bir grupla çalışma tekniğidir. Seçilen ya da inceleme konusu olan olay yazılı bir metin, rapor olabileceği gibi, bir gezi, her hangi bir eğitimin izlenmesi, bir film olabilir. Gerçek ya da kurgusaldır. Burada önemli olan inceleme konusu yapılan olayın, katılımcıların gerçek yaşam alanları ile ilgili, sosyal kültürel özelliklerine uygun, ilgi ve ihtiyaçlarına dönük olmasıdır.  Özellikle katılımcıların özdeşim kurabilecekleri bir konu seçilmesi yöntemin etkililiğini artırır. </a:t>
            </a:r>
          </a:p>
          <a:p>
            <a:pPr marL="0" indent="0">
              <a:buNone/>
            </a:pPr>
            <a:endParaRPr lang="tr-TR" dirty="0" smtClean="0"/>
          </a:p>
        </p:txBody>
      </p:sp>
    </p:spTree>
    <p:extLst>
      <p:ext uri="{BB962C8B-B14F-4D97-AF65-F5344CB8AC3E}">
        <p14:creationId xmlns:p14="http://schemas.microsoft.com/office/powerpoint/2010/main" val="319523097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780</Words>
  <Application>Microsoft Office PowerPoint</Application>
  <PresentationFormat>Geniş ekran</PresentationFormat>
  <Paragraphs>44</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Yetişkin Eğitiminde En Çok Kullanılan Teknikler </vt:lpstr>
      <vt:lpstr>Isınma teknikleri </vt:lpstr>
      <vt:lpstr>Anlatım Tekniği </vt:lpstr>
      <vt:lpstr>Soru- cevap tekniği </vt:lpstr>
      <vt:lpstr>Grup Tartışması </vt:lpstr>
      <vt:lpstr>Grup Tartışması </vt:lpstr>
      <vt:lpstr>Grup Tartışması </vt:lpstr>
      <vt:lpstr>Grup Tartışması </vt:lpstr>
      <vt:lpstr>Örnek olay tekniği </vt:lpstr>
      <vt:lpstr>Örnek olay tekniği </vt:lpstr>
      <vt:lpstr>Rol Oynama </vt:lpstr>
      <vt:lpstr>Rol Oynama </vt:lpstr>
      <vt:lpstr>Vızıltı Gurupları </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Yetişkin Eğitiminde En Çok Kullanılan Teknikler</dc:title>
  <dc:creator>Windows Kullanıcısı</dc:creator>
  <cp:lastModifiedBy>Windows Kullanıcısı</cp:lastModifiedBy>
  <cp:revision>3</cp:revision>
  <dcterms:created xsi:type="dcterms:W3CDTF">2019-03-28T07:38:36Z</dcterms:created>
  <dcterms:modified xsi:type="dcterms:W3CDTF">2019-03-28T07:50:21Z</dcterms:modified>
</cp:coreProperties>
</file>