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4" r:id="rId9"/>
    <p:sldId id="265" r:id="rId10"/>
    <p:sldId id="266" r:id="rId11"/>
    <p:sldId id="278" r:id="rId12"/>
    <p:sldId id="267" r:id="rId13"/>
    <p:sldId id="268" r:id="rId14"/>
    <p:sldId id="269" r:id="rId15"/>
    <p:sldId id="280" r:id="rId16"/>
    <p:sldId id="270" r:id="rId17"/>
    <p:sldId id="275" r:id="rId18"/>
    <p:sldId id="271" r:id="rId19"/>
    <p:sldId id="279" r:id="rId20"/>
    <p:sldId id="281" r:id="rId21"/>
    <p:sldId id="272"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B3611-2238-4E66-A0D5-BDC1FE87F24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7E7CBCAE-E684-4C0E-9554-AA878D82EE55}">
      <dgm:prSet phldrT="[Metin]"/>
      <dgm:spPr/>
      <dgm:t>
        <a:bodyPr/>
        <a:lstStyle/>
        <a:p>
          <a:r>
            <a:rPr lang="tr-TR" dirty="0" smtClean="0"/>
            <a:t>YAŞ</a:t>
          </a:r>
          <a:endParaRPr lang="tr-TR" dirty="0"/>
        </a:p>
      </dgm:t>
    </dgm:pt>
    <dgm:pt modelId="{15829812-44CF-4328-9843-D52288D6EFD7}" type="parTrans" cxnId="{D394D56A-3CE2-4342-BDD9-E4229A8500A0}">
      <dgm:prSet/>
      <dgm:spPr/>
      <dgm:t>
        <a:bodyPr/>
        <a:lstStyle/>
        <a:p>
          <a:endParaRPr lang="tr-TR"/>
        </a:p>
      </dgm:t>
    </dgm:pt>
    <dgm:pt modelId="{FFA24369-AA93-4E52-A68F-2CD0B381ECBB}" type="sibTrans" cxnId="{D394D56A-3CE2-4342-BDD9-E4229A8500A0}">
      <dgm:prSet/>
      <dgm:spPr/>
      <dgm:t>
        <a:bodyPr/>
        <a:lstStyle/>
        <a:p>
          <a:endParaRPr lang="tr-TR" dirty="0"/>
        </a:p>
      </dgm:t>
    </dgm:pt>
    <dgm:pt modelId="{91716B55-E08B-4E40-A320-F05612FFB30E}">
      <dgm:prSet phldrT="[Metin]"/>
      <dgm:spPr/>
      <dgm:t>
        <a:bodyPr/>
        <a:lstStyle/>
        <a:p>
          <a:r>
            <a:rPr lang="tr-TR" dirty="0" smtClean="0"/>
            <a:t>GELİR DÜZEYİ</a:t>
          </a:r>
          <a:endParaRPr lang="tr-TR" dirty="0"/>
        </a:p>
      </dgm:t>
    </dgm:pt>
    <dgm:pt modelId="{998ACFA2-4063-4BF5-ABE8-2CCCFAF497DB}" type="parTrans" cxnId="{72DE356D-5085-4C6F-B9B2-3BA19B5614F5}">
      <dgm:prSet/>
      <dgm:spPr/>
      <dgm:t>
        <a:bodyPr/>
        <a:lstStyle/>
        <a:p>
          <a:endParaRPr lang="tr-TR"/>
        </a:p>
      </dgm:t>
    </dgm:pt>
    <dgm:pt modelId="{F79CD236-D522-4986-BE91-1C644E5BB699}" type="sibTrans" cxnId="{72DE356D-5085-4C6F-B9B2-3BA19B5614F5}">
      <dgm:prSet/>
      <dgm:spPr/>
      <dgm:t>
        <a:bodyPr/>
        <a:lstStyle/>
        <a:p>
          <a:endParaRPr lang="tr-TR" dirty="0"/>
        </a:p>
      </dgm:t>
    </dgm:pt>
    <dgm:pt modelId="{3BFE6D46-329A-4C5B-8165-877E60833D47}">
      <dgm:prSet phldrT="[Metin]"/>
      <dgm:spPr/>
      <dgm:t>
        <a:bodyPr/>
        <a:lstStyle/>
        <a:p>
          <a:r>
            <a:rPr lang="tr-TR" dirty="0" smtClean="0"/>
            <a:t>EĞİTİM</a:t>
          </a:r>
          <a:endParaRPr lang="tr-TR" dirty="0"/>
        </a:p>
      </dgm:t>
    </dgm:pt>
    <dgm:pt modelId="{64FA6C96-973D-49E9-A704-367A9C4B6D9A}" type="parTrans" cxnId="{0DF1653A-3EB1-4090-8D54-DC0615FED5CD}">
      <dgm:prSet/>
      <dgm:spPr/>
      <dgm:t>
        <a:bodyPr/>
        <a:lstStyle/>
        <a:p>
          <a:endParaRPr lang="tr-TR"/>
        </a:p>
      </dgm:t>
    </dgm:pt>
    <dgm:pt modelId="{25C47B80-3709-4291-9982-D981FC400103}" type="sibTrans" cxnId="{0DF1653A-3EB1-4090-8D54-DC0615FED5CD}">
      <dgm:prSet/>
      <dgm:spPr/>
      <dgm:t>
        <a:bodyPr/>
        <a:lstStyle/>
        <a:p>
          <a:endParaRPr lang="tr-TR" dirty="0"/>
        </a:p>
      </dgm:t>
    </dgm:pt>
    <dgm:pt modelId="{DD7EBB20-FBFA-4391-B7D1-DB19694BBC57}">
      <dgm:prSet phldrT="[Metin]"/>
      <dgm:spPr/>
      <dgm:t>
        <a:bodyPr/>
        <a:lstStyle/>
        <a:p>
          <a:r>
            <a:rPr lang="tr-TR" dirty="0" smtClean="0"/>
            <a:t>DİNİ İNANÇ</a:t>
          </a:r>
          <a:endParaRPr lang="tr-TR" dirty="0"/>
        </a:p>
      </dgm:t>
    </dgm:pt>
    <dgm:pt modelId="{A1C13E87-64B9-471F-ABA2-AA511E59F123}" type="parTrans" cxnId="{E4EE136E-C35F-42DE-98C1-0C1B601BB4DF}">
      <dgm:prSet/>
      <dgm:spPr/>
      <dgm:t>
        <a:bodyPr/>
        <a:lstStyle/>
        <a:p>
          <a:endParaRPr lang="tr-TR"/>
        </a:p>
      </dgm:t>
    </dgm:pt>
    <dgm:pt modelId="{061AB2BF-6189-40F7-9B45-D4D8A6688446}" type="sibTrans" cxnId="{E4EE136E-C35F-42DE-98C1-0C1B601BB4DF}">
      <dgm:prSet/>
      <dgm:spPr/>
      <dgm:t>
        <a:bodyPr/>
        <a:lstStyle/>
        <a:p>
          <a:endParaRPr lang="tr-TR" dirty="0"/>
        </a:p>
      </dgm:t>
    </dgm:pt>
    <dgm:pt modelId="{FF3F99A2-ED38-4D74-93EF-ED181B3AFADB}">
      <dgm:prSet phldrT="[Metin]"/>
      <dgm:spPr/>
      <dgm:t>
        <a:bodyPr/>
        <a:lstStyle/>
        <a:p>
          <a:r>
            <a:rPr lang="tr-TR" dirty="0" smtClean="0"/>
            <a:t>KEMOTERAPİ</a:t>
          </a:r>
          <a:endParaRPr lang="tr-TR" dirty="0"/>
        </a:p>
      </dgm:t>
    </dgm:pt>
    <dgm:pt modelId="{EAB3451F-D427-43A1-8DFB-776534BC7AC6}" type="parTrans" cxnId="{0C7DEA23-4919-472F-BFB5-1B00B102AF01}">
      <dgm:prSet/>
      <dgm:spPr/>
      <dgm:t>
        <a:bodyPr/>
        <a:lstStyle/>
        <a:p>
          <a:endParaRPr lang="tr-TR"/>
        </a:p>
      </dgm:t>
    </dgm:pt>
    <dgm:pt modelId="{8D63C4FD-688F-4BC1-8CC2-36000E5F899C}" type="sibTrans" cxnId="{0C7DEA23-4919-472F-BFB5-1B00B102AF01}">
      <dgm:prSet/>
      <dgm:spPr/>
      <dgm:t>
        <a:bodyPr/>
        <a:lstStyle/>
        <a:p>
          <a:endParaRPr lang="tr-TR" dirty="0"/>
        </a:p>
      </dgm:t>
    </dgm:pt>
    <dgm:pt modelId="{FAA0CD34-59F3-4718-AA56-10703FE0C95F}">
      <dgm:prSet phldrT="[Metin]"/>
      <dgm:spPr/>
      <dgm:t>
        <a:bodyPr/>
        <a:lstStyle/>
        <a:p>
          <a:r>
            <a:rPr lang="tr-TR" dirty="0" smtClean="0"/>
            <a:t>KANSER EVRESİ</a:t>
          </a:r>
          <a:endParaRPr lang="tr-TR" dirty="0"/>
        </a:p>
      </dgm:t>
    </dgm:pt>
    <dgm:pt modelId="{B8CACBD6-F1A9-406F-A86D-EB8E4186414A}" type="parTrans" cxnId="{43612150-017D-451B-9E02-2826940E196C}">
      <dgm:prSet/>
      <dgm:spPr/>
      <dgm:t>
        <a:bodyPr/>
        <a:lstStyle/>
        <a:p>
          <a:endParaRPr lang="tr-TR"/>
        </a:p>
      </dgm:t>
    </dgm:pt>
    <dgm:pt modelId="{36FBE0D8-D1B0-4B62-9268-6191BE1BD675}" type="sibTrans" cxnId="{43612150-017D-451B-9E02-2826940E196C}">
      <dgm:prSet/>
      <dgm:spPr/>
      <dgm:t>
        <a:bodyPr/>
        <a:lstStyle/>
        <a:p>
          <a:endParaRPr lang="tr-TR" dirty="0"/>
        </a:p>
      </dgm:t>
    </dgm:pt>
    <dgm:pt modelId="{DF42A26B-08FC-42C3-A4EF-07C4E5829876}">
      <dgm:prSet phldrT="[Metin]"/>
      <dgm:spPr/>
      <dgm:t>
        <a:bodyPr/>
        <a:lstStyle/>
        <a:p>
          <a:r>
            <a:rPr lang="tr-TR" dirty="0" smtClean="0"/>
            <a:t>TEDAVİ SÜRESİNİN UZAMASI</a:t>
          </a:r>
          <a:endParaRPr lang="tr-TR" dirty="0"/>
        </a:p>
      </dgm:t>
    </dgm:pt>
    <dgm:pt modelId="{7BB51C1F-AA2C-4F18-B33D-12AAF80F2390}" type="parTrans" cxnId="{39E2E04A-292A-4758-98C9-23F9D3794D22}">
      <dgm:prSet/>
      <dgm:spPr/>
      <dgm:t>
        <a:bodyPr/>
        <a:lstStyle/>
        <a:p>
          <a:endParaRPr lang="tr-TR"/>
        </a:p>
      </dgm:t>
    </dgm:pt>
    <dgm:pt modelId="{7E076CFE-3211-40E0-8E05-8B5DB60AFB92}" type="sibTrans" cxnId="{39E2E04A-292A-4758-98C9-23F9D3794D22}">
      <dgm:prSet/>
      <dgm:spPr/>
      <dgm:t>
        <a:bodyPr/>
        <a:lstStyle/>
        <a:p>
          <a:endParaRPr lang="tr-TR" dirty="0"/>
        </a:p>
      </dgm:t>
    </dgm:pt>
    <dgm:pt modelId="{D5B5FC8C-C926-49EB-910E-01332AF7A8B4}" type="pres">
      <dgm:prSet presAssocID="{B6CB3611-2238-4E66-A0D5-BDC1FE87F24F}" presName="cycle" presStyleCnt="0">
        <dgm:presLayoutVars>
          <dgm:dir/>
          <dgm:resizeHandles val="exact"/>
        </dgm:presLayoutVars>
      </dgm:prSet>
      <dgm:spPr/>
      <dgm:t>
        <a:bodyPr/>
        <a:lstStyle/>
        <a:p>
          <a:endParaRPr lang="tr-TR"/>
        </a:p>
      </dgm:t>
    </dgm:pt>
    <dgm:pt modelId="{8E28425D-18EF-4060-A0F9-682ADB363A46}" type="pres">
      <dgm:prSet presAssocID="{7E7CBCAE-E684-4C0E-9554-AA878D82EE55}" presName="node" presStyleLbl="node1" presStyleIdx="0" presStyleCnt="7" custRadScaleRad="100616" custRadScaleInc="8433">
        <dgm:presLayoutVars>
          <dgm:bulletEnabled val="1"/>
        </dgm:presLayoutVars>
      </dgm:prSet>
      <dgm:spPr/>
      <dgm:t>
        <a:bodyPr/>
        <a:lstStyle/>
        <a:p>
          <a:endParaRPr lang="tr-TR"/>
        </a:p>
      </dgm:t>
    </dgm:pt>
    <dgm:pt modelId="{8D4E7221-300B-47BA-8BFC-C7B841A05CE3}" type="pres">
      <dgm:prSet presAssocID="{FFA24369-AA93-4E52-A68F-2CD0B381ECBB}" presName="sibTrans" presStyleLbl="sibTrans2D1" presStyleIdx="0" presStyleCnt="7"/>
      <dgm:spPr/>
      <dgm:t>
        <a:bodyPr/>
        <a:lstStyle/>
        <a:p>
          <a:endParaRPr lang="tr-TR"/>
        </a:p>
      </dgm:t>
    </dgm:pt>
    <dgm:pt modelId="{F9A9D2B1-0134-452D-90CD-A24724DCAC83}" type="pres">
      <dgm:prSet presAssocID="{FFA24369-AA93-4E52-A68F-2CD0B381ECBB}" presName="connectorText" presStyleLbl="sibTrans2D1" presStyleIdx="0" presStyleCnt="7"/>
      <dgm:spPr/>
      <dgm:t>
        <a:bodyPr/>
        <a:lstStyle/>
        <a:p>
          <a:endParaRPr lang="tr-TR"/>
        </a:p>
      </dgm:t>
    </dgm:pt>
    <dgm:pt modelId="{C3AEBBCD-5729-4938-8C0F-97510E4C73BC}" type="pres">
      <dgm:prSet presAssocID="{91716B55-E08B-4E40-A320-F05612FFB30E}" presName="node" presStyleLbl="node1" presStyleIdx="1" presStyleCnt="7">
        <dgm:presLayoutVars>
          <dgm:bulletEnabled val="1"/>
        </dgm:presLayoutVars>
      </dgm:prSet>
      <dgm:spPr/>
      <dgm:t>
        <a:bodyPr/>
        <a:lstStyle/>
        <a:p>
          <a:endParaRPr lang="tr-TR"/>
        </a:p>
      </dgm:t>
    </dgm:pt>
    <dgm:pt modelId="{E59748A3-A296-4576-B07D-5474CB9E6E23}" type="pres">
      <dgm:prSet presAssocID="{F79CD236-D522-4986-BE91-1C644E5BB699}" presName="sibTrans" presStyleLbl="sibTrans2D1" presStyleIdx="1" presStyleCnt="7"/>
      <dgm:spPr/>
      <dgm:t>
        <a:bodyPr/>
        <a:lstStyle/>
        <a:p>
          <a:endParaRPr lang="tr-TR"/>
        </a:p>
      </dgm:t>
    </dgm:pt>
    <dgm:pt modelId="{6A3D88C8-ADC4-43E6-8329-269FA64C527B}" type="pres">
      <dgm:prSet presAssocID="{F79CD236-D522-4986-BE91-1C644E5BB699}" presName="connectorText" presStyleLbl="sibTrans2D1" presStyleIdx="1" presStyleCnt="7"/>
      <dgm:spPr/>
      <dgm:t>
        <a:bodyPr/>
        <a:lstStyle/>
        <a:p>
          <a:endParaRPr lang="tr-TR"/>
        </a:p>
      </dgm:t>
    </dgm:pt>
    <dgm:pt modelId="{F9E46B4A-21C9-4E19-AC2D-E54DD0D8FC62}" type="pres">
      <dgm:prSet presAssocID="{3BFE6D46-329A-4C5B-8165-877E60833D47}" presName="node" presStyleLbl="node1" presStyleIdx="2" presStyleCnt="7">
        <dgm:presLayoutVars>
          <dgm:bulletEnabled val="1"/>
        </dgm:presLayoutVars>
      </dgm:prSet>
      <dgm:spPr/>
      <dgm:t>
        <a:bodyPr/>
        <a:lstStyle/>
        <a:p>
          <a:endParaRPr lang="tr-TR"/>
        </a:p>
      </dgm:t>
    </dgm:pt>
    <dgm:pt modelId="{973E3C49-0D72-4408-8EC7-50C4275B2FB6}" type="pres">
      <dgm:prSet presAssocID="{25C47B80-3709-4291-9982-D981FC400103}" presName="sibTrans" presStyleLbl="sibTrans2D1" presStyleIdx="2" presStyleCnt="7"/>
      <dgm:spPr/>
      <dgm:t>
        <a:bodyPr/>
        <a:lstStyle/>
        <a:p>
          <a:endParaRPr lang="tr-TR"/>
        </a:p>
      </dgm:t>
    </dgm:pt>
    <dgm:pt modelId="{34B8A374-D2C4-45C3-925C-6872C419CF3A}" type="pres">
      <dgm:prSet presAssocID="{25C47B80-3709-4291-9982-D981FC400103}" presName="connectorText" presStyleLbl="sibTrans2D1" presStyleIdx="2" presStyleCnt="7"/>
      <dgm:spPr/>
      <dgm:t>
        <a:bodyPr/>
        <a:lstStyle/>
        <a:p>
          <a:endParaRPr lang="tr-TR"/>
        </a:p>
      </dgm:t>
    </dgm:pt>
    <dgm:pt modelId="{8676649E-285A-492E-B523-6C22001FCA3D}" type="pres">
      <dgm:prSet presAssocID="{DD7EBB20-FBFA-4391-B7D1-DB19694BBC57}" presName="node" presStyleLbl="node1" presStyleIdx="3" presStyleCnt="7">
        <dgm:presLayoutVars>
          <dgm:bulletEnabled val="1"/>
        </dgm:presLayoutVars>
      </dgm:prSet>
      <dgm:spPr/>
      <dgm:t>
        <a:bodyPr/>
        <a:lstStyle/>
        <a:p>
          <a:endParaRPr lang="tr-TR"/>
        </a:p>
      </dgm:t>
    </dgm:pt>
    <dgm:pt modelId="{8597F2D3-BFB5-4F3A-83D5-4C261BBA42F2}" type="pres">
      <dgm:prSet presAssocID="{061AB2BF-6189-40F7-9B45-D4D8A6688446}" presName="sibTrans" presStyleLbl="sibTrans2D1" presStyleIdx="3" presStyleCnt="7"/>
      <dgm:spPr/>
      <dgm:t>
        <a:bodyPr/>
        <a:lstStyle/>
        <a:p>
          <a:endParaRPr lang="tr-TR"/>
        </a:p>
      </dgm:t>
    </dgm:pt>
    <dgm:pt modelId="{8DB79A70-1598-4557-AB46-6FA6D1A1CBE3}" type="pres">
      <dgm:prSet presAssocID="{061AB2BF-6189-40F7-9B45-D4D8A6688446}" presName="connectorText" presStyleLbl="sibTrans2D1" presStyleIdx="3" presStyleCnt="7"/>
      <dgm:spPr/>
      <dgm:t>
        <a:bodyPr/>
        <a:lstStyle/>
        <a:p>
          <a:endParaRPr lang="tr-TR"/>
        </a:p>
      </dgm:t>
    </dgm:pt>
    <dgm:pt modelId="{E8D45227-36F8-490C-9648-2BE8444CDB1D}" type="pres">
      <dgm:prSet presAssocID="{FF3F99A2-ED38-4D74-93EF-ED181B3AFADB}" presName="node" presStyleLbl="node1" presStyleIdx="4" presStyleCnt="7">
        <dgm:presLayoutVars>
          <dgm:bulletEnabled val="1"/>
        </dgm:presLayoutVars>
      </dgm:prSet>
      <dgm:spPr/>
      <dgm:t>
        <a:bodyPr/>
        <a:lstStyle/>
        <a:p>
          <a:endParaRPr lang="tr-TR"/>
        </a:p>
      </dgm:t>
    </dgm:pt>
    <dgm:pt modelId="{27C48371-BA2D-43E7-8C0D-510B80FFF9E3}" type="pres">
      <dgm:prSet presAssocID="{8D63C4FD-688F-4BC1-8CC2-36000E5F899C}" presName="sibTrans" presStyleLbl="sibTrans2D1" presStyleIdx="4" presStyleCnt="7"/>
      <dgm:spPr/>
      <dgm:t>
        <a:bodyPr/>
        <a:lstStyle/>
        <a:p>
          <a:endParaRPr lang="tr-TR"/>
        </a:p>
      </dgm:t>
    </dgm:pt>
    <dgm:pt modelId="{A0980EA9-AA0D-4E4B-BE52-15D86DBDD4D0}" type="pres">
      <dgm:prSet presAssocID="{8D63C4FD-688F-4BC1-8CC2-36000E5F899C}" presName="connectorText" presStyleLbl="sibTrans2D1" presStyleIdx="4" presStyleCnt="7"/>
      <dgm:spPr/>
      <dgm:t>
        <a:bodyPr/>
        <a:lstStyle/>
        <a:p>
          <a:endParaRPr lang="tr-TR"/>
        </a:p>
      </dgm:t>
    </dgm:pt>
    <dgm:pt modelId="{E327A722-F634-4264-B4B5-7B1F18575265}" type="pres">
      <dgm:prSet presAssocID="{FAA0CD34-59F3-4718-AA56-10703FE0C95F}" presName="node" presStyleLbl="node1" presStyleIdx="5" presStyleCnt="7">
        <dgm:presLayoutVars>
          <dgm:bulletEnabled val="1"/>
        </dgm:presLayoutVars>
      </dgm:prSet>
      <dgm:spPr/>
      <dgm:t>
        <a:bodyPr/>
        <a:lstStyle/>
        <a:p>
          <a:endParaRPr lang="tr-TR"/>
        </a:p>
      </dgm:t>
    </dgm:pt>
    <dgm:pt modelId="{F8C5C06B-EDB3-4889-AC06-FA21376C5F0F}" type="pres">
      <dgm:prSet presAssocID="{36FBE0D8-D1B0-4B62-9268-6191BE1BD675}" presName="sibTrans" presStyleLbl="sibTrans2D1" presStyleIdx="5" presStyleCnt="7"/>
      <dgm:spPr/>
      <dgm:t>
        <a:bodyPr/>
        <a:lstStyle/>
        <a:p>
          <a:endParaRPr lang="tr-TR"/>
        </a:p>
      </dgm:t>
    </dgm:pt>
    <dgm:pt modelId="{73025CBE-9EAA-4FA9-8AE4-B136E1F17BCF}" type="pres">
      <dgm:prSet presAssocID="{36FBE0D8-D1B0-4B62-9268-6191BE1BD675}" presName="connectorText" presStyleLbl="sibTrans2D1" presStyleIdx="5" presStyleCnt="7"/>
      <dgm:spPr/>
      <dgm:t>
        <a:bodyPr/>
        <a:lstStyle/>
        <a:p>
          <a:endParaRPr lang="tr-TR"/>
        </a:p>
      </dgm:t>
    </dgm:pt>
    <dgm:pt modelId="{1C763E45-622B-4FD5-8932-8F782FA3D5D4}" type="pres">
      <dgm:prSet presAssocID="{DF42A26B-08FC-42C3-A4EF-07C4E5829876}" presName="node" presStyleLbl="node1" presStyleIdx="6" presStyleCnt="7" custScaleX="101106" custScaleY="98443" custRadScaleRad="90447" custRadScaleInc="-5025">
        <dgm:presLayoutVars>
          <dgm:bulletEnabled val="1"/>
        </dgm:presLayoutVars>
      </dgm:prSet>
      <dgm:spPr/>
      <dgm:t>
        <a:bodyPr/>
        <a:lstStyle/>
        <a:p>
          <a:endParaRPr lang="tr-TR"/>
        </a:p>
      </dgm:t>
    </dgm:pt>
    <dgm:pt modelId="{086D0058-C6AB-4316-A3BB-C5E6AE65E5B4}" type="pres">
      <dgm:prSet presAssocID="{7E076CFE-3211-40E0-8E05-8B5DB60AFB92}" presName="sibTrans" presStyleLbl="sibTrans2D1" presStyleIdx="6" presStyleCnt="7" custScaleX="134886" custLinFactNeighborX="-13112" custLinFactNeighborY="-8631"/>
      <dgm:spPr/>
      <dgm:t>
        <a:bodyPr/>
        <a:lstStyle/>
        <a:p>
          <a:endParaRPr lang="tr-TR"/>
        </a:p>
      </dgm:t>
    </dgm:pt>
    <dgm:pt modelId="{5BBC013D-6C07-4A0A-ACF2-487DCC07BD5A}" type="pres">
      <dgm:prSet presAssocID="{7E076CFE-3211-40E0-8E05-8B5DB60AFB92}" presName="connectorText" presStyleLbl="sibTrans2D1" presStyleIdx="6" presStyleCnt="7"/>
      <dgm:spPr/>
      <dgm:t>
        <a:bodyPr/>
        <a:lstStyle/>
        <a:p>
          <a:endParaRPr lang="tr-TR"/>
        </a:p>
      </dgm:t>
    </dgm:pt>
  </dgm:ptLst>
  <dgm:cxnLst>
    <dgm:cxn modelId="{3DCAC5AA-16E7-4D9E-A447-EABC67E53FEB}" type="presOf" srcId="{8D63C4FD-688F-4BC1-8CC2-36000E5F899C}" destId="{27C48371-BA2D-43E7-8C0D-510B80FFF9E3}" srcOrd="0" destOrd="0" presId="urn:microsoft.com/office/officeart/2005/8/layout/cycle2"/>
    <dgm:cxn modelId="{D394D56A-3CE2-4342-BDD9-E4229A8500A0}" srcId="{B6CB3611-2238-4E66-A0D5-BDC1FE87F24F}" destId="{7E7CBCAE-E684-4C0E-9554-AA878D82EE55}" srcOrd="0" destOrd="0" parTransId="{15829812-44CF-4328-9843-D52288D6EFD7}" sibTransId="{FFA24369-AA93-4E52-A68F-2CD0B381ECBB}"/>
    <dgm:cxn modelId="{72DE356D-5085-4C6F-B9B2-3BA19B5614F5}" srcId="{B6CB3611-2238-4E66-A0D5-BDC1FE87F24F}" destId="{91716B55-E08B-4E40-A320-F05612FFB30E}" srcOrd="1" destOrd="0" parTransId="{998ACFA2-4063-4BF5-ABE8-2CCCFAF497DB}" sibTransId="{F79CD236-D522-4986-BE91-1C644E5BB699}"/>
    <dgm:cxn modelId="{81300416-1E20-4DEA-AECE-04F333A18266}" type="presOf" srcId="{36FBE0D8-D1B0-4B62-9268-6191BE1BD675}" destId="{F8C5C06B-EDB3-4889-AC06-FA21376C5F0F}" srcOrd="0" destOrd="0" presId="urn:microsoft.com/office/officeart/2005/8/layout/cycle2"/>
    <dgm:cxn modelId="{62640428-B4DB-4BCD-ABC0-7BDA431FC522}" type="presOf" srcId="{061AB2BF-6189-40F7-9B45-D4D8A6688446}" destId="{8DB79A70-1598-4557-AB46-6FA6D1A1CBE3}" srcOrd="1" destOrd="0" presId="urn:microsoft.com/office/officeart/2005/8/layout/cycle2"/>
    <dgm:cxn modelId="{D3D3B371-78C5-4F5E-B639-1DCEC77F5355}" type="presOf" srcId="{F79CD236-D522-4986-BE91-1C644E5BB699}" destId="{6A3D88C8-ADC4-43E6-8329-269FA64C527B}" srcOrd="1" destOrd="0" presId="urn:microsoft.com/office/officeart/2005/8/layout/cycle2"/>
    <dgm:cxn modelId="{0C7DEA23-4919-472F-BFB5-1B00B102AF01}" srcId="{B6CB3611-2238-4E66-A0D5-BDC1FE87F24F}" destId="{FF3F99A2-ED38-4D74-93EF-ED181B3AFADB}" srcOrd="4" destOrd="0" parTransId="{EAB3451F-D427-43A1-8DFB-776534BC7AC6}" sibTransId="{8D63C4FD-688F-4BC1-8CC2-36000E5F899C}"/>
    <dgm:cxn modelId="{493B373F-9AB4-44C4-B600-F9D6F535DE59}" type="presOf" srcId="{7E076CFE-3211-40E0-8E05-8B5DB60AFB92}" destId="{086D0058-C6AB-4316-A3BB-C5E6AE65E5B4}" srcOrd="0" destOrd="0" presId="urn:microsoft.com/office/officeart/2005/8/layout/cycle2"/>
    <dgm:cxn modelId="{ED8C18A2-5A3E-45A3-BD7B-E341301769F0}" type="presOf" srcId="{7E076CFE-3211-40E0-8E05-8B5DB60AFB92}" destId="{5BBC013D-6C07-4A0A-ACF2-487DCC07BD5A}" srcOrd="1" destOrd="0" presId="urn:microsoft.com/office/officeart/2005/8/layout/cycle2"/>
    <dgm:cxn modelId="{E4EE136E-C35F-42DE-98C1-0C1B601BB4DF}" srcId="{B6CB3611-2238-4E66-A0D5-BDC1FE87F24F}" destId="{DD7EBB20-FBFA-4391-B7D1-DB19694BBC57}" srcOrd="3" destOrd="0" parTransId="{A1C13E87-64B9-471F-ABA2-AA511E59F123}" sibTransId="{061AB2BF-6189-40F7-9B45-D4D8A6688446}"/>
    <dgm:cxn modelId="{5AC68A40-19F9-4142-87E9-50465379A465}" type="presOf" srcId="{8D63C4FD-688F-4BC1-8CC2-36000E5F899C}" destId="{A0980EA9-AA0D-4E4B-BE52-15D86DBDD4D0}" srcOrd="1" destOrd="0" presId="urn:microsoft.com/office/officeart/2005/8/layout/cycle2"/>
    <dgm:cxn modelId="{9B741D5E-CD5E-4598-AB77-A24F1E0A814C}" type="presOf" srcId="{F79CD236-D522-4986-BE91-1C644E5BB699}" destId="{E59748A3-A296-4576-B07D-5474CB9E6E23}" srcOrd="0" destOrd="0" presId="urn:microsoft.com/office/officeart/2005/8/layout/cycle2"/>
    <dgm:cxn modelId="{369178B3-2630-4AE5-A755-77B9E25B6A53}" type="presOf" srcId="{FF3F99A2-ED38-4D74-93EF-ED181B3AFADB}" destId="{E8D45227-36F8-490C-9648-2BE8444CDB1D}" srcOrd="0" destOrd="0" presId="urn:microsoft.com/office/officeart/2005/8/layout/cycle2"/>
    <dgm:cxn modelId="{1B29F7DD-4F7C-4491-8D10-DCDD5DE40B26}" type="presOf" srcId="{FAA0CD34-59F3-4718-AA56-10703FE0C95F}" destId="{E327A722-F634-4264-B4B5-7B1F18575265}" srcOrd="0" destOrd="0" presId="urn:microsoft.com/office/officeart/2005/8/layout/cycle2"/>
    <dgm:cxn modelId="{85EF505C-3B3B-4E11-9E5B-37694C802424}" type="presOf" srcId="{061AB2BF-6189-40F7-9B45-D4D8A6688446}" destId="{8597F2D3-BFB5-4F3A-83D5-4C261BBA42F2}" srcOrd="0" destOrd="0" presId="urn:microsoft.com/office/officeart/2005/8/layout/cycle2"/>
    <dgm:cxn modelId="{2C04440F-B851-4296-A73A-05AABF7E82AF}" type="presOf" srcId="{DD7EBB20-FBFA-4391-B7D1-DB19694BBC57}" destId="{8676649E-285A-492E-B523-6C22001FCA3D}" srcOrd="0" destOrd="0" presId="urn:microsoft.com/office/officeart/2005/8/layout/cycle2"/>
    <dgm:cxn modelId="{6B117D78-97B0-4E9C-84ED-41F8083E8BAD}" type="presOf" srcId="{B6CB3611-2238-4E66-A0D5-BDC1FE87F24F}" destId="{D5B5FC8C-C926-49EB-910E-01332AF7A8B4}" srcOrd="0" destOrd="0" presId="urn:microsoft.com/office/officeart/2005/8/layout/cycle2"/>
    <dgm:cxn modelId="{66F76E54-069C-4D01-926A-1AA731C64FBB}" type="presOf" srcId="{91716B55-E08B-4E40-A320-F05612FFB30E}" destId="{C3AEBBCD-5729-4938-8C0F-97510E4C73BC}" srcOrd="0" destOrd="0" presId="urn:microsoft.com/office/officeart/2005/8/layout/cycle2"/>
    <dgm:cxn modelId="{2F97AA3E-77F2-42FB-9D08-397588D4DBBB}" type="presOf" srcId="{25C47B80-3709-4291-9982-D981FC400103}" destId="{34B8A374-D2C4-45C3-925C-6872C419CF3A}" srcOrd="1" destOrd="0" presId="urn:microsoft.com/office/officeart/2005/8/layout/cycle2"/>
    <dgm:cxn modelId="{C2022D81-ECAA-49BA-900E-9532A533F2B7}" type="presOf" srcId="{36FBE0D8-D1B0-4B62-9268-6191BE1BD675}" destId="{73025CBE-9EAA-4FA9-8AE4-B136E1F17BCF}" srcOrd="1" destOrd="0" presId="urn:microsoft.com/office/officeart/2005/8/layout/cycle2"/>
    <dgm:cxn modelId="{0DF1653A-3EB1-4090-8D54-DC0615FED5CD}" srcId="{B6CB3611-2238-4E66-A0D5-BDC1FE87F24F}" destId="{3BFE6D46-329A-4C5B-8165-877E60833D47}" srcOrd="2" destOrd="0" parTransId="{64FA6C96-973D-49E9-A704-367A9C4B6D9A}" sibTransId="{25C47B80-3709-4291-9982-D981FC400103}"/>
    <dgm:cxn modelId="{0337F7AD-BF69-41E7-860A-50BCB7F65EA3}" type="presOf" srcId="{7E7CBCAE-E684-4C0E-9554-AA878D82EE55}" destId="{8E28425D-18EF-4060-A0F9-682ADB363A46}" srcOrd="0" destOrd="0" presId="urn:microsoft.com/office/officeart/2005/8/layout/cycle2"/>
    <dgm:cxn modelId="{39E2E04A-292A-4758-98C9-23F9D3794D22}" srcId="{B6CB3611-2238-4E66-A0D5-BDC1FE87F24F}" destId="{DF42A26B-08FC-42C3-A4EF-07C4E5829876}" srcOrd="6" destOrd="0" parTransId="{7BB51C1F-AA2C-4F18-B33D-12AAF80F2390}" sibTransId="{7E076CFE-3211-40E0-8E05-8B5DB60AFB92}"/>
    <dgm:cxn modelId="{D446B505-C3FE-45D6-A234-EF0F63AC0191}" type="presOf" srcId="{DF42A26B-08FC-42C3-A4EF-07C4E5829876}" destId="{1C763E45-622B-4FD5-8932-8F782FA3D5D4}" srcOrd="0" destOrd="0" presId="urn:microsoft.com/office/officeart/2005/8/layout/cycle2"/>
    <dgm:cxn modelId="{D322E48B-E41D-49E6-A1EE-F401BD675A1E}" type="presOf" srcId="{25C47B80-3709-4291-9982-D981FC400103}" destId="{973E3C49-0D72-4408-8EC7-50C4275B2FB6}" srcOrd="0" destOrd="0" presId="urn:microsoft.com/office/officeart/2005/8/layout/cycle2"/>
    <dgm:cxn modelId="{5B7BF473-D752-4F64-8FC6-A002F9774A30}" type="presOf" srcId="{FFA24369-AA93-4E52-A68F-2CD0B381ECBB}" destId="{F9A9D2B1-0134-452D-90CD-A24724DCAC83}" srcOrd="1" destOrd="0" presId="urn:microsoft.com/office/officeart/2005/8/layout/cycle2"/>
    <dgm:cxn modelId="{DD142CCE-A45E-4DE1-8245-7EB7B560CDD5}" type="presOf" srcId="{FFA24369-AA93-4E52-A68F-2CD0B381ECBB}" destId="{8D4E7221-300B-47BA-8BFC-C7B841A05CE3}" srcOrd="0" destOrd="0" presId="urn:microsoft.com/office/officeart/2005/8/layout/cycle2"/>
    <dgm:cxn modelId="{43612150-017D-451B-9E02-2826940E196C}" srcId="{B6CB3611-2238-4E66-A0D5-BDC1FE87F24F}" destId="{FAA0CD34-59F3-4718-AA56-10703FE0C95F}" srcOrd="5" destOrd="0" parTransId="{B8CACBD6-F1A9-406F-A86D-EB8E4186414A}" sibTransId="{36FBE0D8-D1B0-4B62-9268-6191BE1BD675}"/>
    <dgm:cxn modelId="{C0D9FCED-E11C-4DCA-AABD-14D7CEC46C67}" type="presOf" srcId="{3BFE6D46-329A-4C5B-8165-877E60833D47}" destId="{F9E46B4A-21C9-4E19-AC2D-E54DD0D8FC62}" srcOrd="0" destOrd="0" presId="urn:microsoft.com/office/officeart/2005/8/layout/cycle2"/>
    <dgm:cxn modelId="{20F8EEC0-44FB-4FAF-ACCC-988A000270C3}" type="presParOf" srcId="{D5B5FC8C-C926-49EB-910E-01332AF7A8B4}" destId="{8E28425D-18EF-4060-A0F9-682ADB363A46}" srcOrd="0" destOrd="0" presId="urn:microsoft.com/office/officeart/2005/8/layout/cycle2"/>
    <dgm:cxn modelId="{BC2ADAB5-BAC0-473B-A229-139E8C76946B}" type="presParOf" srcId="{D5B5FC8C-C926-49EB-910E-01332AF7A8B4}" destId="{8D4E7221-300B-47BA-8BFC-C7B841A05CE3}" srcOrd="1" destOrd="0" presId="urn:microsoft.com/office/officeart/2005/8/layout/cycle2"/>
    <dgm:cxn modelId="{F328F4DF-D6A1-4646-8181-557B23C12154}" type="presParOf" srcId="{8D4E7221-300B-47BA-8BFC-C7B841A05CE3}" destId="{F9A9D2B1-0134-452D-90CD-A24724DCAC83}" srcOrd="0" destOrd="0" presId="urn:microsoft.com/office/officeart/2005/8/layout/cycle2"/>
    <dgm:cxn modelId="{6BB467F7-F8CD-429D-A844-A613581CC8A9}" type="presParOf" srcId="{D5B5FC8C-C926-49EB-910E-01332AF7A8B4}" destId="{C3AEBBCD-5729-4938-8C0F-97510E4C73BC}" srcOrd="2" destOrd="0" presId="urn:microsoft.com/office/officeart/2005/8/layout/cycle2"/>
    <dgm:cxn modelId="{766D5941-453C-462E-B103-75490F02620F}" type="presParOf" srcId="{D5B5FC8C-C926-49EB-910E-01332AF7A8B4}" destId="{E59748A3-A296-4576-B07D-5474CB9E6E23}" srcOrd="3" destOrd="0" presId="urn:microsoft.com/office/officeart/2005/8/layout/cycle2"/>
    <dgm:cxn modelId="{8A172B59-5493-4E8A-BF1B-C6C818C13C05}" type="presParOf" srcId="{E59748A3-A296-4576-B07D-5474CB9E6E23}" destId="{6A3D88C8-ADC4-43E6-8329-269FA64C527B}" srcOrd="0" destOrd="0" presId="urn:microsoft.com/office/officeart/2005/8/layout/cycle2"/>
    <dgm:cxn modelId="{E7C891FC-3986-480A-96E8-67CB88E031E8}" type="presParOf" srcId="{D5B5FC8C-C926-49EB-910E-01332AF7A8B4}" destId="{F9E46B4A-21C9-4E19-AC2D-E54DD0D8FC62}" srcOrd="4" destOrd="0" presId="urn:microsoft.com/office/officeart/2005/8/layout/cycle2"/>
    <dgm:cxn modelId="{C1042A1C-1B26-46FA-8C0C-2E04463F98E6}" type="presParOf" srcId="{D5B5FC8C-C926-49EB-910E-01332AF7A8B4}" destId="{973E3C49-0D72-4408-8EC7-50C4275B2FB6}" srcOrd="5" destOrd="0" presId="urn:microsoft.com/office/officeart/2005/8/layout/cycle2"/>
    <dgm:cxn modelId="{102ACF8C-C856-4296-A6D8-454DE1CA04CA}" type="presParOf" srcId="{973E3C49-0D72-4408-8EC7-50C4275B2FB6}" destId="{34B8A374-D2C4-45C3-925C-6872C419CF3A}" srcOrd="0" destOrd="0" presId="urn:microsoft.com/office/officeart/2005/8/layout/cycle2"/>
    <dgm:cxn modelId="{76A2746F-00BF-483A-B17D-DB0F69242650}" type="presParOf" srcId="{D5B5FC8C-C926-49EB-910E-01332AF7A8B4}" destId="{8676649E-285A-492E-B523-6C22001FCA3D}" srcOrd="6" destOrd="0" presId="urn:microsoft.com/office/officeart/2005/8/layout/cycle2"/>
    <dgm:cxn modelId="{5AF30F7D-2EBC-44B8-8A57-D35FBC311E6F}" type="presParOf" srcId="{D5B5FC8C-C926-49EB-910E-01332AF7A8B4}" destId="{8597F2D3-BFB5-4F3A-83D5-4C261BBA42F2}" srcOrd="7" destOrd="0" presId="urn:microsoft.com/office/officeart/2005/8/layout/cycle2"/>
    <dgm:cxn modelId="{3F4E03E9-2F84-4ED6-A191-26F7889D3C6F}" type="presParOf" srcId="{8597F2D3-BFB5-4F3A-83D5-4C261BBA42F2}" destId="{8DB79A70-1598-4557-AB46-6FA6D1A1CBE3}" srcOrd="0" destOrd="0" presId="urn:microsoft.com/office/officeart/2005/8/layout/cycle2"/>
    <dgm:cxn modelId="{9CD0F8EB-5553-41F1-9A9F-30D9DFE804B1}" type="presParOf" srcId="{D5B5FC8C-C926-49EB-910E-01332AF7A8B4}" destId="{E8D45227-36F8-490C-9648-2BE8444CDB1D}" srcOrd="8" destOrd="0" presId="urn:microsoft.com/office/officeart/2005/8/layout/cycle2"/>
    <dgm:cxn modelId="{75E29AEC-72EF-4BDD-A9D4-795C89F42DDD}" type="presParOf" srcId="{D5B5FC8C-C926-49EB-910E-01332AF7A8B4}" destId="{27C48371-BA2D-43E7-8C0D-510B80FFF9E3}" srcOrd="9" destOrd="0" presId="urn:microsoft.com/office/officeart/2005/8/layout/cycle2"/>
    <dgm:cxn modelId="{562F4DC2-F4BF-4AE8-8EEB-A3D0C7EBE9F6}" type="presParOf" srcId="{27C48371-BA2D-43E7-8C0D-510B80FFF9E3}" destId="{A0980EA9-AA0D-4E4B-BE52-15D86DBDD4D0}" srcOrd="0" destOrd="0" presId="urn:microsoft.com/office/officeart/2005/8/layout/cycle2"/>
    <dgm:cxn modelId="{6DF5D6F5-7BA0-4FEC-95BE-8AC74FC8C107}" type="presParOf" srcId="{D5B5FC8C-C926-49EB-910E-01332AF7A8B4}" destId="{E327A722-F634-4264-B4B5-7B1F18575265}" srcOrd="10" destOrd="0" presId="urn:microsoft.com/office/officeart/2005/8/layout/cycle2"/>
    <dgm:cxn modelId="{217EED68-D57E-4AC2-950C-52333E67B171}" type="presParOf" srcId="{D5B5FC8C-C926-49EB-910E-01332AF7A8B4}" destId="{F8C5C06B-EDB3-4889-AC06-FA21376C5F0F}" srcOrd="11" destOrd="0" presId="urn:microsoft.com/office/officeart/2005/8/layout/cycle2"/>
    <dgm:cxn modelId="{4F47DF4F-168B-44A6-B86C-3FB483E22DE8}" type="presParOf" srcId="{F8C5C06B-EDB3-4889-AC06-FA21376C5F0F}" destId="{73025CBE-9EAA-4FA9-8AE4-B136E1F17BCF}" srcOrd="0" destOrd="0" presId="urn:microsoft.com/office/officeart/2005/8/layout/cycle2"/>
    <dgm:cxn modelId="{58DEE6BF-2FA5-4BEA-B562-EBD5004F1CFF}" type="presParOf" srcId="{D5B5FC8C-C926-49EB-910E-01332AF7A8B4}" destId="{1C763E45-622B-4FD5-8932-8F782FA3D5D4}" srcOrd="12" destOrd="0" presId="urn:microsoft.com/office/officeart/2005/8/layout/cycle2"/>
    <dgm:cxn modelId="{1EBAC0F7-FE7C-4167-A7AC-1BFBF357D81A}" type="presParOf" srcId="{D5B5FC8C-C926-49EB-910E-01332AF7A8B4}" destId="{086D0058-C6AB-4316-A3BB-C5E6AE65E5B4}" srcOrd="13" destOrd="0" presId="urn:microsoft.com/office/officeart/2005/8/layout/cycle2"/>
    <dgm:cxn modelId="{95F97843-676A-4F84-B398-F0E4DA7A28DF}" type="presParOf" srcId="{086D0058-C6AB-4316-A3BB-C5E6AE65E5B4}" destId="{5BBC013D-6C07-4A0A-ACF2-487DCC07BD5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425D-18EF-4060-A0F9-682ADB363A46}">
      <dsp:nvSpPr>
        <dsp:cNvPr id="0" name=""/>
        <dsp:cNvSpPr/>
      </dsp:nvSpPr>
      <dsp:spPr>
        <a:xfrm>
          <a:off x="4697307" y="0"/>
          <a:ext cx="1416248" cy="141624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YAŞ</a:t>
          </a:r>
          <a:endParaRPr lang="tr-TR" sz="1400" kern="1200" dirty="0"/>
        </a:p>
      </dsp:txBody>
      <dsp:txXfrm>
        <a:off x="4904712" y="207405"/>
        <a:ext cx="1001438" cy="1001438"/>
      </dsp:txXfrm>
    </dsp:sp>
    <dsp:sp modelId="{8D4E7221-300B-47BA-8BFC-C7B841A05CE3}">
      <dsp:nvSpPr>
        <dsp:cNvPr id="0" name=""/>
        <dsp:cNvSpPr/>
      </dsp:nvSpPr>
      <dsp:spPr>
        <a:xfrm rot="1614081">
          <a:off x="6141715" y="926795"/>
          <a:ext cx="331533" cy="477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dirty="0"/>
        </a:p>
      </dsp:txBody>
      <dsp:txXfrm>
        <a:off x="6147096" y="999891"/>
        <a:ext cx="232073" cy="286789"/>
      </dsp:txXfrm>
    </dsp:sp>
    <dsp:sp modelId="{C3AEBBCD-5729-4938-8C0F-97510E4C73BC}">
      <dsp:nvSpPr>
        <dsp:cNvPr id="0" name=""/>
        <dsp:cNvSpPr/>
      </dsp:nvSpPr>
      <dsp:spPr>
        <a:xfrm>
          <a:off x="6518142" y="923816"/>
          <a:ext cx="1416248" cy="141624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GELİR DÜZEYİ</a:t>
          </a:r>
          <a:endParaRPr lang="tr-TR" sz="1400" kern="1200" dirty="0"/>
        </a:p>
      </dsp:txBody>
      <dsp:txXfrm>
        <a:off x="6725547" y="1131221"/>
        <a:ext cx="1001438" cy="1001438"/>
      </dsp:txXfrm>
    </dsp:sp>
    <dsp:sp modelId="{E59748A3-A296-4576-B07D-5474CB9E6E23}">
      <dsp:nvSpPr>
        <dsp:cNvPr id="0" name=""/>
        <dsp:cNvSpPr/>
      </dsp:nvSpPr>
      <dsp:spPr>
        <a:xfrm rot="4628571">
          <a:off x="7272601" y="2418172"/>
          <a:ext cx="375332" cy="477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dirty="0"/>
        </a:p>
      </dsp:txBody>
      <dsp:txXfrm>
        <a:off x="7316373" y="2458881"/>
        <a:ext cx="262732" cy="286789"/>
      </dsp:txXfrm>
    </dsp:sp>
    <dsp:sp modelId="{F9E46B4A-21C9-4E19-AC2D-E54DD0D8FC62}">
      <dsp:nvSpPr>
        <dsp:cNvPr id="0" name=""/>
        <dsp:cNvSpPr/>
      </dsp:nvSpPr>
      <dsp:spPr>
        <a:xfrm>
          <a:off x="6990871" y="2994975"/>
          <a:ext cx="1416248" cy="141624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EĞİTİM</a:t>
          </a:r>
          <a:endParaRPr lang="tr-TR" sz="1400" kern="1200" dirty="0"/>
        </a:p>
      </dsp:txBody>
      <dsp:txXfrm>
        <a:off x="7198276" y="3202380"/>
        <a:ext cx="1001438" cy="1001438"/>
      </dsp:txXfrm>
    </dsp:sp>
    <dsp:sp modelId="{973E3C49-0D72-4408-8EC7-50C4275B2FB6}">
      <dsp:nvSpPr>
        <dsp:cNvPr id="0" name=""/>
        <dsp:cNvSpPr/>
      </dsp:nvSpPr>
      <dsp:spPr>
        <a:xfrm rot="7714286">
          <a:off x="6855674" y="4286273"/>
          <a:ext cx="375332" cy="477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dirty="0"/>
        </a:p>
      </dsp:txBody>
      <dsp:txXfrm rot="10800000">
        <a:off x="6947076" y="4337853"/>
        <a:ext cx="262732" cy="286789"/>
      </dsp:txXfrm>
    </dsp:sp>
    <dsp:sp modelId="{8676649E-285A-492E-B523-6C22001FCA3D}">
      <dsp:nvSpPr>
        <dsp:cNvPr id="0" name=""/>
        <dsp:cNvSpPr/>
      </dsp:nvSpPr>
      <dsp:spPr>
        <a:xfrm>
          <a:off x="5666315" y="4655916"/>
          <a:ext cx="1416248" cy="141624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DİNİ İNANÇ</a:t>
          </a:r>
          <a:endParaRPr lang="tr-TR" sz="1400" kern="1200" dirty="0"/>
        </a:p>
      </dsp:txBody>
      <dsp:txXfrm>
        <a:off x="5873720" y="4863321"/>
        <a:ext cx="1001438" cy="1001438"/>
      </dsp:txXfrm>
    </dsp:sp>
    <dsp:sp modelId="{8597F2D3-BFB5-4F3A-83D5-4C261BBA42F2}">
      <dsp:nvSpPr>
        <dsp:cNvPr id="0" name=""/>
        <dsp:cNvSpPr/>
      </dsp:nvSpPr>
      <dsp:spPr>
        <a:xfrm rot="10800000">
          <a:off x="5135184" y="5125049"/>
          <a:ext cx="375332" cy="477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dirty="0"/>
        </a:p>
      </dsp:txBody>
      <dsp:txXfrm rot="10800000">
        <a:off x="5247784" y="5220646"/>
        <a:ext cx="262732" cy="286789"/>
      </dsp:txXfrm>
    </dsp:sp>
    <dsp:sp modelId="{E8D45227-36F8-490C-9648-2BE8444CDB1D}">
      <dsp:nvSpPr>
        <dsp:cNvPr id="0" name=""/>
        <dsp:cNvSpPr/>
      </dsp:nvSpPr>
      <dsp:spPr>
        <a:xfrm>
          <a:off x="3541892" y="4655916"/>
          <a:ext cx="1416248" cy="141624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KEMOTERAPİ</a:t>
          </a:r>
          <a:endParaRPr lang="tr-TR" sz="1400" kern="1200" dirty="0"/>
        </a:p>
      </dsp:txBody>
      <dsp:txXfrm>
        <a:off x="3749297" y="4863321"/>
        <a:ext cx="1001438" cy="1001438"/>
      </dsp:txXfrm>
    </dsp:sp>
    <dsp:sp modelId="{27C48371-BA2D-43E7-8C0D-510B80FFF9E3}">
      <dsp:nvSpPr>
        <dsp:cNvPr id="0" name=""/>
        <dsp:cNvSpPr/>
      </dsp:nvSpPr>
      <dsp:spPr>
        <a:xfrm rot="13885714">
          <a:off x="3406695" y="4302883"/>
          <a:ext cx="375332" cy="477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dirty="0"/>
        </a:p>
      </dsp:txBody>
      <dsp:txXfrm rot="10800000">
        <a:off x="3498097" y="4442497"/>
        <a:ext cx="262732" cy="286789"/>
      </dsp:txXfrm>
    </dsp:sp>
    <dsp:sp modelId="{E327A722-F634-4264-B4B5-7B1F18575265}">
      <dsp:nvSpPr>
        <dsp:cNvPr id="0" name=""/>
        <dsp:cNvSpPr/>
      </dsp:nvSpPr>
      <dsp:spPr>
        <a:xfrm>
          <a:off x="2217336" y="2994975"/>
          <a:ext cx="1416248" cy="141624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KANSER EVRESİ</a:t>
          </a:r>
          <a:endParaRPr lang="tr-TR" sz="1400" kern="1200" dirty="0"/>
        </a:p>
      </dsp:txBody>
      <dsp:txXfrm>
        <a:off x="2424741" y="3202380"/>
        <a:ext cx="1001438" cy="1001438"/>
      </dsp:txXfrm>
    </dsp:sp>
    <dsp:sp modelId="{F8C5C06B-EDB3-4889-AC06-FA21376C5F0F}">
      <dsp:nvSpPr>
        <dsp:cNvPr id="0" name=""/>
        <dsp:cNvSpPr/>
      </dsp:nvSpPr>
      <dsp:spPr>
        <a:xfrm rot="17299914">
          <a:off x="3082982" y="2525007"/>
          <a:ext cx="307272" cy="477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dirty="0"/>
        </a:p>
      </dsp:txBody>
      <dsp:txXfrm>
        <a:off x="3114576" y="2664356"/>
        <a:ext cx="215090" cy="286789"/>
      </dsp:txXfrm>
    </dsp:sp>
    <dsp:sp modelId="{1C763E45-622B-4FD5-8932-8F782FA3D5D4}">
      <dsp:nvSpPr>
        <dsp:cNvPr id="0" name=""/>
        <dsp:cNvSpPr/>
      </dsp:nvSpPr>
      <dsp:spPr>
        <a:xfrm>
          <a:off x="2834388" y="1120048"/>
          <a:ext cx="1431911" cy="139419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TEDAVİ SÜRESİNİN UZAMASI</a:t>
          </a:r>
          <a:endParaRPr lang="tr-TR" sz="1400" kern="1200" dirty="0"/>
        </a:p>
      </dsp:txBody>
      <dsp:txXfrm>
        <a:off x="3044087" y="1324223"/>
        <a:ext cx="1012513" cy="985847"/>
      </dsp:txXfrm>
    </dsp:sp>
    <dsp:sp modelId="{086D0058-C6AB-4316-A3BB-C5E6AE65E5B4}">
      <dsp:nvSpPr>
        <dsp:cNvPr id="0" name=""/>
        <dsp:cNvSpPr/>
      </dsp:nvSpPr>
      <dsp:spPr>
        <a:xfrm rot="19747670">
          <a:off x="4152558" y="987405"/>
          <a:ext cx="530701" cy="477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dirty="0"/>
        </a:p>
      </dsp:txBody>
      <dsp:txXfrm>
        <a:off x="4162717" y="1119792"/>
        <a:ext cx="387306" cy="2867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622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526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680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1504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71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8259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9261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140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418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131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231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105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632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234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354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024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103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12/17/2019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336345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959429"/>
            <a:ext cx="8689976" cy="844729"/>
          </a:xfrm>
        </p:spPr>
        <p:txBody>
          <a:bodyPr/>
          <a:lstStyle/>
          <a:p>
            <a:r>
              <a:rPr lang="tr-TR" dirty="0" smtClean="0">
                <a:solidFill>
                  <a:srgbClr val="7030A0"/>
                </a:solidFill>
              </a:rPr>
              <a:t>Alternatif kanser tedavileri</a:t>
            </a:r>
            <a:endParaRPr lang="tr-TR" dirty="0">
              <a:solidFill>
                <a:srgbClr val="7030A0"/>
              </a:solidFill>
            </a:endParaRPr>
          </a:p>
        </p:txBody>
      </p:sp>
      <p:sp>
        <p:nvSpPr>
          <p:cNvPr id="3" name="Alt Başlık 2"/>
          <p:cNvSpPr>
            <a:spLocks noGrp="1"/>
          </p:cNvSpPr>
          <p:nvPr>
            <p:ph type="subTitle" idx="1"/>
          </p:nvPr>
        </p:nvSpPr>
        <p:spPr/>
        <p:txBody>
          <a:bodyPr/>
          <a:lstStyle/>
          <a:p>
            <a:r>
              <a:rPr lang="tr-TR" dirty="0" smtClean="0"/>
              <a:t>Yağmur sevin 17240229</a:t>
            </a:r>
          </a:p>
          <a:p>
            <a:r>
              <a:rPr lang="tr-TR" dirty="0" smtClean="0"/>
              <a:t>Selenay </a:t>
            </a:r>
            <a:r>
              <a:rPr lang="tr-TR" dirty="0" smtClean="0"/>
              <a:t>özdemir</a:t>
            </a:r>
            <a:r>
              <a:rPr lang="tr-TR" dirty="0" smtClean="0"/>
              <a:t> </a:t>
            </a:r>
            <a:r>
              <a:rPr lang="tr-TR" dirty="0" smtClean="0"/>
              <a:t>17240220</a:t>
            </a:r>
            <a:endParaRPr lang="tr-TR" dirty="0"/>
          </a:p>
        </p:txBody>
      </p:sp>
    </p:spTree>
    <p:extLst>
      <p:ext uri="{BB962C8B-B14F-4D97-AF65-F5344CB8AC3E}">
        <p14:creationId xmlns:p14="http://schemas.microsoft.com/office/powerpoint/2010/main" val="707198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57646" y="1557195"/>
            <a:ext cx="10911840" cy="4072897"/>
          </a:xfrm>
        </p:spPr>
        <p:txBody>
          <a:bodyPr>
            <a:normAutofit/>
          </a:bodyPr>
          <a:lstStyle/>
          <a:p>
            <a:pPr marL="0" indent="0">
              <a:buNone/>
            </a:pPr>
            <a:r>
              <a:rPr lang="tr-TR" sz="2400" cap="none" dirty="0" smtClean="0"/>
              <a:t>Amerikan integratif onkoloji derneği [society for ıntegrative oncology (SIO)] tarafından 2017 yılında yayınlanan integratif tıp uygulamaları rehberinde; kemoterapiye bağlı erken bulantı ve kusmalarda antiemetik tedavilere ek olarak akupunktur ve akupresür önerilmektedir. Bu rehberde aynı zamanda akupuntur uygulaması; duygu durum bozuklukları, depresif semptomlar ve stres yönetiminde; tedavi sonra yorgunluğu önlemede; yaşam kalitesini yükseltmede ve tedaviye bağlı sıcak basmalarını azaltmada da önerilmektedir </a:t>
            </a:r>
            <a:endParaRPr lang="tr-TR" sz="2400" cap="none" dirty="0"/>
          </a:p>
        </p:txBody>
      </p:sp>
    </p:spTree>
    <p:extLst>
      <p:ext uri="{BB962C8B-B14F-4D97-AF65-F5344CB8AC3E}">
        <p14:creationId xmlns:p14="http://schemas.microsoft.com/office/powerpoint/2010/main" val="3465802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9353" y="357260"/>
            <a:ext cx="6140168" cy="1596177"/>
          </a:xfrm>
        </p:spPr>
        <p:txBody>
          <a:bodyPr/>
          <a:lstStyle/>
          <a:p>
            <a:r>
              <a:rPr lang="tr-TR" dirty="0">
                <a:solidFill>
                  <a:srgbClr val="FF0000"/>
                </a:solidFill>
              </a:rPr>
              <a:t>tai chi </a:t>
            </a:r>
          </a:p>
        </p:txBody>
      </p:sp>
      <p:pic>
        <p:nvPicPr>
          <p:cNvPr id="4" name="İçerik Yer Tutucusu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b="6181"/>
          <a:stretch/>
        </p:blipFill>
        <p:spPr>
          <a:xfrm>
            <a:off x="7790497" y="3702205"/>
            <a:ext cx="4401503" cy="315579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275" y="0"/>
            <a:ext cx="4283725" cy="3005001"/>
          </a:xfrm>
          <a:prstGeom prst="rect">
            <a:avLst/>
          </a:prstGeom>
        </p:spPr>
      </p:pic>
      <p:sp>
        <p:nvSpPr>
          <p:cNvPr id="7" name="Dikdörtgen 6"/>
          <p:cNvSpPr/>
          <p:nvPr/>
        </p:nvSpPr>
        <p:spPr>
          <a:xfrm>
            <a:off x="780723" y="1739095"/>
            <a:ext cx="6096000" cy="3785652"/>
          </a:xfrm>
          <a:prstGeom prst="rect">
            <a:avLst/>
          </a:prstGeom>
        </p:spPr>
        <p:txBody>
          <a:bodyPr>
            <a:spAutoFit/>
          </a:bodyPr>
          <a:lstStyle/>
          <a:p>
            <a:r>
              <a:rPr lang="tr-TR" sz="2400" dirty="0" smtClean="0"/>
              <a:t>Tai chi egzersizleri, en çok meme kanserli hastalarda araştırılmıştır. Zihin-beden egzersizlerinin, fiziksel aktivite ile beraber meditasyon komponenti içermesi nedeniyle, bu hastalarda, egzersizin olumlu etkilerine ek olarak psikolojik faydaların da ilave yarar sağlayabileceği öne sürülmüştür. Daha yeni bir sistematik derleme, bu sonuçları destekleyerek, tai chi’nin, kanserli hastaların semptomatik tedavisinde etkili olmadığını vurgulamaktadır.</a:t>
            </a:r>
            <a:endParaRPr lang="tr-TR" sz="2400" dirty="0"/>
          </a:p>
        </p:txBody>
      </p:sp>
    </p:spTree>
    <p:extLst>
      <p:ext uri="{BB962C8B-B14F-4D97-AF65-F5344CB8AC3E}">
        <p14:creationId xmlns:p14="http://schemas.microsoft.com/office/powerpoint/2010/main" val="3555699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Masaj Terapisi</a:t>
            </a:r>
            <a:br>
              <a:rPr lang="tr-TR" dirty="0">
                <a:solidFill>
                  <a:srgbClr val="FF0000"/>
                </a:solidFill>
              </a:rPr>
            </a:br>
            <a:endParaRPr lang="tr-TR" dirty="0">
              <a:solidFill>
                <a:srgbClr val="FF0000"/>
              </a:solidFill>
            </a:endParaRPr>
          </a:p>
        </p:txBody>
      </p:sp>
      <p:sp>
        <p:nvSpPr>
          <p:cNvPr id="3" name="İçerik Yer Tutucusu 2"/>
          <p:cNvSpPr>
            <a:spLocks noGrp="1"/>
          </p:cNvSpPr>
          <p:nvPr>
            <p:ph sz="quarter" idx="13"/>
          </p:nvPr>
        </p:nvSpPr>
        <p:spPr>
          <a:xfrm>
            <a:off x="510077" y="2214694"/>
            <a:ext cx="10768149" cy="3707137"/>
          </a:xfrm>
        </p:spPr>
        <p:txBody>
          <a:bodyPr>
            <a:normAutofit/>
          </a:bodyPr>
          <a:lstStyle/>
          <a:p>
            <a:pPr marL="0" indent="0">
              <a:buNone/>
            </a:pPr>
            <a:r>
              <a:rPr lang="tr-TR" sz="2400" cap="none" dirty="0" smtClean="0"/>
              <a:t>Masaj terapisi, kas ve yumuşak dokulara uygulanarak, kan ve lenf akımını uyaran, sinir uçlarını harekete geçiren, toksinlerin dışarıya atılmasını kolaylaştıran, gerginliği ve ağrıyı azaltan, dolaşımı arttıran, cilt ısısında artma ve kalp hızında azalma yaparak, vücutta rahatlamayı sağlayan bir tekniktir </a:t>
            </a:r>
            <a:endParaRPr lang="tr-TR" sz="2400" cap="none" dirty="0"/>
          </a:p>
        </p:txBody>
      </p:sp>
      <p:pic>
        <p:nvPicPr>
          <p:cNvPr id="4" name="Resim 3"/>
          <p:cNvPicPr>
            <a:picLocks noChangeAspect="1"/>
          </p:cNvPicPr>
          <p:nvPr/>
        </p:nvPicPr>
        <p:blipFill rotWithShape="1">
          <a:blip r:embed="rId2"/>
          <a:srcRect t="12620"/>
          <a:stretch/>
        </p:blipFill>
        <p:spPr>
          <a:xfrm>
            <a:off x="7191375" y="4552542"/>
            <a:ext cx="5000625" cy="2305458"/>
          </a:xfrm>
          <a:prstGeom prst="rect">
            <a:avLst/>
          </a:prstGeom>
        </p:spPr>
      </p:pic>
    </p:spTree>
    <p:extLst>
      <p:ext uri="{BB962C8B-B14F-4D97-AF65-F5344CB8AC3E}">
        <p14:creationId xmlns:p14="http://schemas.microsoft.com/office/powerpoint/2010/main" val="3375876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Meditasyon</a:t>
            </a:r>
            <a:r>
              <a:rPr lang="tr-TR" dirty="0"/>
              <a:t/>
            </a:r>
            <a:br>
              <a:rPr lang="tr-TR" dirty="0"/>
            </a:br>
            <a:endParaRPr lang="tr-TR" dirty="0"/>
          </a:p>
        </p:txBody>
      </p:sp>
      <p:sp>
        <p:nvSpPr>
          <p:cNvPr id="3" name="İçerik Yer Tutucusu 2"/>
          <p:cNvSpPr>
            <a:spLocks noGrp="1"/>
          </p:cNvSpPr>
          <p:nvPr>
            <p:ph sz="quarter" idx="13"/>
          </p:nvPr>
        </p:nvSpPr>
        <p:spPr>
          <a:xfrm>
            <a:off x="391886" y="2214694"/>
            <a:ext cx="10637520" cy="3424107"/>
          </a:xfrm>
        </p:spPr>
        <p:txBody>
          <a:bodyPr>
            <a:normAutofit/>
          </a:bodyPr>
          <a:lstStyle/>
          <a:p>
            <a:pPr marL="0" indent="0">
              <a:buNone/>
            </a:pPr>
            <a:r>
              <a:rPr lang="tr-TR" sz="2400" cap="none" dirty="0" smtClean="0"/>
              <a:t>Meditasyon, “derin düşünme” anlamına gelen bir terim olmakla birlikte, bireyi geçmiş ve gelecekle ilgili kaygılarından uzaklaştırarak, huzuru elde etmesini, öz benliğine ulaşmasını sağlamaktadır. Yapılan çalışmalarda, kanserli hastaların stresini azaltarak immüm fonksiyonları arttırdığı, anksiyete ve depresyon düzeyini azalttığı belirtilmektedir </a:t>
            </a:r>
            <a:endParaRPr lang="tr-TR" sz="2400" cap="none"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251" y="4296279"/>
            <a:ext cx="5281749" cy="2596556"/>
          </a:xfrm>
          <a:prstGeom prst="rect">
            <a:avLst/>
          </a:prstGeom>
        </p:spPr>
      </p:pic>
    </p:spTree>
    <p:extLst>
      <p:ext uri="{BB962C8B-B14F-4D97-AF65-F5344CB8AC3E}">
        <p14:creationId xmlns:p14="http://schemas.microsoft.com/office/powerpoint/2010/main" val="1994562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HİPNOTERAPİ</a:t>
            </a:r>
            <a:endParaRPr lang="tr-TR" dirty="0">
              <a:solidFill>
                <a:srgbClr val="FF0000"/>
              </a:solidFill>
            </a:endParaRPr>
          </a:p>
        </p:txBody>
      </p:sp>
      <p:sp>
        <p:nvSpPr>
          <p:cNvPr id="3" name="İçerik Yer Tutucusu 2"/>
          <p:cNvSpPr>
            <a:spLocks noGrp="1"/>
          </p:cNvSpPr>
          <p:nvPr>
            <p:ph sz="quarter" idx="13"/>
          </p:nvPr>
        </p:nvSpPr>
        <p:spPr>
          <a:xfrm>
            <a:off x="391886" y="2367092"/>
            <a:ext cx="10885714" cy="4033708"/>
          </a:xfrm>
        </p:spPr>
        <p:txBody>
          <a:bodyPr>
            <a:normAutofit/>
          </a:bodyPr>
          <a:lstStyle/>
          <a:p>
            <a:pPr marL="0" indent="0">
              <a:buNone/>
            </a:pPr>
            <a:r>
              <a:rPr lang="tr-TR" sz="2400" cap="none" dirty="0" smtClean="0"/>
              <a:t>Hipnoz, sözcükler, bakış ya da bazı yardımcı nesneler kullanılarak telkin gibi tekniklerle oluşturulan ve dikkatin belirli bir noktaya odaklanmasını ve fiziksel rahatlamayı sağlayan özel bir bilinç durumu olarak tanımlanmakta, tedavi amacıyla kullanımı ise hipnoterapi olarak adlandırılmaktadır. Akupunktur ve masaj terapisinde de olduğu gibi özel eğitimli uygulayıcılar tarafından yapılması gerekmektedir.  Kanserli hastalarda kemoterapinin neden olduğu bulantı ve kusmayı azalttığı, ağrı, anksiyete, sıcak basması, depresyon ve uykusuzluk gibi semptomların kontrol altına alınması amacıyla kullanıldığı bildirilmektedir.</a:t>
            </a:r>
            <a:endParaRPr lang="tr-TR" sz="2400" cap="none"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48" y="7071"/>
            <a:ext cx="2725934" cy="2207623"/>
          </a:xfrm>
          <a:prstGeom prst="rect">
            <a:avLst/>
          </a:prstGeom>
        </p:spPr>
      </p:pic>
    </p:spTree>
    <p:extLst>
      <p:ext uri="{BB962C8B-B14F-4D97-AF65-F5344CB8AC3E}">
        <p14:creationId xmlns:p14="http://schemas.microsoft.com/office/powerpoint/2010/main" val="821899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Aromaterapi</a:t>
            </a:r>
          </a:p>
        </p:txBody>
      </p:sp>
      <p:sp>
        <p:nvSpPr>
          <p:cNvPr id="3" name="İçerik Yer Tutucusu 2"/>
          <p:cNvSpPr>
            <a:spLocks noGrp="1"/>
          </p:cNvSpPr>
          <p:nvPr>
            <p:ph sz="quarter" idx="13"/>
          </p:nvPr>
        </p:nvSpPr>
        <p:spPr/>
        <p:txBody>
          <a:bodyPr>
            <a:normAutofit/>
          </a:bodyPr>
          <a:lstStyle/>
          <a:p>
            <a:r>
              <a:rPr lang="tr-TR" sz="2400" cap="none" dirty="0" smtClean="0"/>
              <a:t> Kanser hastaları için uygun yağlarla yapılan masajın yararlı olduğu belirtilmektedir</a:t>
            </a:r>
            <a:r>
              <a:rPr lang="tr-TR" sz="2400" cap="none" dirty="0"/>
              <a:t>. </a:t>
            </a:r>
            <a:endParaRPr lang="tr-TR" sz="2400" cap="none" dirty="0" smtClean="0"/>
          </a:p>
          <a:p>
            <a:r>
              <a:rPr lang="tr-TR" sz="2400" cap="none" dirty="0" smtClean="0"/>
              <a:t>Bununla </a:t>
            </a:r>
            <a:r>
              <a:rPr lang="tr-TR" sz="2400" cap="none" dirty="0"/>
              <a:t>birlikte, </a:t>
            </a:r>
            <a:r>
              <a:rPr lang="tr-TR" sz="2400" cap="none" dirty="0"/>
              <a:t>inhalasyon</a:t>
            </a:r>
            <a:r>
              <a:rPr lang="tr-TR" sz="2400" cap="none" dirty="0"/>
              <a:t> </a:t>
            </a:r>
            <a:r>
              <a:rPr lang="tr-TR" sz="2400" cap="none" dirty="0" smtClean="0"/>
              <a:t>aromaterapisinin radyasyon </a:t>
            </a:r>
            <a:r>
              <a:rPr lang="tr-TR" sz="2400" cap="none" dirty="0"/>
              <a:t>terapisi </a:t>
            </a:r>
            <a:r>
              <a:rPr lang="tr-TR" sz="2400" cap="none" dirty="0" smtClean="0"/>
              <a:t>altındaki </a:t>
            </a:r>
            <a:r>
              <a:rPr lang="tr-TR" sz="2400" cap="none" dirty="0"/>
              <a:t>hastalarda </a:t>
            </a:r>
            <a:r>
              <a:rPr lang="tr-TR" sz="2400" cap="none" dirty="0" smtClean="0"/>
              <a:t>anksiyeteyi</a:t>
            </a:r>
            <a:r>
              <a:rPr lang="tr-TR" sz="2400" cap="none" dirty="0"/>
              <a:t> </a:t>
            </a:r>
            <a:r>
              <a:rPr lang="tr-TR" sz="2400" cap="none" dirty="0" smtClean="0"/>
              <a:t>azalttığı saptanmamıştır.</a:t>
            </a:r>
            <a:endParaRPr lang="tr-TR" sz="2400" cap="none" dirty="0"/>
          </a:p>
        </p:txBody>
      </p:sp>
    </p:spTree>
    <p:extLst>
      <p:ext uri="{BB962C8B-B14F-4D97-AF65-F5344CB8AC3E}">
        <p14:creationId xmlns:p14="http://schemas.microsoft.com/office/powerpoint/2010/main" val="2007027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Müzik Terapi</a:t>
            </a:r>
            <a:br>
              <a:rPr lang="tr-TR" dirty="0">
                <a:solidFill>
                  <a:srgbClr val="FF0000"/>
                </a:solidFill>
              </a:rPr>
            </a:br>
            <a:endParaRPr lang="tr-TR" dirty="0">
              <a:solidFill>
                <a:srgbClr val="FF0000"/>
              </a:solidFill>
            </a:endParaRPr>
          </a:p>
        </p:txBody>
      </p:sp>
      <p:sp>
        <p:nvSpPr>
          <p:cNvPr id="3" name="İçerik Yer Tutucusu 2"/>
          <p:cNvSpPr>
            <a:spLocks noGrp="1"/>
          </p:cNvSpPr>
          <p:nvPr>
            <p:ph sz="quarter" idx="13"/>
          </p:nvPr>
        </p:nvSpPr>
        <p:spPr/>
        <p:txBody>
          <a:bodyPr>
            <a:normAutofit/>
          </a:bodyPr>
          <a:lstStyle/>
          <a:p>
            <a:pPr marL="0" indent="0">
              <a:buNone/>
            </a:pPr>
            <a:r>
              <a:rPr lang="tr-TR" sz="2400" cap="none" dirty="0" smtClean="0"/>
              <a:t>Müzik terapinin kanser hastalarında, anksiyeteyi azalttığı, gevşemeyi sağlayarak konforu arttırdığı, tedavi sürecinde ortaya çıkan stresi, ağrıyı, depresyonu, kan basıncını, bulantı ve kusmayı azalttığı belirtilmektedir</a:t>
            </a:r>
            <a:endParaRPr lang="tr-TR" sz="2400" cap="none" dirty="0"/>
          </a:p>
        </p:txBody>
      </p:sp>
    </p:spTree>
    <p:extLst>
      <p:ext uri="{BB962C8B-B14F-4D97-AF65-F5344CB8AC3E}">
        <p14:creationId xmlns:p14="http://schemas.microsoft.com/office/powerpoint/2010/main" val="1760572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5" y="618517"/>
            <a:ext cx="7224385" cy="1596177"/>
          </a:xfrm>
        </p:spPr>
        <p:txBody>
          <a:bodyPr/>
          <a:lstStyle/>
          <a:p>
            <a:r>
              <a:rPr lang="tr-TR" dirty="0" smtClean="0">
                <a:solidFill>
                  <a:srgbClr val="FF0000"/>
                </a:solidFill>
              </a:rPr>
              <a:t>KUPA UYGULAMASI</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İçerik Yer Tutucusu 2"/>
          <p:cNvSpPr>
            <a:spLocks noGrp="1"/>
          </p:cNvSpPr>
          <p:nvPr>
            <p:ph sz="quarter" idx="13"/>
          </p:nvPr>
        </p:nvSpPr>
        <p:spPr>
          <a:xfrm>
            <a:off x="913774" y="2367092"/>
            <a:ext cx="10363826" cy="3667948"/>
          </a:xfrm>
        </p:spPr>
        <p:txBody>
          <a:bodyPr>
            <a:normAutofit/>
          </a:bodyPr>
          <a:lstStyle/>
          <a:p>
            <a:pPr marL="0" indent="0">
              <a:buNone/>
            </a:pPr>
            <a:r>
              <a:rPr lang="tr-TR" sz="2400" cap="none" dirty="0" smtClean="0"/>
              <a:t>Kupa	 uygulaması  (hacamat),  geleneksel Çin  tedavi</a:t>
            </a:r>
            <a:r>
              <a:rPr lang="tr-TR" sz="2400" cap="none" dirty="0"/>
              <a:t> </a:t>
            </a:r>
            <a:r>
              <a:rPr lang="tr-TR" sz="2400" cap="none" dirty="0" smtClean="0"/>
              <a:t>yöntemlerinden	 biridir.	 Kan	dolaşımını arttırmak</a:t>
            </a:r>
            <a:r>
              <a:rPr lang="tr-TR" sz="2400" cap="none" dirty="0"/>
              <a:t> </a:t>
            </a:r>
            <a:r>
              <a:rPr lang="tr-TR" sz="2400" cap="none" dirty="0" smtClean="0"/>
              <a:t>için</a:t>
            </a:r>
            <a:r>
              <a:rPr lang="tr-TR" sz="2400" cap="none" dirty="0"/>
              <a:t> </a:t>
            </a:r>
            <a:r>
              <a:rPr lang="tr-TR" sz="2400" cap="none" dirty="0" smtClean="0"/>
              <a:t>bölgesel</a:t>
            </a:r>
            <a:r>
              <a:rPr lang="tr-TR" sz="2400" cap="none" dirty="0"/>
              <a:t> </a:t>
            </a:r>
            <a:r>
              <a:rPr lang="tr-TR" sz="2400" cap="none" dirty="0" smtClean="0"/>
              <a:t>vakum</a:t>
            </a:r>
            <a:r>
              <a:rPr lang="tr-TR" sz="2400" cap="none" dirty="0"/>
              <a:t> </a:t>
            </a:r>
            <a:r>
              <a:rPr lang="tr-TR" sz="2400" cap="none" dirty="0" smtClean="0"/>
              <a:t>oluşturmaya	dayanan kuru</a:t>
            </a:r>
            <a:r>
              <a:rPr lang="tr-TR" sz="2400" cap="none" dirty="0"/>
              <a:t> </a:t>
            </a:r>
            <a:r>
              <a:rPr lang="tr-TR" sz="2400" cap="none" dirty="0" smtClean="0"/>
              <a:t>kupa uygulaması</a:t>
            </a:r>
            <a:r>
              <a:rPr lang="tr-TR" sz="2400" cap="none" dirty="0"/>
              <a:t> </a:t>
            </a:r>
            <a:r>
              <a:rPr lang="tr-TR" sz="2400" cap="none" dirty="0" smtClean="0"/>
              <a:t>ve belli  vücut noktalarında</a:t>
            </a:r>
            <a:r>
              <a:rPr lang="tr-TR" sz="2400" cap="none" dirty="0"/>
              <a:t> </a:t>
            </a:r>
            <a:r>
              <a:rPr lang="tr-TR" sz="2400" cap="none" dirty="0" smtClean="0"/>
              <a:t>bölgesel</a:t>
            </a:r>
            <a:r>
              <a:rPr lang="tr-TR" sz="2400" cap="none" dirty="0"/>
              <a:t> </a:t>
            </a:r>
            <a:r>
              <a:rPr lang="tr-TR" sz="2400" cap="none" dirty="0" smtClean="0"/>
              <a:t>vakumla beraber yüzeysel</a:t>
            </a:r>
            <a:r>
              <a:rPr lang="tr-TR" sz="2400" cap="none" dirty="0"/>
              <a:t> </a:t>
            </a:r>
            <a:r>
              <a:rPr lang="tr-TR" sz="2400" cap="none" dirty="0" smtClean="0"/>
              <a:t>cilt kesikleri oluşturarak kanın	alındığı	 yaş	 kupa	 uygulamasını	 içermektedir.</a:t>
            </a:r>
            <a:r>
              <a:rPr lang="tr-TR" sz="2400" cap="none" dirty="0"/>
              <a:t> </a:t>
            </a:r>
            <a:r>
              <a:rPr lang="tr-TR" sz="2400" cap="none" dirty="0" smtClean="0"/>
              <a:t>Bu	 uygulamadaki  amaç</a:t>
            </a:r>
            <a:r>
              <a:rPr lang="tr-TR" sz="2400" cap="none" dirty="0"/>
              <a:t> </a:t>
            </a:r>
            <a:r>
              <a:rPr lang="tr-TR" sz="2400" cap="none" dirty="0" smtClean="0"/>
              <a:t>net	 olmamakla  birlikte,	 araştırmacılar  ciltte  belirli	 akupunktur noktalarına  yerleştirilen  kupanın  hiperemi</a:t>
            </a:r>
            <a:r>
              <a:rPr lang="tr-TR" sz="2400" cap="none" dirty="0"/>
              <a:t> </a:t>
            </a:r>
            <a:r>
              <a:rPr lang="tr-TR" sz="2400" cap="none" dirty="0" smtClean="0"/>
              <a:t> ya  da	 hemostaza</a:t>
            </a:r>
            <a:r>
              <a:rPr lang="tr-TR" sz="2400" cap="none" dirty="0"/>
              <a:t> </a:t>
            </a:r>
            <a:r>
              <a:rPr lang="tr-TR" sz="2400" cap="none" dirty="0" smtClean="0"/>
              <a:t>yol</a:t>
            </a:r>
            <a:r>
              <a:rPr lang="tr-TR" sz="2400" cap="none" dirty="0"/>
              <a:t> </a:t>
            </a:r>
            <a:r>
              <a:rPr lang="tr-TR" sz="2400" cap="none" dirty="0" smtClean="0"/>
              <a:t>açarak tedavi</a:t>
            </a:r>
            <a:r>
              <a:rPr lang="tr-TR" sz="2400" cap="none" dirty="0"/>
              <a:t> </a:t>
            </a:r>
            <a:r>
              <a:rPr lang="tr-TR" sz="2400" cap="none" dirty="0" smtClean="0"/>
              <a:t>edici etkisinin olduğunu belirtmektedir</a:t>
            </a:r>
            <a:r>
              <a:rPr lang="tr-TR" cap="none" dirty="0" smtClean="0"/>
              <a:t>	</a:t>
            </a:r>
            <a:endParaRPr lang="tr-TR" cap="none"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755" y="-1"/>
            <a:ext cx="3732245" cy="2090057"/>
          </a:xfrm>
          <a:prstGeom prst="rect">
            <a:avLst/>
          </a:prstGeom>
        </p:spPr>
      </p:pic>
    </p:spTree>
    <p:extLst>
      <p:ext uri="{BB962C8B-B14F-4D97-AF65-F5344CB8AC3E}">
        <p14:creationId xmlns:p14="http://schemas.microsoft.com/office/powerpoint/2010/main" val="3525695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3490" y="358999"/>
            <a:ext cx="5212705" cy="1596177"/>
          </a:xfrm>
        </p:spPr>
        <p:txBody>
          <a:bodyPr/>
          <a:lstStyle/>
          <a:p>
            <a:r>
              <a:rPr lang="tr-TR" dirty="0" smtClean="0">
                <a:solidFill>
                  <a:srgbClr val="FF0000"/>
                </a:solidFill>
              </a:rPr>
              <a:t>Bitkisel ürünler</a:t>
            </a:r>
            <a:endParaRPr lang="tr-TR" dirty="0">
              <a:solidFill>
                <a:srgbClr val="FF0000"/>
              </a:solidFill>
            </a:endParaRPr>
          </a:p>
        </p:txBody>
      </p:sp>
      <p:sp>
        <p:nvSpPr>
          <p:cNvPr id="3" name="İçerik Yer Tutucusu 2"/>
          <p:cNvSpPr>
            <a:spLocks noGrp="1"/>
          </p:cNvSpPr>
          <p:nvPr>
            <p:ph sz="quarter" idx="13"/>
          </p:nvPr>
        </p:nvSpPr>
        <p:spPr>
          <a:xfrm>
            <a:off x="313509" y="2367092"/>
            <a:ext cx="10964091" cy="4085959"/>
          </a:xfrm>
        </p:spPr>
        <p:txBody>
          <a:bodyPr>
            <a:normAutofit/>
          </a:bodyPr>
          <a:lstStyle/>
          <a:p>
            <a:pPr marL="0" indent="0">
              <a:buNone/>
            </a:pPr>
            <a:r>
              <a:rPr lang="tr-TR" sz="2400" cap="none" dirty="0" smtClean="0"/>
              <a:t>Bitkisel ürünlere ilişkin yapılan çalışmalarda sıklıkla ökse otu, sarı kantaron, aloe vera, zakkum, reishi mantarı ginseng, çörekotu, yeşil çay ve sarımsak gibi bitkisel ürünlerin en yaygın kullanılan bitkisel ürünler olduğu belirtilmiştir. Ülkemizde yapılan çalışmalarda ise kanserli hastalarda en fazla kullanılan bitkisel tedavilerin; ısırgan otu, üzüm suyu/çekirdeği, yeşil çay, aloe vera, zencefil, safran ve keten tohumu olduğu vurgulanmaktadır. Bu bitkisel ürünlere ilişkin bilimsel veriler yeterli olmamasına ragmen, bu ürünler dünyada ve ülkemizde yaygın bir şekilde kullanılmakta ve kanser hastaları için bir umut olarak görülmektedir </a:t>
            </a:r>
            <a:endParaRPr lang="tr-TR" sz="2400" cap="none"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321" y="-1"/>
            <a:ext cx="5293679" cy="2233749"/>
          </a:xfrm>
          <a:prstGeom prst="rect">
            <a:avLst/>
          </a:prstGeom>
        </p:spPr>
      </p:pic>
    </p:spTree>
    <p:extLst>
      <p:ext uri="{BB962C8B-B14F-4D97-AF65-F5344CB8AC3E}">
        <p14:creationId xmlns:p14="http://schemas.microsoft.com/office/powerpoint/2010/main" val="920423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1698172"/>
            <a:ext cx="10363826" cy="4093028"/>
          </a:xfrm>
        </p:spPr>
        <p:txBody>
          <a:bodyPr>
            <a:normAutofit/>
          </a:bodyPr>
          <a:lstStyle/>
          <a:p>
            <a:r>
              <a:rPr lang="tr-TR" sz="2400" cap="none" dirty="0" smtClean="0"/>
              <a:t>Isırgan otunun antioksidan etkiye sahip olduğu, </a:t>
            </a:r>
            <a:r>
              <a:rPr lang="tr-TR" sz="2400" cap="none" dirty="0" smtClean="0"/>
              <a:t>immun</a:t>
            </a:r>
            <a:r>
              <a:rPr lang="tr-TR" sz="2400" cap="none" dirty="0" smtClean="0"/>
              <a:t> sistemi güçlendirmek için kullanıldığı </a:t>
            </a:r>
            <a:r>
              <a:rPr lang="tr-TR" sz="2400" cap="none" dirty="0" smtClean="0"/>
              <a:t>vurgulanmaktadır.</a:t>
            </a:r>
            <a:endParaRPr lang="tr-TR" sz="2400" cap="none" dirty="0" smtClean="0"/>
          </a:p>
          <a:p>
            <a:r>
              <a:rPr lang="tr-TR" sz="2400" cap="none" dirty="0" smtClean="0"/>
              <a:t>Zencefil özellikle kemoterapi sırasında gelişebilen bulantı ve kusmaya karşı, </a:t>
            </a:r>
            <a:r>
              <a:rPr lang="tr-TR" sz="2400" cap="none" dirty="0" smtClean="0"/>
              <a:t>antiemetik</a:t>
            </a:r>
            <a:r>
              <a:rPr lang="tr-TR" sz="2400" cap="none" dirty="0" smtClean="0"/>
              <a:t> etkisi nedeniyle </a:t>
            </a:r>
            <a:r>
              <a:rPr lang="tr-TR" sz="2400" cap="none" dirty="0" smtClean="0"/>
              <a:t>kullanılmaktadır.</a:t>
            </a:r>
            <a:endParaRPr lang="tr-TR" sz="2400" cap="none" dirty="0" smtClean="0"/>
          </a:p>
          <a:p>
            <a:r>
              <a:rPr lang="tr-TR" sz="2400" cap="none" dirty="0" smtClean="0"/>
              <a:t> Sarımsağın kullanımına yönelik kanıt temelli verilerin yetersiz olması nedeniyle </a:t>
            </a:r>
            <a:r>
              <a:rPr lang="tr-TR" sz="2400" cap="none" dirty="0" smtClean="0"/>
              <a:t>kemoterapötik</a:t>
            </a:r>
            <a:r>
              <a:rPr lang="tr-TR" sz="2400" cap="none" dirty="0" smtClean="0"/>
              <a:t> ajanlarla birlikte kullanılmaması </a:t>
            </a:r>
            <a:r>
              <a:rPr lang="tr-TR" sz="2400" cap="none" dirty="0" smtClean="0"/>
              <a:t>önerilmektedir.</a:t>
            </a:r>
          </a:p>
          <a:p>
            <a:r>
              <a:rPr lang="tr-TR" sz="2400" cap="none" dirty="0"/>
              <a:t>Sarı </a:t>
            </a:r>
            <a:r>
              <a:rPr lang="tr-TR" sz="2400" cap="none" dirty="0" smtClean="0"/>
              <a:t>kantaron : Kemoterapi </a:t>
            </a:r>
            <a:r>
              <a:rPr lang="tr-TR" sz="2400" cap="none" dirty="0"/>
              <a:t>ilaçlarının büyük çoğunluğu </a:t>
            </a:r>
            <a:r>
              <a:rPr lang="tr-TR" sz="2400" cap="none" dirty="0" smtClean="0"/>
              <a:t>ile etkileşime </a:t>
            </a:r>
            <a:r>
              <a:rPr lang="tr-TR" sz="2400" cap="none" dirty="0"/>
              <a:t>girmektedir</a:t>
            </a:r>
            <a:endParaRPr lang="tr-TR" sz="2400" cap="none" dirty="0"/>
          </a:p>
        </p:txBody>
      </p:sp>
    </p:spTree>
    <p:extLst>
      <p:ext uri="{BB962C8B-B14F-4D97-AF65-F5344CB8AC3E}">
        <p14:creationId xmlns:p14="http://schemas.microsoft.com/office/powerpoint/2010/main" val="722132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09897" y="1750423"/>
            <a:ext cx="11068594" cy="4284618"/>
          </a:xfrm>
        </p:spPr>
        <p:txBody>
          <a:bodyPr>
            <a:normAutofit/>
          </a:bodyPr>
          <a:lstStyle/>
          <a:p>
            <a:pPr marL="0" indent="0">
              <a:buNone/>
            </a:pPr>
            <a:r>
              <a:rPr lang="tr-TR" sz="2400" cap="none" dirty="0" smtClean="0"/>
              <a:t>En geniş anlamıyla alternatif tıp, bireylerin tıbbi profesyonele danışmadan kullanabileceği tedavi edici, destekleyici ve koruyucu sağlık uygulamalarını kapsamaktadır. Birçok toplumda ‘paralel’, ‘yeni’, ‘değişik’, ‘yerel’, ‘doğu’, ‘popüler’, ‘tamamlayıcı’ gibi isimler altında ifade edilen alternatif tedavi yöntemlerinin çoğu uzun bir tarihi geçmişe sahiptir. Alternatif tıp uygulamaları arasında meditasyon, yoga, biofeedback, gevşeme gibi zihinsel ve mistik uygulamaların yanı sıra el manipülasyonu, diyet, enerji, ilaç, bitkiler, hava, su ve sesle tedavi yöntemler de yer almaktadır.</a:t>
            </a:r>
            <a:endParaRPr lang="tr-TR" sz="2400" cap="none" dirty="0"/>
          </a:p>
        </p:txBody>
      </p:sp>
    </p:spTree>
    <p:extLst>
      <p:ext uri="{BB962C8B-B14F-4D97-AF65-F5344CB8AC3E}">
        <p14:creationId xmlns:p14="http://schemas.microsoft.com/office/powerpoint/2010/main" val="3996994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0038" t="9916"/>
          <a:stretch/>
        </p:blipFill>
        <p:spPr>
          <a:xfrm rot="16200000">
            <a:off x="2098336" y="853762"/>
            <a:ext cx="6858000" cy="5150473"/>
          </a:xfrm>
        </p:spPr>
      </p:pic>
    </p:spTree>
    <p:extLst>
      <p:ext uri="{BB962C8B-B14F-4D97-AF65-F5344CB8AC3E}">
        <p14:creationId xmlns:p14="http://schemas.microsoft.com/office/powerpoint/2010/main" val="3709055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TAT kullanımının güvenilirliği ve kanıt düzeyi</a:t>
            </a:r>
            <a:r>
              <a:rPr lang="tr-TR" dirty="0"/>
              <a:t/>
            </a:r>
            <a:br>
              <a:rPr lang="tr-TR" dirty="0"/>
            </a:br>
            <a:endParaRPr lang="tr-TR" dirty="0"/>
          </a:p>
        </p:txBody>
      </p:sp>
      <p:sp>
        <p:nvSpPr>
          <p:cNvPr id="3" name="İçerik Yer Tutucusu 2"/>
          <p:cNvSpPr>
            <a:spLocks noGrp="1"/>
          </p:cNvSpPr>
          <p:nvPr>
            <p:ph sz="quarter" idx="13"/>
          </p:nvPr>
        </p:nvSpPr>
        <p:spPr/>
        <p:txBody>
          <a:bodyPr>
            <a:normAutofit/>
          </a:bodyPr>
          <a:lstStyle/>
          <a:p>
            <a:pPr marL="0" indent="0">
              <a:buNone/>
            </a:pPr>
            <a:r>
              <a:rPr lang="tr-TR" sz="2400" cap="none" dirty="0" smtClean="0"/>
              <a:t>Kanser tedavisinde beden-zihin terapileri dışında; doğal/bitkisel ürünlerle ilgili etkili, güvenli, kanıt düzeyi yüksek çalışmalar bulunmamaktadır. Bu nedenle bitkisel ürünlere yönelik öneride bulunmak için henüz yeterli kanıt yoktur. Özellikle bitkisel ürünlerin kullanımındaki en büyük sorunlar arasında; kalite kontrolünün yapılamaması ve ürünlerin güvenliğine ilişkin kaygılar </a:t>
            </a:r>
            <a:r>
              <a:rPr lang="tr-TR" sz="2400" cap="none" dirty="0" smtClean="0"/>
              <a:t>bulunmaktadır.</a:t>
            </a:r>
            <a:endParaRPr lang="tr-TR" sz="2400" cap="none" dirty="0"/>
          </a:p>
        </p:txBody>
      </p:sp>
    </p:spTree>
    <p:extLst>
      <p:ext uri="{BB962C8B-B14F-4D97-AF65-F5344CB8AC3E}">
        <p14:creationId xmlns:p14="http://schemas.microsoft.com/office/powerpoint/2010/main" val="2750948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1523" y="2299063"/>
            <a:ext cx="10364451" cy="1045028"/>
          </a:xfrm>
        </p:spPr>
        <p:txBody>
          <a:bodyPr>
            <a:noAutofit/>
          </a:bodyPr>
          <a:lstStyle/>
          <a:p>
            <a:r>
              <a:rPr lang="tr-TR" sz="9600" dirty="0" smtClean="0">
                <a:solidFill>
                  <a:srgbClr val="7030A0"/>
                </a:solidFill>
              </a:rPr>
              <a:t>Teşekkürler </a:t>
            </a:r>
            <a:endParaRPr lang="tr-TR" sz="9600" dirty="0">
              <a:solidFill>
                <a:srgbClr val="7030A0"/>
              </a:solidFill>
            </a:endParaRPr>
          </a:p>
        </p:txBody>
      </p:sp>
    </p:spTree>
    <p:extLst>
      <p:ext uri="{BB962C8B-B14F-4D97-AF65-F5344CB8AC3E}">
        <p14:creationId xmlns:p14="http://schemas.microsoft.com/office/powerpoint/2010/main" val="3517147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27643" y="1766201"/>
            <a:ext cx="10885714" cy="3994519"/>
          </a:xfrm>
        </p:spPr>
        <p:txBody>
          <a:bodyPr>
            <a:noAutofit/>
          </a:bodyPr>
          <a:lstStyle/>
          <a:p>
            <a:pPr marL="0" indent="0">
              <a:buNone/>
            </a:pPr>
            <a:r>
              <a:rPr lang="tr-TR" sz="2300" cap="none" dirty="0" smtClean="0"/>
              <a:t>2007’de Amerika'da yapılan bir çalışmada, on yetişkinden dördünün son bir yıl içinde en az bir kez  alternatif tedavi kullandığı, yaygın olarak vitamin ve mineral olmayan doğal ürünlerin kullanıldığı bulunmuştur. Ülkemizde yapılan benzer bir çalışmada, en çok tercih edilen yöntemler masaj, bitkisel  tedavi, kaplıcaya gitme ve dua okuma olarak saptanmıştır. Katılımcıların yarısının herhangi bir hastalık  durumunda tedavi için sadece doktora gittikleri ve tıbbi tedavi uyguladıkları, üçte birinin doktora gitmenin yanı sıra başka tedavi yolları da aradıkları bulunmuştur. </a:t>
            </a:r>
            <a:endParaRPr lang="tr-TR" sz="2300" cap="none" dirty="0"/>
          </a:p>
        </p:txBody>
      </p:sp>
    </p:spTree>
    <p:extLst>
      <p:ext uri="{BB962C8B-B14F-4D97-AF65-F5344CB8AC3E}">
        <p14:creationId xmlns:p14="http://schemas.microsoft.com/office/powerpoint/2010/main" val="1423920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10523" y="1139183"/>
            <a:ext cx="10833463" cy="2701297"/>
          </a:xfrm>
        </p:spPr>
        <p:txBody>
          <a:bodyPr>
            <a:normAutofit/>
          </a:bodyPr>
          <a:lstStyle/>
          <a:p>
            <a:pPr marL="0" indent="0">
              <a:buNone/>
            </a:pPr>
            <a:r>
              <a:rPr lang="tr-TR" sz="2400" cap="none" dirty="0" smtClean="0"/>
              <a:t>Alternatif tıp, kanser hastaları arasında dünyada yaygın olarak kullanılmaktadır. Kanserin bilimsel tıbbi tedavisi kemoterapi, cerrahi tedavi, radyoterapi ve hormon terapi yöntemlerini içermekte, bu tedavi yöntemlerinin başarı şansının görece düşük olması ya da tedaviye bağlı ağır yan etkiler nedeniyle </a:t>
            </a:r>
            <a:r>
              <a:rPr lang="sv-SE" sz="2400" cap="none" dirty="0" smtClean="0"/>
              <a:t>hastalar </a:t>
            </a:r>
            <a:r>
              <a:rPr lang="sv-SE" sz="2400" cap="none" dirty="0"/>
              <a:t>alternatif tıbbi yöntemleri kullanmayı tercih edebilmektedir.</a:t>
            </a:r>
            <a:endParaRPr lang="tr-TR" sz="2400" cap="none"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851" y="3761485"/>
            <a:ext cx="4672149" cy="3096515"/>
          </a:xfrm>
          <a:prstGeom prst="rect">
            <a:avLst/>
          </a:prstGeom>
        </p:spPr>
      </p:pic>
    </p:spTree>
    <p:extLst>
      <p:ext uri="{BB962C8B-B14F-4D97-AF65-F5344CB8AC3E}">
        <p14:creationId xmlns:p14="http://schemas.microsoft.com/office/powerpoint/2010/main" val="1878777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44583" y="1962143"/>
            <a:ext cx="10872651" cy="3876954"/>
          </a:xfrm>
        </p:spPr>
        <p:txBody>
          <a:bodyPr>
            <a:normAutofit/>
          </a:bodyPr>
          <a:lstStyle/>
          <a:p>
            <a:pPr marL="0" indent="0">
              <a:buNone/>
            </a:pPr>
            <a:r>
              <a:rPr lang="tr-TR" sz="2800" cap="none" dirty="0" smtClean="0"/>
              <a:t>Ülkemizde, Cerrahpaşa tıp fakültesinde onkoloji polikliniğinden izlenen kanser hastaları üzerinde yapılan bir çalışmada, kanser hastalarının %57,9’unun alternatif tedavi kullandığı belirlenmiştir. Bu hastaların %70’i alternatif tedaviyi devam etmekte olan tıbbi tedavisine ek olarak kullanmıştır</a:t>
            </a:r>
            <a:endParaRPr lang="tr-TR" sz="2800" cap="none" dirty="0"/>
          </a:p>
        </p:txBody>
      </p:sp>
    </p:spTree>
    <p:extLst>
      <p:ext uri="{BB962C8B-B14F-4D97-AF65-F5344CB8AC3E}">
        <p14:creationId xmlns:p14="http://schemas.microsoft.com/office/powerpoint/2010/main" val="2313801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3"/>
            <p:extLst>
              <p:ext uri="{D42A27DB-BD31-4B8C-83A1-F6EECF244321}">
                <p14:modId xmlns:p14="http://schemas.microsoft.com/office/powerpoint/2010/main" val="61456191"/>
              </p:ext>
            </p:extLst>
          </p:nvPr>
        </p:nvGraphicFramePr>
        <p:xfrm>
          <a:off x="653144" y="548640"/>
          <a:ext cx="10624456" cy="6074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5460274" y="3163278"/>
            <a:ext cx="1711234" cy="923330"/>
          </a:xfrm>
          <a:prstGeom prst="rect">
            <a:avLst/>
          </a:prstGeom>
          <a:noFill/>
        </p:spPr>
        <p:txBody>
          <a:bodyPr wrap="square" rtlCol="0">
            <a:spAutoFit/>
          </a:bodyPr>
          <a:lstStyle/>
          <a:p>
            <a:r>
              <a:rPr lang="tr-TR" dirty="0"/>
              <a:t>TAT Kullanımını</a:t>
            </a:r>
          </a:p>
          <a:p>
            <a:r>
              <a:rPr lang="tr-TR" dirty="0"/>
              <a:t>Etkileyen Faktörler</a:t>
            </a:r>
          </a:p>
        </p:txBody>
      </p:sp>
    </p:spTree>
    <p:extLst>
      <p:ext uri="{BB962C8B-B14F-4D97-AF65-F5344CB8AC3E}">
        <p14:creationId xmlns:p14="http://schemas.microsoft.com/office/powerpoint/2010/main" val="75744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buNone/>
            </a:pPr>
            <a:r>
              <a:rPr lang="tr-TR" sz="2400" cap="none" dirty="0" smtClean="0">
                <a:solidFill>
                  <a:srgbClr val="FF0000"/>
                </a:solidFill>
              </a:rPr>
              <a:t>TAT kullanımı iki ana başlıkta belirtilmiş olup; </a:t>
            </a:r>
            <a:r>
              <a:rPr lang="tr-TR" sz="2400" cap="none" dirty="0" smtClean="0"/>
              <a:t>beden ve zihin tedavileri (derin nefes egzersizleri, meditasyon, yoga, homeopati, özel diyet, yaratıcı imgeleme, refleksoloji gibi) ve doğal ürünler (ginseng, kantaron otu, zencefil, üzüm çekirdeği gibi bitkisel ürünler; vitamin ve mineraller gibi) olarak gruplandırılmıştır</a:t>
            </a:r>
            <a:endParaRPr lang="tr-TR" sz="2400" cap="none" dirty="0"/>
          </a:p>
        </p:txBody>
      </p:sp>
    </p:spTree>
    <p:extLst>
      <p:ext uri="{BB962C8B-B14F-4D97-AF65-F5344CB8AC3E}">
        <p14:creationId xmlns:p14="http://schemas.microsoft.com/office/powerpoint/2010/main" val="133528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Beden ve zihin uygulamaları</a:t>
            </a:r>
            <a:r>
              <a:rPr lang="tr-TR" dirty="0"/>
              <a:t/>
            </a:r>
            <a:br>
              <a:rPr lang="tr-TR" dirty="0"/>
            </a:br>
            <a:endParaRPr lang="tr-TR" dirty="0"/>
          </a:p>
        </p:txBody>
      </p:sp>
      <p:sp>
        <p:nvSpPr>
          <p:cNvPr id="3" name="İçerik Yer Tutucusu 2"/>
          <p:cNvSpPr>
            <a:spLocks noGrp="1"/>
          </p:cNvSpPr>
          <p:nvPr>
            <p:ph sz="quarter" idx="13"/>
          </p:nvPr>
        </p:nvSpPr>
        <p:spPr>
          <a:xfrm>
            <a:off x="731520" y="2214694"/>
            <a:ext cx="11186160" cy="4360279"/>
          </a:xfrm>
        </p:spPr>
        <p:txBody>
          <a:bodyPr>
            <a:normAutofit/>
          </a:bodyPr>
          <a:lstStyle/>
          <a:p>
            <a:pPr marL="0" indent="0">
              <a:buNone/>
            </a:pPr>
            <a:r>
              <a:rPr lang="tr-TR" sz="2800" cap="none" dirty="0" smtClean="0"/>
              <a:t>ABD'de bulunan NCCIH, zihin ve beden tedavilerini; eğitimli bir uygulayıcı tarafından başkalarına verilen veya öğretilen büyük ve çeşitli teknikler grubu şeklinde tanımlamaktadır. Örnek olarak; akupunktur, masaj terapisi, meditasyon, gevşeme teknikleri, spinal manipülasyon, yoga, tai chi ve gi gong gibi geleneksel Çin uygulamaları gibi uygulamalar bulunmaktadır. TAT kullanımında, zihin ve beden uygulamaları ve buna yönelik yapılan çalışmalar aşağıdaki başlıklarda ele alınmıştır.</a:t>
            </a:r>
          </a:p>
          <a:p>
            <a:endParaRPr lang="tr-TR" sz="2800" cap="none" dirty="0"/>
          </a:p>
        </p:txBody>
      </p:sp>
    </p:spTree>
    <p:extLst>
      <p:ext uri="{BB962C8B-B14F-4D97-AF65-F5344CB8AC3E}">
        <p14:creationId xmlns:p14="http://schemas.microsoft.com/office/powerpoint/2010/main" val="1355412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6" y="618517"/>
            <a:ext cx="5931162" cy="1596177"/>
          </a:xfrm>
        </p:spPr>
        <p:txBody>
          <a:bodyPr/>
          <a:lstStyle/>
          <a:p>
            <a:r>
              <a:rPr lang="tr-TR" dirty="0">
                <a:solidFill>
                  <a:srgbClr val="FF0000"/>
                </a:solidFill>
              </a:rPr>
              <a:t>Akupunktur</a:t>
            </a:r>
            <a:br>
              <a:rPr lang="tr-TR" dirty="0">
                <a:solidFill>
                  <a:srgbClr val="FF0000"/>
                </a:solidFill>
              </a:rPr>
            </a:br>
            <a:endParaRPr lang="tr-TR" dirty="0">
              <a:solidFill>
                <a:srgbClr val="FF0000"/>
              </a:solidFill>
            </a:endParaRPr>
          </a:p>
        </p:txBody>
      </p:sp>
      <p:sp>
        <p:nvSpPr>
          <p:cNvPr id="3" name="İçerik Yer Tutucusu 2"/>
          <p:cNvSpPr>
            <a:spLocks noGrp="1"/>
          </p:cNvSpPr>
          <p:nvPr>
            <p:ph sz="quarter" idx="13"/>
          </p:nvPr>
        </p:nvSpPr>
        <p:spPr>
          <a:xfrm>
            <a:off x="352697" y="2367092"/>
            <a:ext cx="6975565" cy="4138211"/>
          </a:xfrm>
        </p:spPr>
        <p:txBody>
          <a:bodyPr>
            <a:normAutofit/>
          </a:bodyPr>
          <a:lstStyle/>
          <a:p>
            <a:pPr marL="0" indent="0">
              <a:buNone/>
            </a:pPr>
            <a:r>
              <a:rPr lang="tr-TR" sz="2400" cap="none" dirty="0" smtClean="0"/>
              <a:t>Akupunktur, vücutta bulunan özel noktaların iğnelerle uyarılması yöntemiyle vücudun dengesini yeniden bulmasını sağlayan bir tedavi yöntemi olarak tanımlanmaktadır. Günümüzde fiziksel bir tedavi yöntemi olarak kabul edilmekte, hem hastalığın hem de tedavilerin yol açtığı sorunların kontrolünde kullanılmaktadır. </a:t>
            </a:r>
            <a:endParaRPr lang="tr-TR" sz="2400" cap="none"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1755905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226</TotalTime>
  <Words>1060</Words>
  <Application>Microsoft Office PowerPoint</Application>
  <PresentationFormat>Geniş ekran</PresentationFormat>
  <Paragraphs>46</Paragraphs>
  <Slides>22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22</vt:i4>
      </vt:variant>
    </vt:vector>
  </HeadingPairs>
  <TitlesOfParts>
    <vt:vector size="25" baseType="lpstr">
      <vt:lpstr>Arial</vt:lpstr>
      <vt:lpstr>Tw Cen MT</vt:lpstr>
      <vt:lpstr>Damla</vt:lpstr>
      <vt:lpstr>Alternatif kanser tedavileri</vt:lpstr>
      <vt:lpstr>PowerPoint Sunusu</vt:lpstr>
      <vt:lpstr>PowerPoint Sunusu</vt:lpstr>
      <vt:lpstr>PowerPoint Sunusu</vt:lpstr>
      <vt:lpstr>PowerPoint Sunusu</vt:lpstr>
      <vt:lpstr>PowerPoint Sunusu</vt:lpstr>
      <vt:lpstr>PowerPoint Sunusu</vt:lpstr>
      <vt:lpstr>Beden ve zihin uygulamaları </vt:lpstr>
      <vt:lpstr>Akupunktur </vt:lpstr>
      <vt:lpstr>PowerPoint Sunusu</vt:lpstr>
      <vt:lpstr>tai chi </vt:lpstr>
      <vt:lpstr>Masaj Terapisi </vt:lpstr>
      <vt:lpstr>Meditasyon </vt:lpstr>
      <vt:lpstr>HİPNOTERAPİ</vt:lpstr>
      <vt:lpstr>Aromaterapi</vt:lpstr>
      <vt:lpstr>Müzik Terapi </vt:lpstr>
      <vt:lpstr>KUPA UYGULAMASI </vt:lpstr>
      <vt:lpstr>Bitkisel ürünler</vt:lpstr>
      <vt:lpstr>PowerPoint Sunusu</vt:lpstr>
      <vt:lpstr>PowerPoint Sunusu</vt:lpstr>
      <vt:lpstr>TAT kullanımının güvenilirliği ve kanıt düzeyi </vt:lpstr>
      <vt:lpstr>Teşekkürler </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15</cp:revision>
  <dcterms:created xsi:type="dcterms:W3CDTF">2019-12-15T13:17:51Z</dcterms:created>
  <dcterms:modified xsi:type="dcterms:W3CDTF">2019-12-17T15:44:15Z</dcterms:modified>
</cp:coreProperties>
</file>