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669" r:id="rId5"/>
    <p:sldId id="670" r:id="rId6"/>
    <p:sldId id="674" r:id="rId7"/>
    <p:sldId id="675" r:id="rId8"/>
    <p:sldId id="676" r:id="rId9"/>
    <p:sldId id="677" r:id="rId10"/>
    <p:sldId id="671" r:id="rId11"/>
    <p:sldId id="672" r:id="rId12"/>
    <p:sldId id="673" r:id="rId13"/>
    <p:sldId id="67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1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GGY403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Mali Analiz Teknikleri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8" y="234874"/>
            <a:ext cx="7607429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Faaliyet Devri Katsayısına Göre İşletme Sermayesi İhtiyacının Hesaplanması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457197" y="1312862"/>
            <a:ext cx="8229600" cy="554513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Bir yıllık satışları tutarı 500.000 TL. olan bir mobilya işletmesinde satılan malların maliyeti 400.000 TL. </a:t>
            </a:r>
            <a:r>
              <a:rPr lang="tr-TR" altLang="tr-TR" sz="2000" dirty="0" err="1" smtClean="0">
                <a:solidFill>
                  <a:srgbClr val="000000"/>
                </a:solidFill>
              </a:rPr>
              <a:t>sidir</a:t>
            </a:r>
            <a:r>
              <a:rPr lang="tr-TR" altLang="tr-TR" sz="2000" dirty="0" smtClean="0">
                <a:solidFill>
                  <a:srgbClr val="000000"/>
                </a:solidFill>
              </a:rPr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Firmanın faaliyet devri ile ilgili bilgiler de aşağıda gösterilmektedir.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Hammadde ve malzemenin stokta bekleme süresi,	30 gün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İmalatla geçen süre,				20 gün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Mamullerin stokta kalma süresi,			30 gün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Satışlarda müşterilere tanınan vade,		60 gün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Kasa ve bankadaki nakillerin ortalama günlük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000" dirty="0" smtClean="0">
                <a:solidFill>
                  <a:srgbClr val="000000"/>
                </a:solidFill>
              </a:rPr>
              <a:t>ödemeleri karşılayacağı gün sayısı (emniyet payı)	10 gün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b="1" dirty="0" smtClean="0">
                <a:solidFill>
                  <a:srgbClr val="000000"/>
                </a:solidFill>
              </a:rPr>
              <a:t>Faaliyet Devri Süresi			           150 gün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dirty="0" smtClean="0">
                <a:solidFill>
                  <a:srgbClr val="000000"/>
                </a:solidFill>
              </a:rPr>
              <a:t>Firma faaliyetini 150 günde tamamladığına göre; Bir yıl içindeki çalışma devri katsayısı =365/150=  </a:t>
            </a:r>
            <a:r>
              <a:rPr lang="tr-TR" altLang="tr-TR" sz="2000" b="1" dirty="0" smtClean="0">
                <a:solidFill>
                  <a:srgbClr val="000000"/>
                </a:solidFill>
              </a:rPr>
              <a:t>2,433’dür.  kez.</a:t>
            </a:r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82535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313079" y="1246447"/>
            <a:ext cx="8420613" cy="4292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Analiz, Prof. Dr. Figen AYIKOĞLU ZAİF, Prof. Dr. Aydın KARAPINAR, Gazi Kitabevi, Ankara.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Tablolar ve Mali Analiz Teknikleri, Prof. Dr. Nalan AKDOĞAN, Prof. Dr. Nejat TENKER, Gazi Kitabevi, Ankara, 2010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Yönetim, Dr. Öztin AKGÜÇ,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Dr. Öztin AKGÜÇ, Genişletilmiş 15. Baskı,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İstanbul, 2013.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Prof. Dr. Şerafettin SEVİM, Dumlupınar Üniversitesi Yayınları, Kütahya.</a:t>
            </a:r>
          </a:p>
        </p:txBody>
      </p:sp>
    </p:spTree>
    <p:extLst>
      <p:ext uri="{BB962C8B-B14F-4D97-AF65-F5344CB8AC3E}">
        <p14:creationId xmlns:p14="http://schemas.microsoft.com/office/powerpoint/2010/main" val="32883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Net İşletme Sermayesi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>
          <a:xfrm>
            <a:off x="400761" y="1372251"/>
            <a:ext cx="8517837" cy="168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503FAE"/>
              </a:buClr>
              <a:buFont typeface="Wingdings" panose="05000000000000000000" pitchFamily="2" charset="2"/>
              <a:buChar char="q"/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Net işletme sermayesi, firmanın Dönen Varlıklarının kısa vadeli borçlarla finanse edilmeyen kısmını ifade eder.</a:t>
            </a:r>
          </a:p>
          <a:p>
            <a:pPr marL="342900" indent="-342900" algn="just">
              <a:lnSpc>
                <a:spcPct val="150000"/>
              </a:lnSpc>
              <a:buClr>
                <a:srgbClr val="503FAE"/>
              </a:buClr>
              <a:buFont typeface="Wingdings" panose="05000000000000000000" pitchFamily="2" charset="2"/>
              <a:buChar char="q"/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9479" y="3044737"/>
            <a:ext cx="8280400" cy="759183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latin typeface="Arial" panose="020B0604020202020204" pitchFamily="34" charset="0"/>
              </a:rPr>
              <a:t>Net İşletme Sermayesi=Dönen Varlıklar-Kısa Vadeli Borçlar</a:t>
            </a:r>
          </a:p>
        </p:txBody>
      </p:sp>
      <p:sp>
        <p:nvSpPr>
          <p:cNvPr id="2" name="Dikdörtgen 1"/>
          <p:cNvSpPr/>
          <p:nvPr/>
        </p:nvSpPr>
        <p:spPr>
          <a:xfrm>
            <a:off x="703384" y="4054478"/>
            <a:ext cx="80068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Net işletme sermayesi işletmenin </a:t>
            </a:r>
            <a:r>
              <a:rPr lang="tr-TR" alt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emniyet marjını </a:t>
            </a:r>
            <a:r>
              <a:rPr lang="tr-TR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gösterir.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Dönen varlıklar ile kısa vadeli borçlar arasındaki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olumlu farktır.</a:t>
            </a:r>
          </a:p>
        </p:txBody>
      </p:sp>
    </p:spTree>
    <p:extLst>
      <p:ext uri="{BB962C8B-B14F-4D97-AF65-F5344CB8AC3E}">
        <p14:creationId xmlns:p14="http://schemas.microsoft.com/office/powerpoint/2010/main" val="273383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İşletme Sermayesi Nedir?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11" y="1070811"/>
            <a:ext cx="8517837" cy="49307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92" y="1808983"/>
            <a:ext cx="7488238" cy="1727200"/>
          </a:xfrm>
          <a:prstGeom prst="rect">
            <a:avLst/>
          </a:prstGeom>
          <a:solidFill>
            <a:srgbClr val="FFEA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28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Net İşletme Sermayesi (NWC)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872833" y="1233055"/>
            <a:ext cx="7398327" cy="4642285"/>
          </a:xfrm>
        </p:spPr>
        <p:txBody>
          <a:bodyPr>
            <a:normAutofit fontScale="85000" lnSpcReduction="20000"/>
          </a:bodyPr>
          <a:lstStyle/>
          <a:p>
            <a:pPr marL="0" lvl="0" indent="0" defTabSz="91440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tr-TR" altLang="tr-TR" sz="2400" b="1" dirty="0">
                <a:solidFill>
                  <a:srgbClr val="FF0000"/>
                </a:solidFill>
              </a:rPr>
              <a:t>Net işletme sermayesinin </a:t>
            </a:r>
            <a:r>
              <a:rPr lang="tr-TR" altLang="tr-TR" sz="2400" b="1" dirty="0" smtClean="0">
                <a:solidFill>
                  <a:srgbClr val="FF0000"/>
                </a:solidFill>
              </a:rPr>
              <a:t>KAYNAKLARI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 smtClean="0"/>
              <a:t>Net </a:t>
            </a:r>
            <a:r>
              <a:rPr lang="tr-TR" altLang="tr-TR" sz="2400" dirty="0"/>
              <a:t>kâr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/>
              <a:t>Amortismanlar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/>
              <a:t>Uzun vadeli tüm yeni borçlar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/>
              <a:t>Duran varlık satışları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/>
              <a:t>Duran varlıklardaki bir alacağın tahsili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/>
              <a:t>Vergi iadeleri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/>
              <a:t>Sermayenin </a:t>
            </a:r>
            <a:r>
              <a:rPr lang="tr-TR" altLang="tr-TR" sz="2400" dirty="0" smtClean="0"/>
              <a:t>artırılması</a:t>
            </a:r>
          </a:p>
          <a:p>
            <a:pPr marL="0" lvl="0" indent="0" defTabSz="914400" fontAlgn="base">
              <a:lnSpc>
                <a:spcPct val="120000"/>
              </a:lnSpc>
              <a:spcBef>
                <a:spcPts val="0"/>
              </a:spcBef>
              <a:buNone/>
            </a:pPr>
            <a:endParaRPr lang="tr-TR" altLang="tr-TR" sz="2400" dirty="0"/>
          </a:p>
          <a:p>
            <a:pPr marL="0" lvl="0" indent="0" defTabSz="91440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tr-TR" altLang="tr-TR" sz="2400" b="1" dirty="0">
                <a:solidFill>
                  <a:srgbClr val="FF0000"/>
                </a:solidFill>
              </a:rPr>
              <a:t>Net işletme sermayesini azaltan </a:t>
            </a:r>
            <a:r>
              <a:rPr lang="tr-TR" altLang="tr-TR" sz="2400" b="1" dirty="0" smtClean="0">
                <a:solidFill>
                  <a:srgbClr val="FF0000"/>
                </a:solidFill>
              </a:rPr>
              <a:t>KULLANIMLAR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 smtClean="0"/>
              <a:t>İşletmenin </a:t>
            </a:r>
            <a:r>
              <a:rPr lang="tr-TR" altLang="tr-TR" sz="2400" dirty="0"/>
              <a:t>zarar etmesi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/>
              <a:t>Yeni bir duran varlık satın alınması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/>
              <a:t>Uzun vadeli borçların ödenmesi</a:t>
            </a:r>
          </a:p>
          <a:p>
            <a:pPr lvl="0" defTabSz="914400" fontAlgn="base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altLang="tr-TR" sz="2400" dirty="0"/>
              <a:t>Sermayenin azaltılması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4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Net İşletme Sermayesi (NWC)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Unvan 1"/>
          <p:cNvSpPr>
            <a:spLocks noGrp="1"/>
          </p:cNvSpPr>
          <p:nvPr>
            <p:ph idx="1"/>
          </p:nvPr>
        </p:nvSpPr>
        <p:spPr>
          <a:xfrm>
            <a:off x="313078" y="1233488"/>
            <a:ext cx="8517837" cy="4641850"/>
          </a:xfrm>
        </p:spPr>
        <p:txBody>
          <a:bodyPr>
            <a:normAutofit fontScale="975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Yorum: </a:t>
            </a:r>
            <a:r>
              <a:rPr lang="tr-TR" b="1" dirty="0" smtClean="0"/>
              <a:t>Net </a:t>
            </a:r>
            <a:r>
              <a:rPr lang="tr-TR" b="1" dirty="0"/>
              <a:t>İşletme Sermayesi (NWC</a:t>
            </a:r>
            <a:r>
              <a:rPr lang="tr-TR" b="1" dirty="0" smtClean="0"/>
              <a:t>)’</a:t>
            </a:r>
            <a:r>
              <a:rPr lang="tr-TR" b="1" dirty="0" err="1" smtClean="0"/>
              <a:t>nin</a:t>
            </a:r>
            <a:r>
              <a:rPr lang="tr-TR" b="1" dirty="0" smtClean="0"/>
              <a:t> </a:t>
            </a:r>
            <a:r>
              <a:rPr lang="tr-TR" b="1" dirty="0"/>
              <a:t>tek başına mutlak değer olarak </a:t>
            </a:r>
            <a:r>
              <a:rPr lang="tr-TR" b="1" dirty="0" smtClean="0"/>
              <a:t>kullanılması anlamsızdır…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680980" y="1937506"/>
            <a:ext cx="8149936" cy="5209308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b="1" dirty="0" smtClean="0">
                <a:solidFill>
                  <a:srgbClr val="313131"/>
                </a:solidFill>
              </a:rPr>
              <a:t>NİŞ</a:t>
            </a:r>
            <a:r>
              <a:rPr lang="tr-TR" dirty="0" smtClean="0">
                <a:solidFill>
                  <a:srgbClr val="313131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1 yıl </a:t>
            </a:r>
            <a:r>
              <a:rPr lang="tr-TR" dirty="0" smtClean="0">
                <a:solidFill>
                  <a:srgbClr val="313131"/>
                </a:solidFill>
              </a:rPr>
              <a:t>vadeye kadar dönecek olan </a:t>
            </a:r>
            <a:r>
              <a:rPr lang="tr-TR" dirty="0" smtClean="0">
                <a:solidFill>
                  <a:srgbClr val="FF0000"/>
                </a:solidFill>
              </a:rPr>
              <a:t>varlıklar</a:t>
            </a:r>
            <a:r>
              <a:rPr lang="tr-TR" dirty="0" smtClean="0">
                <a:solidFill>
                  <a:srgbClr val="313131"/>
                </a:solidFill>
              </a:rPr>
              <a:t> ile </a:t>
            </a:r>
            <a:r>
              <a:rPr lang="tr-TR" dirty="0" smtClean="0">
                <a:solidFill>
                  <a:srgbClr val="FF0000"/>
                </a:solidFill>
              </a:rPr>
              <a:t>yabancı kaynakların </a:t>
            </a:r>
            <a:r>
              <a:rPr lang="tr-TR" dirty="0" smtClean="0">
                <a:solidFill>
                  <a:srgbClr val="313131"/>
                </a:solidFill>
              </a:rPr>
              <a:t>parasal değer farkı (TL cinsinden) olarak tanımlanmaktadır.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tr-TR" dirty="0" smtClean="0">
              <a:solidFill>
                <a:srgbClr val="313131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>
                <a:solidFill>
                  <a:srgbClr val="313131"/>
                </a:solidFill>
              </a:rPr>
              <a:t>Söz konusu parasal değer, diğer finansal göstergeler ile </a:t>
            </a:r>
            <a:r>
              <a:rPr lang="tr-TR" dirty="0" smtClean="0">
                <a:solidFill>
                  <a:srgbClr val="FF0000"/>
                </a:solidFill>
              </a:rPr>
              <a:t>karşılaştırılmadığı</a:t>
            </a:r>
            <a:r>
              <a:rPr lang="tr-TR" dirty="0" smtClean="0">
                <a:solidFill>
                  <a:srgbClr val="313131"/>
                </a:solidFill>
              </a:rPr>
              <a:t> sürece </a:t>
            </a:r>
            <a:r>
              <a:rPr lang="tr-TR" b="1" u="sng" dirty="0" smtClean="0">
                <a:solidFill>
                  <a:srgbClr val="313131"/>
                </a:solidFill>
              </a:rPr>
              <a:t>bir anlam ifade etmeyecektir.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tr-TR" dirty="0" smtClean="0">
              <a:solidFill>
                <a:srgbClr val="313131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b="1" dirty="0" smtClean="0">
                <a:solidFill>
                  <a:srgbClr val="313131"/>
                </a:solidFill>
              </a:rPr>
              <a:t>Örneğin,</a:t>
            </a:r>
            <a:r>
              <a:rPr lang="tr-TR" dirty="0" smtClean="0">
                <a:solidFill>
                  <a:srgbClr val="313131"/>
                </a:solidFill>
              </a:rPr>
              <a:t> İnşaat sektöründe faaliyet gösteren ve işleyiş yapıları aynı iki işletmeye bakalım;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tr-TR" dirty="0" smtClean="0">
              <a:solidFill>
                <a:srgbClr val="31313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tr-TR" dirty="0"/>
          </a:p>
        </p:txBody>
      </p:sp>
      <p:graphicFrame>
        <p:nvGraphicFramePr>
          <p:cNvPr id="10" name="Nesne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331628"/>
              </p:ext>
            </p:extLst>
          </p:nvPr>
        </p:nvGraphicFramePr>
        <p:xfrm>
          <a:off x="3247292" y="4133015"/>
          <a:ext cx="5713401" cy="1769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Çalışma Sayfası" r:id="rId3" imgW="4543312" imgH="1600247" progId="Excel.Sheet.12">
                  <p:embed/>
                </p:oleObj>
              </mc:Choice>
              <mc:Fallback>
                <p:oleObj name="Çalışma Sayfası" r:id="rId3" imgW="4543312" imgH="1600247" progId="Excel.Sheet.12">
                  <p:embed/>
                  <p:pic>
                    <p:nvPicPr>
                      <p:cNvPr id="5" name="Nesne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7292" y="4133015"/>
                        <a:ext cx="5713401" cy="17693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ikdörtgen 1"/>
          <p:cNvSpPr/>
          <p:nvPr/>
        </p:nvSpPr>
        <p:spPr>
          <a:xfrm>
            <a:off x="680980" y="4542160"/>
            <a:ext cx="2566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3131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Hakyemez ve </a:t>
            </a:r>
            <a:r>
              <a:rPr lang="tr-TR" dirty="0" err="1">
                <a:solidFill>
                  <a:srgbClr val="3131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Malyemez</a:t>
            </a:r>
            <a:r>
              <a:rPr lang="tr-TR" dirty="0">
                <a:solidFill>
                  <a:srgbClr val="3131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işletmelerinin mali bilgileri şöyledir;</a:t>
            </a:r>
          </a:p>
        </p:txBody>
      </p:sp>
    </p:spTree>
    <p:extLst>
      <p:ext uri="{BB962C8B-B14F-4D97-AF65-F5344CB8AC3E}">
        <p14:creationId xmlns:p14="http://schemas.microsoft.com/office/powerpoint/2010/main" val="133342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Net İşletme Sermayesi (NWC)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Unvan 1"/>
          <p:cNvSpPr>
            <a:spLocks noGrp="1"/>
          </p:cNvSpPr>
          <p:nvPr>
            <p:ph idx="1"/>
          </p:nvPr>
        </p:nvSpPr>
        <p:spPr>
          <a:xfrm>
            <a:off x="313078" y="1233488"/>
            <a:ext cx="8517837" cy="4641850"/>
          </a:xfrm>
        </p:spPr>
        <p:txBody>
          <a:bodyPr>
            <a:normAutofit fontScale="975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Yorum: </a:t>
            </a:r>
            <a:r>
              <a:rPr lang="tr-TR" b="1" dirty="0" smtClean="0"/>
              <a:t>Net </a:t>
            </a:r>
            <a:r>
              <a:rPr lang="tr-TR" b="1" dirty="0"/>
              <a:t>İşletme Sermayesi (NWC</a:t>
            </a:r>
            <a:r>
              <a:rPr lang="tr-TR" b="1" dirty="0" smtClean="0"/>
              <a:t>)’</a:t>
            </a:r>
            <a:r>
              <a:rPr lang="tr-TR" b="1" dirty="0" err="1" smtClean="0"/>
              <a:t>nin</a:t>
            </a:r>
            <a:r>
              <a:rPr lang="tr-TR" b="1" dirty="0" smtClean="0"/>
              <a:t> </a:t>
            </a:r>
            <a:r>
              <a:rPr lang="tr-TR" b="1" dirty="0"/>
              <a:t>tek başına mutlak değer olarak </a:t>
            </a:r>
            <a:r>
              <a:rPr lang="tr-TR" b="1" dirty="0" smtClean="0"/>
              <a:t>kullanılması anlamsızdır…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680980" y="1937506"/>
            <a:ext cx="8149936" cy="5209308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313131"/>
                </a:solidFill>
              </a:rPr>
              <a:t>Hakyemez ve </a:t>
            </a:r>
            <a:r>
              <a:rPr lang="tr-TR" dirty="0" err="1">
                <a:solidFill>
                  <a:srgbClr val="313131"/>
                </a:solidFill>
              </a:rPr>
              <a:t>Malyemez</a:t>
            </a:r>
            <a:r>
              <a:rPr lang="tr-TR" dirty="0">
                <a:solidFill>
                  <a:srgbClr val="313131"/>
                </a:solidFill>
              </a:rPr>
              <a:t> işletmelerinin </a:t>
            </a:r>
            <a:r>
              <a:rPr lang="tr-TR" dirty="0" err="1">
                <a:solidFill>
                  <a:srgbClr val="313131"/>
                </a:solidFill>
              </a:rPr>
              <a:t>NİŞ’leri</a:t>
            </a:r>
            <a:r>
              <a:rPr lang="tr-TR" dirty="0">
                <a:solidFill>
                  <a:srgbClr val="313131"/>
                </a:solidFill>
              </a:rPr>
              <a:t> aynı olmasına rağmen, birbirinden çok </a:t>
            </a:r>
            <a:r>
              <a:rPr lang="tr-TR" dirty="0">
                <a:solidFill>
                  <a:srgbClr val="FF0000"/>
                </a:solidFill>
              </a:rPr>
              <a:t>farklı likidite politikaları </a:t>
            </a:r>
            <a:r>
              <a:rPr lang="tr-TR" dirty="0">
                <a:solidFill>
                  <a:srgbClr val="313131"/>
                </a:solidFill>
              </a:rPr>
              <a:t>ile yönetildikleri görülmektedir.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rgbClr val="313131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/>
              <a:t>1. Net İşletme Sermayesi / Toplam Aktif (NWC / Total </a:t>
            </a:r>
            <a:r>
              <a:rPr lang="tr-TR" sz="2200" b="1" dirty="0" err="1"/>
              <a:t>Assets</a:t>
            </a:r>
            <a:r>
              <a:rPr lang="tr-TR" sz="2200" b="1" dirty="0"/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/>
              <a:t>2. Net Satışlar / Net İşletme Sermayesi (Net </a:t>
            </a:r>
            <a:r>
              <a:rPr lang="tr-TR" sz="2200" b="1" dirty="0" err="1"/>
              <a:t>Sales</a:t>
            </a:r>
            <a:r>
              <a:rPr lang="tr-TR" sz="2200" b="1" dirty="0"/>
              <a:t> / NWC)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Bu iki finansal değişken ile oranlama yapıldığı zaman </a:t>
            </a:r>
            <a:r>
              <a:rPr lang="tr-TR" b="1" dirty="0">
                <a:solidFill>
                  <a:srgbClr val="FF0000"/>
                </a:solidFill>
              </a:rPr>
              <a:t>NİŞ daha anlamlı </a:t>
            </a:r>
            <a:r>
              <a:rPr lang="tr-TR" dirty="0"/>
              <a:t>bir finansal gösterge haline gelir.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tr-TR" dirty="0" smtClean="0">
              <a:solidFill>
                <a:srgbClr val="31313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78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Net İşletme Sermayesi (NWC)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Unvan 1"/>
          <p:cNvSpPr>
            <a:spLocks noGrp="1"/>
          </p:cNvSpPr>
          <p:nvPr>
            <p:ph idx="1"/>
          </p:nvPr>
        </p:nvSpPr>
        <p:spPr>
          <a:xfrm>
            <a:off x="313078" y="1233488"/>
            <a:ext cx="8517837" cy="4641850"/>
          </a:xfrm>
        </p:spPr>
        <p:txBody>
          <a:bodyPr>
            <a:normAutofit fontScale="975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Yorum: </a:t>
            </a:r>
            <a:r>
              <a:rPr lang="tr-TR" b="1" dirty="0" smtClean="0"/>
              <a:t>Net </a:t>
            </a:r>
            <a:r>
              <a:rPr lang="tr-TR" b="1" dirty="0"/>
              <a:t>İşletme Sermayesi (NWC</a:t>
            </a:r>
            <a:r>
              <a:rPr lang="tr-TR" b="1" dirty="0" smtClean="0"/>
              <a:t>)’</a:t>
            </a:r>
            <a:r>
              <a:rPr lang="tr-TR" b="1" dirty="0" err="1" smtClean="0"/>
              <a:t>nin</a:t>
            </a:r>
            <a:r>
              <a:rPr lang="tr-TR" b="1" dirty="0" smtClean="0"/>
              <a:t> </a:t>
            </a:r>
            <a:r>
              <a:rPr lang="tr-TR" b="1" dirty="0"/>
              <a:t>tek başına mutlak değer olarak </a:t>
            </a:r>
            <a:r>
              <a:rPr lang="tr-TR" b="1" dirty="0" smtClean="0"/>
              <a:t>kullanılması anlamsızdır…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680980" y="1937506"/>
            <a:ext cx="8149936" cy="5209308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NİŞ (NWC) hesaplanması uygulamada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yıllık zaman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kriterine göre yapılmaktadır.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Oysa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İşletmeler farklı zaman dilimlerinde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likidite fazlası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eksiğine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sahip olabilirler bunu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gözardı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edemeyiz.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İşletmelerin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likidite sağlığını ölçebilmek için NİŞ kavramını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zaman noktalarında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çoklu olarak ölçülmesi gerekmektedir.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Finansal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analizde kullanılan NİŞ kavram olarak vadeleri 1 yıla kadar olan varlıklar ve yabancı kaynakların birbirinden çıkarılması ile ölçülmektedir. Bu ölçü de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derece yanıltıcı olabilir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Örneğin;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tr-TR" dirty="0" smtClean="0">
              <a:solidFill>
                <a:srgbClr val="313131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tr-TR" dirty="0"/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377499"/>
              </p:ext>
            </p:extLst>
          </p:nvPr>
        </p:nvGraphicFramePr>
        <p:xfrm>
          <a:off x="1003097" y="4772360"/>
          <a:ext cx="7827818" cy="891540"/>
        </p:xfrm>
        <a:graphic>
          <a:graphicData uri="http://schemas.openxmlformats.org/drawingml/2006/table">
            <a:tbl>
              <a:tblPr/>
              <a:tblGrid>
                <a:gridCol w="3777499">
                  <a:extLst>
                    <a:ext uri="{9D8B030D-6E8A-4147-A177-3AD203B41FA5}">
                      <a16:colId xmlns:a16="http://schemas.microsoft.com/office/drawing/2014/main" val="3876319539"/>
                    </a:ext>
                  </a:extLst>
                </a:gridCol>
                <a:gridCol w="1007333">
                  <a:extLst>
                    <a:ext uri="{9D8B030D-6E8A-4147-A177-3AD203B41FA5}">
                      <a16:colId xmlns:a16="http://schemas.microsoft.com/office/drawing/2014/main" val="2656789020"/>
                    </a:ext>
                  </a:extLst>
                </a:gridCol>
                <a:gridCol w="1040911">
                  <a:extLst>
                    <a:ext uri="{9D8B030D-6E8A-4147-A177-3AD203B41FA5}">
                      <a16:colId xmlns:a16="http://schemas.microsoft.com/office/drawing/2014/main" val="4260623435"/>
                    </a:ext>
                  </a:extLst>
                </a:gridCol>
                <a:gridCol w="1007333">
                  <a:extLst>
                    <a:ext uri="{9D8B030D-6E8A-4147-A177-3AD203B41FA5}">
                      <a16:colId xmlns:a16="http://schemas.microsoft.com/office/drawing/2014/main" val="1160582067"/>
                    </a:ext>
                  </a:extLst>
                </a:gridCol>
                <a:gridCol w="994742">
                  <a:extLst>
                    <a:ext uri="{9D8B030D-6E8A-4147-A177-3AD203B41FA5}">
                      <a16:colId xmlns:a16="http://schemas.microsoft.com/office/drawing/2014/main" val="5976255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Gün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 Gün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 Gün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 Gün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74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Nakde Dönen Varlıklar (Milyon TL)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565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Nakde Dönen Yükümlülükler (Milyon TL)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7667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NİŞ (NWC) (Milyon TL)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440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6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İşletme Sermayesinin Finansal Yönetimdeki Yeri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0825" y="2997200"/>
            <a:ext cx="1295400" cy="863600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Kredi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Kapatma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692275" y="4437063"/>
            <a:ext cx="1295400" cy="863600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Tahsilat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(Nakit)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708400" y="4437063"/>
            <a:ext cx="1871663" cy="863600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Ticari Alacaklar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Artışı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300788" y="4437063"/>
            <a:ext cx="1295400" cy="863600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Satış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446293" y="2796382"/>
            <a:ext cx="1295400" cy="863600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Stok Artışı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6011863" y="1268413"/>
            <a:ext cx="1295400" cy="863600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Üretim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924300" y="1268413"/>
            <a:ext cx="1295400" cy="863600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Hammadde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Tedariki</a:t>
            </a:r>
            <a:endParaRPr kumimoji="0" lang="tr-TR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835150" y="1268413"/>
            <a:ext cx="1295400" cy="863600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Kredi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Kullanımı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3132138" y="1628775"/>
            <a:ext cx="719137" cy="360363"/>
          </a:xfrm>
          <a:prstGeom prst="rightArrow">
            <a:avLst>
              <a:gd name="adj1" fmla="val 50000"/>
              <a:gd name="adj2" fmla="val 49890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5219700" y="1628775"/>
            <a:ext cx="719138" cy="360363"/>
          </a:xfrm>
          <a:prstGeom prst="rightArrow">
            <a:avLst>
              <a:gd name="adj1" fmla="val 50000"/>
              <a:gd name="adj2" fmla="val 49890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5651500" y="4868863"/>
            <a:ext cx="647700" cy="360362"/>
          </a:xfrm>
          <a:prstGeom prst="leftArrow">
            <a:avLst>
              <a:gd name="adj1" fmla="val 50000"/>
              <a:gd name="adj2" fmla="val 44934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2987675" y="4868863"/>
            <a:ext cx="719138" cy="360362"/>
          </a:xfrm>
          <a:prstGeom prst="leftArrow">
            <a:avLst>
              <a:gd name="adj1" fmla="val 50000"/>
              <a:gd name="adj2" fmla="val 4989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AutoShape 23"/>
          <p:cNvSpPr>
            <a:spLocks noChangeArrowheads="1"/>
          </p:cNvSpPr>
          <p:nvPr/>
        </p:nvSpPr>
        <p:spPr bwMode="auto">
          <a:xfrm>
            <a:off x="684213" y="3860800"/>
            <a:ext cx="360362" cy="1152525"/>
          </a:xfrm>
          <a:prstGeom prst="upArrow">
            <a:avLst>
              <a:gd name="adj1" fmla="val 50000"/>
              <a:gd name="adj2" fmla="val 79956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AutoShape 25"/>
          <p:cNvSpPr>
            <a:spLocks noChangeArrowheads="1"/>
          </p:cNvSpPr>
          <p:nvPr/>
        </p:nvSpPr>
        <p:spPr bwMode="auto">
          <a:xfrm>
            <a:off x="7956551" y="3746500"/>
            <a:ext cx="360362" cy="936625"/>
          </a:xfrm>
          <a:prstGeom prst="downArrow">
            <a:avLst>
              <a:gd name="adj1" fmla="val 50000"/>
              <a:gd name="adj2" fmla="val 6497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AutoShape 26"/>
          <p:cNvSpPr>
            <a:spLocks noChangeArrowheads="1"/>
          </p:cNvSpPr>
          <p:nvPr/>
        </p:nvSpPr>
        <p:spPr bwMode="auto">
          <a:xfrm>
            <a:off x="827088" y="1484313"/>
            <a:ext cx="792162" cy="1439862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AutoShape 29"/>
          <p:cNvSpPr>
            <a:spLocks noChangeArrowheads="1"/>
          </p:cNvSpPr>
          <p:nvPr/>
        </p:nvSpPr>
        <p:spPr bwMode="auto">
          <a:xfrm>
            <a:off x="7983717" y="2034799"/>
            <a:ext cx="358775" cy="719137"/>
          </a:xfrm>
          <a:prstGeom prst="downArrow">
            <a:avLst>
              <a:gd name="adj1" fmla="val 50000"/>
              <a:gd name="adj2" fmla="val 50111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1979613" y="2924175"/>
            <a:ext cx="5184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1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İŞLETMENİN FAALİYET DÖNGÜSÜ</a:t>
            </a:r>
          </a:p>
        </p:txBody>
      </p:sp>
    </p:spTree>
    <p:extLst>
      <p:ext uri="{BB962C8B-B14F-4D97-AF65-F5344CB8AC3E}">
        <p14:creationId xmlns:p14="http://schemas.microsoft.com/office/powerpoint/2010/main" val="175567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İşletme Sermayesinin Finansal Yönetimdeki Yeri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446804" y="1200262"/>
            <a:ext cx="8497887" cy="5832475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mtClean="0">
                <a:solidFill>
                  <a:srgbClr val="000000"/>
                </a:solidFill>
              </a:rPr>
              <a:t>İşletme sermayesi, işletmenin tam kapasite ile çalışabilmesi, üretimini sürekli olarak yerine getirebilmesi, </a:t>
            </a:r>
            <a:r>
              <a:rPr lang="tr-TR" altLang="tr-TR" smtClean="0">
                <a:solidFill>
                  <a:srgbClr val="FF0000"/>
                </a:solidFill>
              </a:rPr>
              <a:t>iş hacmini genişletebilmesi, </a:t>
            </a:r>
            <a:r>
              <a:rPr lang="tr-TR" altLang="tr-TR" smtClean="0">
                <a:solidFill>
                  <a:srgbClr val="000000"/>
                </a:solidFill>
              </a:rPr>
              <a:t>yükümlülüklerini yerine getirememe riskini azaltabilmesi, </a:t>
            </a:r>
          </a:p>
          <a:p>
            <a:r>
              <a:rPr lang="tr-TR" altLang="tr-TR" smtClean="0">
                <a:solidFill>
                  <a:srgbClr val="000000"/>
                </a:solidFill>
              </a:rPr>
              <a:t>Kredi </a:t>
            </a:r>
            <a:r>
              <a:rPr lang="tr-TR" altLang="tr-TR" smtClean="0">
                <a:solidFill>
                  <a:srgbClr val="FF0000"/>
                </a:solidFill>
              </a:rPr>
              <a:t>değerliliğini</a:t>
            </a:r>
            <a:r>
              <a:rPr lang="tr-TR" altLang="tr-TR" smtClean="0">
                <a:solidFill>
                  <a:srgbClr val="000000"/>
                </a:solidFill>
              </a:rPr>
              <a:t> artırabilmesi, </a:t>
            </a:r>
          </a:p>
          <a:p>
            <a:r>
              <a:rPr lang="tr-TR" altLang="tr-TR" smtClean="0">
                <a:solidFill>
                  <a:srgbClr val="000000"/>
                </a:solidFill>
              </a:rPr>
              <a:t>Olağanüstü durumlarda mali yönden </a:t>
            </a:r>
            <a:r>
              <a:rPr lang="tr-TR" altLang="tr-TR" smtClean="0">
                <a:solidFill>
                  <a:srgbClr val="FF0000"/>
                </a:solidFill>
              </a:rPr>
              <a:t>zorlanmaması, </a:t>
            </a:r>
          </a:p>
          <a:p>
            <a:r>
              <a:rPr lang="tr-TR" altLang="tr-TR" smtClean="0">
                <a:solidFill>
                  <a:srgbClr val="000000"/>
                </a:solidFill>
              </a:rPr>
              <a:t>Faaliyetlerini </a:t>
            </a:r>
            <a:r>
              <a:rPr lang="tr-TR" altLang="tr-TR" smtClean="0">
                <a:solidFill>
                  <a:srgbClr val="FF0000"/>
                </a:solidFill>
              </a:rPr>
              <a:t>karlı ve verimli </a:t>
            </a:r>
            <a:r>
              <a:rPr lang="tr-TR" altLang="tr-TR" smtClean="0">
                <a:solidFill>
                  <a:srgbClr val="000000"/>
                </a:solidFill>
              </a:rPr>
              <a:t>bir biçimde yerine getirebilmesi için son derece önemlidir.</a:t>
            </a:r>
          </a:p>
          <a:p>
            <a:pPr algn="just"/>
            <a:r>
              <a:rPr lang="tr-TR" altLang="tr-TR" smtClean="0"/>
              <a:t>Çalışma sermayesi, işletmenin faaliyetlerini herhangi bir sıkıntıya düşmeden yürütecek düzeyde olmalıdır.</a:t>
            </a:r>
          </a:p>
          <a:p>
            <a:pPr algn="just"/>
            <a:r>
              <a:rPr lang="tr-TR" altLang="tr-TR" smtClean="0"/>
              <a:t>Dönen varlıklara aşırı yatırım, </a:t>
            </a:r>
            <a:r>
              <a:rPr lang="tr-TR" altLang="tr-TR" smtClean="0">
                <a:solidFill>
                  <a:srgbClr val="FF0000"/>
                </a:solidFill>
              </a:rPr>
              <a:t>işletmenin karlılığını </a:t>
            </a:r>
            <a:r>
              <a:rPr lang="tr-TR" altLang="tr-TR" smtClean="0"/>
              <a:t>azaltır.</a:t>
            </a:r>
          </a:p>
          <a:p>
            <a:pPr algn="just"/>
            <a:r>
              <a:rPr lang="tr-TR" altLang="tr-TR" smtClean="0"/>
              <a:t>Eğer, dönen varlıklar, borçla finanse ediliyorsa, finansman giderleri artar.</a:t>
            </a:r>
          </a:p>
          <a:p>
            <a:pPr algn="just"/>
            <a:r>
              <a:rPr lang="tr-TR" altLang="tr-TR" smtClean="0"/>
              <a:t>Eğer, döner varlıklar, öz kaynakla finanse ediliyorsa, öz kaynağın alternatif maliyeti söz konusudur.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0696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25766</TotalTime>
  <Words>795</Words>
  <Application>Microsoft Office PowerPoint</Application>
  <PresentationFormat>Ekran Gösterisi (4:3)</PresentationFormat>
  <Paragraphs>119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21" baseType="lpstr">
      <vt:lpstr>MS PGothic</vt:lpstr>
      <vt:lpstr>Arial</vt:lpstr>
      <vt:lpstr>Calibri</vt:lpstr>
      <vt:lpstr>Symbol</vt:lpstr>
      <vt:lpstr>Times New Roman</vt:lpstr>
      <vt:lpstr>Wingdings</vt:lpstr>
      <vt:lpstr>ekonomi</vt:lpstr>
      <vt:lpstr>1_Rics</vt:lpstr>
      <vt:lpstr>h.t.</vt:lpstr>
      <vt:lpstr>Çalışma Sayfası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962</cp:revision>
  <cp:lastPrinted>2016-10-24T07:53:35Z</cp:lastPrinted>
  <dcterms:created xsi:type="dcterms:W3CDTF">2016-09-18T09:35:24Z</dcterms:created>
  <dcterms:modified xsi:type="dcterms:W3CDTF">2020-02-27T13:42:52Z</dcterms:modified>
</cp:coreProperties>
</file>