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304" r:id="rId3"/>
    <p:sldId id="305" r:id="rId4"/>
    <p:sldId id="306" r:id="rId5"/>
    <p:sldId id="307" r:id="rId6"/>
    <p:sldId id="308" r:id="rId7"/>
    <p:sldId id="309" r:id="rId8"/>
    <p:sldId id="310" r:id="rId9"/>
    <p:sldId id="31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66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30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400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74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547913" y="1299507"/>
            <a:ext cx="105156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547913" y="370118"/>
            <a:ext cx="105156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9993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13021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09" y="381000"/>
            <a:ext cx="9832360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2809" y="1981204"/>
            <a:ext cx="9832360" cy="41878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D7305B69-F4B6-46CD-AF62-FD4ECA08B47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7" name="Düz Bağlayıcı 6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667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7040B08B-C352-47BE-9B06-0A188FAADA31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67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22811" y="381000"/>
            <a:ext cx="9832359" cy="12192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tıklayın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88556" y="1984248"/>
            <a:ext cx="4801851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553319" y="1984248"/>
            <a:ext cx="4801852" cy="41879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tr-TR" dirty="0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230157" y="6400800"/>
            <a:ext cx="1549063" cy="276228"/>
          </a:xfrm>
          <a:prstGeom prst="rect">
            <a:avLst/>
          </a:prstGeom>
        </p:spPr>
        <p:txBody>
          <a:bodyPr/>
          <a:lstStyle/>
          <a:p>
            <a:fld id="{20538472-C768-438E-A504-E09C6DD853BD}" type="datetime1">
              <a:rPr lang="tr-TR">
                <a:solidFill>
                  <a:prstClr val="black"/>
                </a:solidFill>
              </a:rPr>
              <a:pPr/>
              <a:t>29.02.2020</a:t>
            </a:fld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1522812" y="6400800"/>
            <a:ext cx="5956385" cy="276228"/>
          </a:xfrm>
          <a:prstGeom prst="rect">
            <a:avLst/>
          </a:prstGeom>
        </p:spPr>
        <p:txBody>
          <a:bodyPr/>
          <a:lstStyle/>
          <a:p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0288091" y="6400800"/>
            <a:ext cx="1067080" cy="276228"/>
          </a:xfrm>
          <a:prstGeom prst="rect">
            <a:avLst/>
          </a:prstGeom>
        </p:spPr>
        <p:txBody>
          <a:bodyPr/>
          <a:lstStyle/>
          <a:p>
            <a:fld id="{2A013F82-EE5E-44EE-A61D-E31C6657F26F}" type="slidenum">
              <a:rPr lang="tr-TR">
                <a:solidFill>
                  <a:prstClr val="black"/>
                </a:solidFill>
              </a:rPr>
              <a:pPr/>
              <a:t>‹#›</a:t>
            </a:fld>
            <a:endParaRPr lang="tr-TR" dirty="0">
              <a:solidFill>
                <a:prstClr val="black"/>
              </a:solidFill>
            </a:endParaRPr>
          </a:p>
        </p:txBody>
      </p:sp>
      <p:cxnSp>
        <p:nvCxnSpPr>
          <p:cNvPr id="8" name="Düz Bağlayıcı 7"/>
          <p:cNvCxnSpPr/>
          <p:nvPr/>
        </p:nvCxnSpPr>
        <p:spPr>
          <a:xfrm>
            <a:off x="1659368" y="1709058"/>
            <a:ext cx="9619581" cy="0"/>
          </a:xfrm>
          <a:prstGeom prst="line">
            <a:avLst/>
          </a:prstGeom>
          <a:ln w="12700">
            <a:solidFill>
              <a:schemeClr val="accent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792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465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14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389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36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3303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546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76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175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171C1-B40E-4039-9FA5-1DB9E802F23C}" type="datetimeFigureOut">
              <a:rPr lang="tr-TR" smtClean="0"/>
              <a:t>29.02.2020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4F9A5A-F16D-4A8D-96BE-D7F70877797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536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33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144902" y="513203"/>
            <a:ext cx="2082163" cy="599728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Tacir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5581" y="1843668"/>
            <a:ext cx="9669589" cy="33881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TTK Madde 12/(1)’e göre, 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“Bir ticari işletmeyi, kısmen dahi olsa, kendi adına işleten kimseye </a:t>
            </a: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tacir</a:t>
            </a:r>
            <a:r>
              <a:rPr lang="tr-T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denir.”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gerçek kişinin,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tacir sıfatını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kazanabilmesi için aşağıdaki üç unsurun varlığı şarttır: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Bir ticari işletmenin mevcut olması,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Bir ticari işletmenin işletilmesi,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Bir ticari işletmenin kısmen dahi olsa o kişi adına işletilmesi.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622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5087888" y="568980"/>
            <a:ext cx="2137247" cy="527720"/>
          </a:xfrm>
        </p:spPr>
        <p:txBody>
          <a:bodyPr>
            <a:norm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Tacir nedir?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66107" y="1740665"/>
            <a:ext cx="7534349" cy="2853369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VUK Madde 176’ya göre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Tüccarlar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defter tutma  bakımından iki sınıfa ayrılır: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inci sınıf tüccarlar, 		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bilanço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esasına göre,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nci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sınıf tüccarlar, 		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hesabı esasına göre,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defter tutarlar.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Ok: Sağ 3"/>
          <p:cNvSpPr/>
          <p:nvPr/>
        </p:nvSpPr>
        <p:spPr>
          <a:xfrm>
            <a:off x="5231904" y="3338919"/>
            <a:ext cx="864096" cy="231941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5" name="Ok: Sağ 4"/>
          <p:cNvSpPr/>
          <p:nvPr/>
        </p:nvSpPr>
        <p:spPr>
          <a:xfrm>
            <a:off x="5238613" y="3699744"/>
            <a:ext cx="864096" cy="255135"/>
          </a:xfrm>
          <a:prstGeom prst="rightArrow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prstClr val="white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9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945983" y="404664"/>
            <a:ext cx="7374270" cy="599728"/>
          </a:xfrm>
        </p:spPr>
        <p:txBody>
          <a:bodyPr/>
          <a:lstStyle/>
          <a:p>
            <a:pPr algn="ctr"/>
            <a:r>
              <a:rPr lang="tr-TR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KAYNAKLAR</a:t>
            </a:r>
            <a:endParaRPr lang="tr-TR" sz="1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63547" y="1764804"/>
            <a:ext cx="9691623" cy="36041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Bauman, Z.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1991. Modernity and the Holocaust, Cornell University Press, New York.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Lippman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J.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 A. Wilson.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2007. “The Culpability of Accounting in Perpetuating the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Holocaust”, Accounting History, 12(3), 283-303.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Kogon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1998. The Theory and Practice of Hell: The German Concentration Camps and the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Behind Them, Berkley Books, New York.</a:t>
            </a: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Arad, Y., Y.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Gutman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r>
              <a:rPr lang="en-US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Margaliot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1996. Documents on the Holocaust: Selected Sources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Destruction of the Jews of Germany and Austria, Poland, and the Soviet Union, </a:t>
            </a:r>
            <a:r>
              <a:rPr 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Yad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Vashem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Jerusalem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tr-TR" sz="1800" dirty="0"/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tr-TR" sz="1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465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759312" y="568287"/>
            <a:ext cx="2434703" cy="527720"/>
          </a:xfrm>
        </p:spPr>
        <p:txBody>
          <a:bodyPr>
            <a:normAutofit fontScale="90000"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Sınıf Tacirler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8463" y="1288973"/>
            <a:ext cx="9746708" cy="523637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VUK Madde 177’ye göre aşağıda belirtilen tüccarlar,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Sınıf Tacir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olup bilanço esasına göre defter tutmak zorundadırlar.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Yıllık;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Alış tutarı 		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280.000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.-TL’yi aşanlar, </a:t>
            </a:r>
            <a:r>
              <a:rPr lang="tr-TR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(2020 yılı için)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Satış tutarı 		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390.000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.-TL’yi aşanlar, </a:t>
            </a:r>
            <a:r>
              <a:rPr lang="tr-TR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(2020 yılı için)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Yıllık gayrisafi iş hasılatı 	  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140.000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.-TL’yi aşanlar, </a:t>
            </a:r>
            <a:r>
              <a:rPr lang="tr-TR" sz="105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(2020 yılı için)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İş hasılatının beş katı ile yıllık satış tutarının toplamı </a:t>
            </a: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280.000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.-TL’yi aşanlar,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Her türlü ticaret şirketleri,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Kurumlar Vergisine tabi olan diğer tüzel kişiler,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Kendi istekleri ile bilanço esasına göre defter tutmayı tercih edenler.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4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78379" y="469135"/>
            <a:ext cx="2623260" cy="527720"/>
          </a:xfrm>
        </p:spPr>
        <p:txBody>
          <a:bodyPr>
            <a:normAutofit fontScale="90000"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Sınıf Tacirler 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64395" y="1873385"/>
            <a:ext cx="9790776" cy="324408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 belirtilen tüccarlar,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Sınıf Tacirler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VUK Madde 177’de </a:t>
            </a:r>
            <a:r>
              <a:rPr lang="tr-TR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(I. sınıf tüccarlar)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olanların dışında kalanlar,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Kurumlar Vergisi mükelleflerinden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hesabı esasına göre defter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tutmalarına Maliye Bakanlığınca izin verilenler.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 Yeni işe başlayan tüccarlar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 hacimleri, yani alım satım ölçüleri belli oluncaya kadar ikinci sınıf tacir sayılırlar.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sınıf tacirler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işletme hesabı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esasına göre defter tutarlar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(VUK Md. 178).</a:t>
            </a:r>
          </a:p>
          <a:p>
            <a:endParaRPr lang="tr-TR" sz="2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36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307620" y="590321"/>
            <a:ext cx="3624524" cy="527720"/>
          </a:xfrm>
        </p:spPr>
        <p:txBody>
          <a:bodyPr>
            <a:normAutofit fontScale="90000"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Tacirin Sorumlulukları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4564" y="1772816"/>
            <a:ext cx="9680607" cy="352629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0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 Maliyeye Karşı Sorumluluklar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05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05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Bildirimlerde Bulunmak: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Bildirmeler yazılı olur; yalnız defter tutmaya mecbur olmayan mükelleflerden okuma ve yazması olmayanlar, bildirmeleri sözle yapabilirler. Sözlü bildirmeler tutanakla tespit olunur (VUK Madde:169).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VUK’da</a:t>
            </a:r>
            <a:r>
              <a:rPr lang="tr-T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mükelleflerin ilgili vergi dairesine bildirmekle zorunlu oldukları hususlar şunlardır;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-İşe başlamanın bildirilmesi (VUK Md.153),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-Adres değişikliklerinin bildirilmesi (VUK Md.157),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-İş değişikliklerinin bildirilmesi (VUK Md.158),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-İşletmedeki değişikliğin bildirilmesi (VUK Md.159),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-İşi bırakmanın bildirilmesi (VUK Md.160),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-Tahrirde (kayıtta) unutulan bina ve arazinin bildirilmesi (VUK Md.165),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7-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İnşaatın bildirilmesi (VUK Md.166),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8-</a:t>
            </a:r>
            <a:r>
              <a:rPr lang="tr-T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Bina ve arazideki değişikliklerin bildirilmesi (VUK Md.167),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Tahrir</a:t>
            </a:r>
            <a:r>
              <a:rPr lang="tr-TR" sz="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Osmanlı Devletinde toprağın mülkiyet ve tasarruf hukukunun, reayanın yükümlülüklerinin ve vergi cins ve miktarlarının belli usul ve kaidelere göre tespit ve kaydedilmesidir.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sz="140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48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833895" y="564459"/>
            <a:ext cx="3877912" cy="455712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Tacirin Sorumlulukları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42361" y="1772816"/>
            <a:ext cx="9812810" cy="364748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Bildirmelerde Süre ve Şekil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I- SÜRE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Bildirmeler aşağıda yazılı süre içinde yapılır (VUK Md:168):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Gerçek kişilerde işe başlama bildirimleri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işe başlama tarihinden itibaren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gün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kendilerince veya 1136 sayılı Avukatlık Kanununa göre ruhsat almış avukatlar veya 3568 sayılı Kanuna göre yetki almış meslek mensuplarınca,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Şirketlerin kuruluş aşamasında işe başlama bildirimleri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ise işe başlama tarihinden itibaren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gün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içinde ticaret sicili memurluğunca ilgili vergi dairesine yapılır. Şirketlerin işe başlama bildirimleri dışında yapılacak bildirimler ile işi bırakma ve değişiklik bildirimleri, bildirilecek olayın vukuu tarihinden itibaren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ay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içerisinde mükellef tarafından vergi dairesine yapılır.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Bina ve arazi değişikliklerinde bildirme,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Yeni inşaatta inşaatın bittiği ve kısmen kullanılmaya başlanılmışsa her kısmın kullanılmaya başlandığı ve diğer değişikliklerde tadili gerektiren halin vukuu tarihinden başlayarak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ay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II- ŞEKİL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Bildirmeler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olur (VUK Md:169).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Yazılı bildirmelerin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 ile taahhütlü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gönderilmesi caizdir. Bu takdirde bildirmenin </a:t>
            </a:r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postaya verildiği tarih </a:t>
            </a:r>
            <a:r>
              <a:rPr lang="tr-T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 dairesine verilme tarihi yerine geçer (VUK Md:170).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325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207199" y="590320"/>
            <a:ext cx="3890200" cy="455712"/>
          </a:xfrm>
        </p:spPr>
        <p:txBody>
          <a:bodyPr>
            <a:noAutofit/>
          </a:bodyPr>
          <a:lstStyle/>
          <a:p>
            <a:r>
              <a:rPr lang="tr-T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Tacirin Sorumlulukları</a:t>
            </a:r>
            <a:endParaRPr lang="tr-TR" sz="2800" dirty="0">
              <a:solidFill>
                <a:schemeClr val="tx1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63547" y="1786386"/>
            <a:ext cx="9691624" cy="309408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Defter Tutmak (VUK Md:171):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sz="1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Mükellefler, yaptıkları işlemler ile ilgili kayıtları belirli defterlerde </a:t>
            </a:r>
            <a:r>
              <a:rPr lang="tr-TR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bu defterleri </a:t>
            </a:r>
            <a:r>
              <a:rPr lang="tr-TR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muhafaza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etmek gerektiğinde </a:t>
            </a:r>
            <a:r>
              <a:rPr lang="tr-TR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ibraz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etmekle yükümlüdürler. Defter tutmada temel amaç;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Mükellefin vergi ile ilgili servet, sermaye ve hesap durumunu tespit etmek,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Vergi ile ilgili faaliyet ve hesap neticelerini tespit etmek,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Vergi ile ilgili muameleleri belli etmek,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Mükellefin vergi karşısındaki durumunu hesap üzerinden kontrol etmek ve incelemek,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Mükellefin hesap ve kayıtlarının yardımıyla üçüncü şahısların vergi karşısındaki durumlarını </a:t>
            </a:r>
            <a:r>
              <a:rPr lang="tr-TR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(emanet mahiyetindeki değerler dahil)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kontrol etmek ve incelemek.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tr-TR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r-TR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7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864</Words>
  <Application>Microsoft Office PowerPoint</Application>
  <PresentationFormat>Geniş ekran</PresentationFormat>
  <Paragraphs>96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h.t.</vt:lpstr>
      <vt:lpstr>Tacir nedir?</vt:lpstr>
      <vt:lpstr>Tacir nedir?</vt:lpstr>
      <vt:lpstr>KAYNAKLAR</vt:lpstr>
      <vt:lpstr>I. Sınıf Tacirler </vt:lpstr>
      <vt:lpstr>II. Sınıf Tacirler </vt:lpstr>
      <vt:lpstr>Tacirin Sorumlulukları</vt:lpstr>
      <vt:lpstr>Tacirin Sorumlulukları</vt:lpstr>
      <vt:lpstr>Tacirin Sorumlulukları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Muhasebe… Bilanço için mi..? İşletme için mi..?</dc:title>
  <dc:creator>Taşınmaz</dc:creator>
  <cp:lastModifiedBy>Windows Kullanıcısı</cp:lastModifiedBy>
  <cp:revision>8</cp:revision>
  <dcterms:created xsi:type="dcterms:W3CDTF">2020-02-26T08:49:18Z</dcterms:created>
  <dcterms:modified xsi:type="dcterms:W3CDTF">2020-02-29T13:25:31Z</dcterms:modified>
</cp:coreProperties>
</file>