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Başlık ve Alt An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Başlık Metni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ddel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Gövde Düzeyi Bir</a:t>
            </a:r>
          </a:p>
          <a:p>
            <a:pPr lvl="1">
              <a:defRPr>
                <a:effectLst/>
              </a:defRPr>
            </a:pPr>
            <a:r>
              <a:t>Gövde Düzeyi İki</a:t>
            </a:r>
          </a:p>
          <a:p>
            <a:pPr lvl="2">
              <a:defRPr>
                <a:effectLst/>
              </a:defRPr>
            </a:pPr>
            <a:r>
              <a:t>Gövde Düzeyi Üç</a:t>
            </a:r>
          </a:p>
          <a:p>
            <a:pPr lvl="3">
              <a:defRPr>
                <a:effectLst/>
              </a:defRPr>
            </a:pPr>
            <a:r>
              <a:t>Gövde Düzeyi Dört</a:t>
            </a:r>
          </a:p>
          <a:p>
            <a:pPr lvl="4">
              <a:defRPr>
                <a:effectLst/>
              </a:defRPr>
            </a:pPr>
            <a:r>
              <a:t>Gövde Düzeyi Beş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ğraf - 3 Yukarı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lıntı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body" sz="quarter" idx="13"/>
          </p:nvPr>
        </p:nvSpPr>
        <p:spPr>
          <a:xfrm>
            <a:off x="1625600" y="6362700"/>
            <a:ext cx="10464800" cy="533400"/>
          </a:xfrm>
          <a:prstGeom prst="rect">
            <a:avLst/>
          </a:prstGeom>
        </p:spPr>
        <p:txBody>
          <a:bodyPr>
            <a:spAutoFit/>
          </a:bodyPr>
          <a:lstStyle>
            <a:lvl1pPr defTabSz="584200">
              <a:defRPr sz="2800"/>
            </a:lvl1pPr>
          </a:lstStyle>
          <a:p>
            <a:pPr>
              <a:defRPr>
                <a:effectLst/>
              </a:defRPr>
            </a:pPr>
            <a:r>
              <a:t>–Johnny Appleseed</a:t>
            </a:r>
          </a:p>
        </p:txBody>
      </p:sp>
      <p:sp>
        <p:nvSpPr>
          <p:cNvPr id="112" name="Shape 112"/>
          <p:cNvSpPr/>
          <p:nvPr>
            <p:ph type="body" sz="quarter" idx="14"/>
          </p:nvPr>
        </p:nvSpPr>
        <p:spPr>
          <a:xfrm>
            <a:off x="1625600" y="42545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84200">
              <a:spcBef>
                <a:spcPts val="2400"/>
              </a:spcBef>
              <a:defRPr sz="4000"/>
            </a:lvl1pPr>
          </a:lstStyle>
          <a:p>
            <a:pPr>
              <a:defRPr>
                <a:effectLst/>
              </a:defRPr>
            </a:pPr>
            <a:r>
              <a:t>“Buraya bir alıntı yazın.”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ğraf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oş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ğraf - Yat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</a:lvl1pPr>
          </a:lstStyle>
          <a:p>
            <a:pPr/>
            <a:r>
              <a:t>Başlık Metni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şlık - 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Başlık Metni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ğraf - Düş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Başlık Metni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şlık - Üs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Başlık Metni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şlık - İç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Başlık Metni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şlık ve Maddel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Başlık Metni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Gövde Düzeyi Bir</a:t>
            </a:r>
          </a:p>
          <a:p>
            <a:pPr lvl="1">
              <a:defRPr>
                <a:effectLst/>
              </a:defRPr>
            </a:pPr>
            <a:r>
              <a:t>Gövde Düzeyi İki</a:t>
            </a:r>
          </a:p>
          <a:p>
            <a:pPr lvl="2">
              <a:defRPr>
                <a:effectLst/>
              </a:defRPr>
            </a:pPr>
            <a:r>
              <a:t>Gövde Düzeyi Üç</a:t>
            </a:r>
          </a:p>
          <a:p>
            <a:pPr lvl="3">
              <a:defRPr>
                <a:effectLst/>
              </a:defRPr>
            </a:pPr>
            <a:r>
              <a:t>Gövde Düzeyi Dört</a:t>
            </a:r>
          </a:p>
          <a:p>
            <a:pPr lvl="4">
              <a:defRPr>
                <a:effectLst/>
              </a:defRPr>
            </a:pPr>
            <a:r>
              <a:t>Gövde Düzeyi Beş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şlık, Maddeler ve Fotoğraf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4" name="Shape 74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Başlık Metni</a:t>
            </a:r>
          </a:p>
        </p:txBody>
      </p:sp>
      <p:sp>
        <p:nvSpPr>
          <p:cNvPr id="75" name="Shape 75"/>
          <p:cNvSpPr/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Gövde Düzeyi Bir</a:t>
            </a:r>
          </a:p>
          <a:p>
            <a:pPr lvl="1">
              <a:defRPr>
                <a:effectLst/>
              </a:defRPr>
            </a:pPr>
            <a:r>
              <a:t>Gövde Düzeyi İki</a:t>
            </a:r>
          </a:p>
          <a:p>
            <a:pPr lvl="2">
              <a:defRPr>
                <a:effectLst/>
              </a:defRPr>
            </a:pPr>
            <a:r>
              <a:t>Gövde Düzeyi Üç</a:t>
            </a:r>
          </a:p>
          <a:p>
            <a:pPr lvl="3">
              <a:defRPr>
                <a:effectLst/>
              </a:defRPr>
            </a:pPr>
            <a:r>
              <a:t>Gövde Düzeyi Dört</a:t>
            </a:r>
          </a:p>
          <a:p>
            <a:pPr lvl="4">
              <a:defRPr>
                <a:effectLst/>
              </a:defRPr>
            </a:pPr>
            <a:r>
              <a:t>Gövde Düzeyi Beş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şlık - Düşey Fotoğraf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Başlık Metni</a:t>
            </a:r>
          </a:p>
        </p:txBody>
      </p:sp>
      <p:sp>
        <p:nvSpPr>
          <p:cNvPr id="85" name="Shape 85"/>
          <p:cNvSpPr/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tabLst>
                <a:tab pos="1485900" algn="l"/>
              </a:tabLst>
            </a:lvl1pPr>
          </a:lstStyle>
          <a:p>
            <a:pPr/>
            <a:r>
              <a:t>Başlık Metni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153899" y="91694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elvetica Neue Medium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Medium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370331">
              <a:tabLst>
                <a:tab pos="1206500" algn="l"/>
              </a:tabLst>
              <a:defRPr sz="7614">
                <a:effectLst>
                  <a:outerShdw sx="100000" sy="100000" kx="0" ky="0" algn="b" rotWithShape="0" blurRad="20574" dist="20574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Araştırmacı Gazetecilik ve Haber Yazma</a:t>
            </a:r>
          </a:p>
        </p:txBody>
      </p:sp>
      <p:sp>
        <p:nvSpPr>
          <p:cNvPr id="138" name="Shape 138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Öğr. Gör. Gül Keçelioğlu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Dosyadan Rapora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496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Araştırmacı gazetecilik sadece basılı mecralar için yapılmaz. Başta televizyon ve internet ortamı olmak üzere diğer mecralarda da araştırmacı gazetecilik faaliyetleri sürdürülmektedir.</a:t>
            </a:r>
          </a:p>
          <a:p>
            <a:pPr marL="35496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Ancak hangi mecra için yapılıyor olursa olsun elde edilen sonuçları okuyucu, dinleyici ve izleyicilerle paylaşmak için gazetecinin elinde sistemli bir çalışma ile hazırlanmış bir rapor olması gerekir.</a:t>
            </a:r>
          </a:p>
          <a:p>
            <a:pPr marL="35496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Raporda adım adım tüm araştırma süreci ve sonuçları, önemli notlar sistemli ve bütünlüklü bir şekilde yer alır.</a:t>
            </a:r>
          </a:p>
          <a:p>
            <a:pPr marL="35496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Rapor haber içeriklerini hazırlamayı kolaylaştırır.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Dosyayı Ayıklamak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4184" indent="-464184" defTabSz="388620">
              <a:spcBef>
                <a:spcPts val="4200"/>
              </a:spcBef>
              <a:buBlip>
                <a:blip r:embed="rId2"/>
              </a:buBlip>
              <a:defRPr sz="3400">
                <a:effectLst/>
              </a:defRPr>
            </a:pPr>
            <a:r>
              <a:t>Araştırmacı gazeteci araştırmanın sonunda, elinde günler, haftalar, aylar ya da yıllar alan bir süreçte birikmiş bir çok bilgi ve belge yığını içinden haber için en gerekli olanları ayıklayarak haberini hazırlar.</a:t>
            </a:r>
          </a:p>
          <a:p>
            <a:pPr marL="464184" indent="-464184" defTabSz="388620">
              <a:spcBef>
                <a:spcPts val="4200"/>
              </a:spcBef>
              <a:buBlip>
                <a:blip r:embed="rId2"/>
              </a:buBlip>
              <a:defRPr sz="3400">
                <a:effectLst/>
              </a:defRPr>
            </a:pPr>
            <a:r>
              <a:t>Haber dizi şeklinde araştırma ilerledikçe parça parça verilebileceği gibi, araştırma sonuçlandırıldıktan sonra da verilebilir. Bunu olay ya da durumun niteliği, gazetecinin ve editörlerin tercihleri belirler.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Sürecin Haberde İzlenebilmesi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2341" indent="-442341" defTabSz="370331">
              <a:spcBef>
                <a:spcPts val="4000"/>
              </a:spcBef>
              <a:buBlip>
                <a:blip r:embed="rId2"/>
              </a:buBlip>
              <a:defRPr sz="3240">
                <a:effectLst/>
              </a:defRPr>
            </a:pPr>
            <a:r>
              <a:t>Eldeki bilgi ve belgelerden sonuçları destekleyecek olanlar seçilmeli.</a:t>
            </a:r>
          </a:p>
          <a:p>
            <a:pPr marL="442341" indent="-442341" defTabSz="370331">
              <a:spcBef>
                <a:spcPts val="4000"/>
              </a:spcBef>
              <a:buBlip>
                <a:blip r:embed="rId2"/>
              </a:buBlip>
              <a:defRPr sz="3240">
                <a:effectLst/>
              </a:defRPr>
            </a:pPr>
            <a:r>
              <a:t>Araştırmaya neden ve nasıl başlandığı, araştırmanın niçin yapıldığı, temel hipotezin ne olduğu ve araştırma süreçlerini okur, izleyici, dinleyici metin içinde net olarak takip edebilmeli.</a:t>
            </a:r>
          </a:p>
          <a:p>
            <a:pPr marL="442341" indent="-442341" defTabSz="370331">
              <a:spcBef>
                <a:spcPts val="4000"/>
              </a:spcBef>
              <a:buBlip>
                <a:blip r:embed="rId2"/>
              </a:buBlip>
              <a:defRPr sz="3240">
                <a:effectLst/>
              </a:defRPr>
            </a:pPr>
            <a:r>
              <a:t>Gazeteci temel varsayımın kanıtlandığını, bilgi  ve belgelere dayanarak net bir biçimde ortaya koymalı.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Haberde Bilgi, Belge ve Kaynaklar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496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Haber olgulara ve belgelere dayalı olarak oluşturulmalı. </a:t>
            </a:r>
          </a:p>
          <a:p>
            <a:pPr marL="35496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Teyit edilmemiş bilgi ve belgeler içermemeli.</a:t>
            </a:r>
          </a:p>
          <a:p>
            <a:pPr marL="35496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Kaynaklara (kaynaklar gerekçeli olarak aksini istemedikçe) referans verilmeli.</a:t>
            </a:r>
          </a:p>
          <a:p>
            <a:pPr marL="35496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Bilgiler haber boyunca birbiriyle tutarlı olmalı, okurun kafasını karıştırmamalı. </a:t>
            </a:r>
          </a:p>
          <a:p>
            <a:pPr marL="354964" indent="-354964" defTabSz="297179">
              <a:spcBef>
                <a:spcPts val="3200"/>
              </a:spcBef>
              <a:buBlip>
                <a:blip r:embed="rId2"/>
              </a:buBlip>
              <a:defRPr sz="2600">
                <a:effectLst/>
              </a:defRPr>
            </a:pPr>
            <a:r>
              <a:t>Haberde tarafların tümüne ulaşılmalı, gerekli durumlarda tüm taraflara yer verilmeli. En azından okur satır aralarında gazetecinin tarafgir olmadığını, olay ya da durumla arasına mesafe koyduğunu sezmeli.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Metnin Niteliği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3192" indent="-393192" defTabSz="329184">
              <a:spcBef>
                <a:spcPts val="3600"/>
              </a:spcBef>
              <a:buBlip>
                <a:blip r:embed="rId2"/>
              </a:buBlip>
              <a:defRPr sz="2880">
                <a:effectLst/>
              </a:defRPr>
            </a:pPr>
            <a:r>
              <a:t>Bir araştırmacı gazetecilik haberi, hangi mecra için tasarlanırsa tasarlansın en düşük eğitim düzeyindeki okurun, izleyicinin, dinleyicinin bile anlayabileceği bir dil ve üslupla oluşturulmalı. Kolay anlaşılır olmalı.</a:t>
            </a:r>
          </a:p>
          <a:p>
            <a:pPr marL="393192" indent="-393192" defTabSz="329184">
              <a:spcBef>
                <a:spcPts val="3600"/>
              </a:spcBef>
              <a:buBlip>
                <a:blip r:embed="rId2"/>
              </a:buBlip>
              <a:defRPr sz="2880">
                <a:effectLst/>
              </a:defRPr>
            </a:pPr>
            <a:r>
              <a:t>Aktarılan olay ya da durum karmaşık bile olsa gazeteci konuyu basitleştirerek anlatmanın bir yolunu bulmalı.</a:t>
            </a:r>
          </a:p>
          <a:p>
            <a:pPr marL="393192" indent="-393192" defTabSz="329184">
              <a:spcBef>
                <a:spcPts val="3600"/>
              </a:spcBef>
              <a:buBlip>
                <a:blip r:embed="rId2"/>
              </a:buBlip>
              <a:defRPr sz="2880">
                <a:effectLst/>
              </a:defRPr>
            </a:pPr>
            <a:r>
              <a:t>Metin yazılı ise hem anlatım hem yazım kuralları açısından sağlam bir Türkçe ile inşa edilmeli. </a:t>
            </a:r>
          </a:p>
          <a:p>
            <a:pPr marL="393192" indent="-393192" defTabSz="329184">
              <a:spcBef>
                <a:spcPts val="3600"/>
              </a:spcBef>
              <a:buBlip>
                <a:blip r:embed="rId2"/>
              </a:buBlip>
              <a:defRPr sz="2880">
                <a:effectLst/>
              </a:defRPr>
            </a:pPr>
            <a:r>
              <a:t>Sade, açık, anlaşılır ve akıcı bir anlatım tercih edilmeli.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Hikaye Kurgusu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0426" indent="-360426" defTabSz="301752">
              <a:spcBef>
                <a:spcPts val="3300"/>
              </a:spcBef>
              <a:buBlip>
                <a:blip r:embed="rId2"/>
              </a:buBlip>
              <a:defRPr sz="2640">
                <a:effectLst/>
              </a:defRPr>
            </a:pPr>
            <a:r>
              <a:t>Haber polis raporundan ya da bilimsel bir rapordan farklı bir metindir.</a:t>
            </a:r>
          </a:p>
          <a:p>
            <a:pPr marL="360426" indent="-360426" defTabSz="301752">
              <a:spcBef>
                <a:spcPts val="3300"/>
              </a:spcBef>
              <a:buBlip>
                <a:blip r:embed="rId2"/>
              </a:buBlip>
              <a:defRPr sz="2640">
                <a:effectLst/>
              </a:defRPr>
            </a:pPr>
            <a:r>
              <a:t>Her haberin bir kurgusu, hikayesi vardır.</a:t>
            </a:r>
          </a:p>
          <a:p>
            <a:pPr marL="360426" indent="-360426" defTabSz="301752">
              <a:spcBef>
                <a:spcPts val="3300"/>
              </a:spcBef>
              <a:buBlip>
                <a:blip r:embed="rId2"/>
              </a:buBlip>
              <a:defRPr sz="2640">
                <a:effectLst/>
              </a:defRPr>
            </a:pPr>
            <a:r>
              <a:t>Haberin hikayesi olması onun süslü, abartılı bir dille aktarılacağı anlamına gelmez.</a:t>
            </a:r>
          </a:p>
          <a:p>
            <a:pPr marL="360426" indent="-360426" defTabSz="301752">
              <a:spcBef>
                <a:spcPts val="3300"/>
              </a:spcBef>
              <a:buBlip>
                <a:blip r:embed="rId2"/>
              </a:buBlip>
              <a:defRPr sz="2640">
                <a:effectLst/>
              </a:defRPr>
            </a:pPr>
            <a:r>
              <a:t>Haberi hikaye etmek, haberi belli bir anlatısal plana göre, mantıklı ve anlaşılır bir sıralamayla, adım adım örmek anlamına gelir.</a:t>
            </a:r>
          </a:p>
          <a:p>
            <a:pPr marL="360426" indent="-360426" defTabSz="301752">
              <a:spcBef>
                <a:spcPts val="3300"/>
              </a:spcBef>
              <a:buBlip>
                <a:blip r:embed="rId2"/>
              </a:buBlip>
              <a:defRPr sz="2640">
                <a:effectLst/>
              </a:defRPr>
            </a:pPr>
            <a:r>
              <a:t>En önemli olandan başlayarak ayrıntılara doğru örülür haber.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Asıl Haberi Görmek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5177" indent="-535177" defTabSz="448055">
              <a:spcBef>
                <a:spcPts val="4900"/>
              </a:spcBef>
              <a:buBlip>
                <a:blip r:embed="rId2"/>
              </a:buBlip>
              <a:defRPr sz="3920">
                <a:effectLst/>
              </a:defRPr>
            </a:pPr>
            <a:r>
              <a:t>Araştırmacı gazeteciliğin her aşamasında olduğu gibi yazma aşamasında da gazetecinin zeki ve haberi koklayabilecek niteliklere sahip olması çok önemlidir.</a:t>
            </a:r>
          </a:p>
          <a:p>
            <a:pPr marL="535177" indent="-535177" defTabSz="448055">
              <a:spcBef>
                <a:spcPts val="4900"/>
              </a:spcBef>
              <a:buBlip>
                <a:blip r:embed="rId2"/>
              </a:buBlip>
              <a:defRPr sz="3920">
                <a:effectLst/>
              </a:defRPr>
            </a:pPr>
            <a:r>
              <a:t>Elindeki malzemeyi doğru değerlendirip asıl haberin ne olduğunu göremeyen gazeteci kendi kendini atlatmış olur.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Yaratıcı Yazma Becerilerinin Önemi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3121" indent="-333121" defTabSz="278892">
              <a:spcBef>
                <a:spcPts val="3000"/>
              </a:spcBef>
              <a:buBlip>
                <a:blip r:embed="rId2"/>
              </a:buBlip>
              <a:defRPr sz="2440">
                <a:effectLst/>
              </a:defRPr>
            </a:pPr>
            <a:r>
              <a:t>Gazeteci hangi bilgi haberin neresinde verildiğinde anlatım bütünlüğünün sağlanacağına iyi karar vermeli. </a:t>
            </a:r>
          </a:p>
          <a:p>
            <a:pPr marL="333121" indent="-333121" defTabSz="278892">
              <a:spcBef>
                <a:spcPts val="3000"/>
              </a:spcBef>
              <a:buBlip>
                <a:blip r:embed="rId2"/>
              </a:buBlip>
              <a:defRPr sz="2440">
                <a:effectLst/>
              </a:defRPr>
            </a:pPr>
            <a:r>
              <a:t>Hangi ifade, hangi ifadeden sonra geldiğinde apaçık bir gerçekliğe yaklaşmış oluyoruz. </a:t>
            </a:r>
          </a:p>
          <a:p>
            <a:pPr marL="333121" indent="-333121" defTabSz="278892">
              <a:spcBef>
                <a:spcPts val="3000"/>
              </a:spcBef>
              <a:buBlip>
                <a:blip r:embed="rId2"/>
              </a:buBlip>
              <a:defRPr sz="2440">
                <a:effectLst/>
              </a:defRPr>
            </a:pPr>
            <a:r>
              <a:t>Kendi içinde bütünlüğü olan hangi paragraf hangi paragraftan sonra geldiğinde tutarlı ve anlatım bütünlüğü olan bir metin çıkarmış oluyoruz.</a:t>
            </a:r>
          </a:p>
          <a:p>
            <a:pPr marL="333121" indent="-333121" defTabSz="278892">
              <a:spcBef>
                <a:spcPts val="3000"/>
              </a:spcBef>
              <a:buBlip>
                <a:blip r:embed="rId2"/>
              </a:buBlip>
              <a:defRPr sz="2440">
                <a:effectLst/>
              </a:defRPr>
            </a:pPr>
            <a:r>
              <a:t>Bunlar, yaratıcı yazma becerilerini önemli hale getiren hususlardır.</a:t>
            </a:r>
          </a:p>
          <a:p>
            <a:pPr marL="333121" indent="-333121" defTabSz="278892">
              <a:spcBef>
                <a:spcPts val="3000"/>
              </a:spcBef>
              <a:buBlip>
                <a:blip r:embed="rId2"/>
              </a:buBlip>
              <a:defRPr sz="2440">
                <a:effectLst/>
              </a:defRPr>
            </a:pPr>
            <a:r>
              <a:t>Yaratıcı yazma becerisini desteklemek için öncelikle iyi bir okur olmak gerekir.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