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1" r:id="rId2"/>
    <p:sldId id="285" r:id="rId3"/>
    <p:sldId id="282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8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A856-A8E6-4AC4-9ABB-0AD8A200D392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7CEC8-6327-4993-B8B6-861ABDBA31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6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2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44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79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6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23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0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808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26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420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32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C652-1954-48A7-8B56-0678E13E5404}" type="datetimeFigureOut">
              <a:rPr lang="tr-TR" smtClean="0"/>
              <a:t>2.03.2020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E9C15-2EDE-4CC6-A07A-4051F7DAD7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99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631504" y="1124744"/>
            <a:ext cx="8928992" cy="2952328"/>
          </a:xfrm>
        </p:spPr>
        <p:txBody>
          <a:bodyPr>
            <a:noAutofit/>
          </a:bodyPr>
          <a:lstStyle/>
          <a:p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 Atlarında </a:t>
            </a:r>
            <a:b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Performans Artırıcı Maddelerin Analizleri ve Önemi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295600" y="4437112"/>
            <a:ext cx="6400800" cy="1752600"/>
          </a:xfrm>
        </p:spPr>
        <p:txBody>
          <a:bodyPr/>
          <a:lstStyle/>
          <a:p>
            <a:endParaRPr lang="tr-T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Araştırma Görevlisi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</a:t>
            </a: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Efe </a:t>
            </a:r>
            <a:r>
              <a:rPr lang="tr-T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Kurtdede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03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İdrar</a:t>
            </a:r>
          </a:p>
          <a:p>
            <a:r>
              <a:rPr lang="tr-TR" dirty="0" smtClean="0"/>
              <a:t>Kan</a:t>
            </a:r>
          </a:p>
          <a:p>
            <a:r>
              <a:rPr lang="tr-TR" dirty="0" err="1" smtClean="0"/>
              <a:t>Tükrük</a:t>
            </a:r>
            <a:endParaRPr lang="tr-TR" dirty="0" smtClean="0"/>
          </a:p>
          <a:p>
            <a:r>
              <a:rPr lang="tr-TR" dirty="0" smtClean="0"/>
              <a:t>Doku </a:t>
            </a:r>
          </a:p>
          <a:p>
            <a:r>
              <a:rPr lang="tr-TR" dirty="0" smtClean="0"/>
              <a:t>Organ örnekleri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4281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İdrar: İlaç ve </a:t>
            </a:r>
            <a:r>
              <a:rPr lang="tr-TR" dirty="0" err="1" smtClean="0"/>
              <a:t>metabolitlerini</a:t>
            </a:r>
            <a:r>
              <a:rPr lang="tr-TR" dirty="0" smtClean="0"/>
              <a:t> fazla miktarda içerir. </a:t>
            </a:r>
            <a:r>
              <a:rPr lang="tr-TR" dirty="0" err="1" smtClean="0"/>
              <a:t>Metabolit</a:t>
            </a:r>
            <a:r>
              <a:rPr lang="tr-TR" dirty="0" smtClean="0"/>
              <a:t> veya birleşme ürünü olarak atılan maddelerin ana madde miktarı düşük olabilir. İdrar örneği </a:t>
            </a:r>
            <a:r>
              <a:rPr lang="tr-TR" dirty="0"/>
              <a:t>e</a:t>
            </a:r>
            <a:r>
              <a:rPr lang="tr-TR" dirty="0" smtClean="0"/>
              <a:t>n az 100 ml olmalıdır. </a:t>
            </a:r>
          </a:p>
          <a:p>
            <a:r>
              <a:rPr lang="tr-TR" dirty="0" smtClean="0"/>
              <a:t>İdrar alınamayacağı kanaati oluştuğunda kan örneği alınır.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4114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Kan: İdrar alınamayan hayvanlardan alınır. İlaç </a:t>
            </a:r>
            <a:r>
              <a:rPr lang="tr-TR" dirty="0" err="1" smtClean="0"/>
              <a:t>yoğunluluğu</a:t>
            </a:r>
            <a:r>
              <a:rPr lang="tr-TR" dirty="0" smtClean="0"/>
              <a:t> idrara göre daha kolay yorumlanır.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0881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Tükrük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Yeteri miktarda alınma güçlüğü </a:t>
            </a:r>
          </a:p>
          <a:p>
            <a:pPr lvl="1"/>
            <a:r>
              <a:rPr lang="tr-TR" dirty="0" smtClean="0"/>
              <a:t>Organik asit molekülleri </a:t>
            </a:r>
            <a:r>
              <a:rPr lang="tr-TR" dirty="0" err="1" smtClean="0"/>
              <a:t>tüktüğe</a:t>
            </a:r>
            <a:r>
              <a:rPr lang="tr-TR" dirty="0" smtClean="0"/>
              <a:t> geçer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0900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35496" y="4925020"/>
            <a:ext cx="3312368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413656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2644" y="740229"/>
            <a:ext cx="10956985" cy="5571841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Spor </a:t>
            </a:r>
            <a:r>
              <a:rPr lang="tr-TR" dirty="0"/>
              <a:t>Atları, At Yarışları ve Atlarda Yarış Performansını Etkileyen </a:t>
            </a:r>
            <a:r>
              <a:rPr lang="tr-TR" dirty="0" smtClean="0"/>
              <a:t>Faktörler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Atlarda Egzersiz ile Enerji  Üretimi ve Performans </a:t>
            </a:r>
            <a:r>
              <a:rPr lang="tr-TR" dirty="0" smtClean="0"/>
              <a:t>İlişkisi 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Amacı ile Kullanılan Maddelerin Sınıflandırılması, Kullanım Amaçları ve Uygulanma </a:t>
            </a:r>
            <a:r>
              <a:rPr lang="tr-TR" dirty="0" smtClean="0"/>
              <a:t>Yolları ve Metabolizması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Merkezi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Otonom </a:t>
            </a:r>
            <a:r>
              <a:rPr lang="tr-TR" dirty="0"/>
              <a:t>Sinir Sistemini Etkileyen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Anabolik</a:t>
            </a:r>
            <a:r>
              <a:rPr lang="tr-TR" dirty="0" smtClean="0"/>
              <a:t> </a:t>
            </a:r>
            <a:r>
              <a:rPr lang="tr-TR" dirty="0"/>
              <a:t>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Hormonlar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İdrar </a:t>
            </a:r>
            <a:r>
              <a:rPr lang="tr-TR" dirty="0"/>
              <a:t>Söktürücüler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Kan </a:t>
            </a:r>
            <a:r>
              <a:rPr lang="tr-TR" dirty="0"/>
              <a:t>ve Kan Yapımını Artıran </a:t>
            </a:r>
            <a:r>
              <a:rPr lang="tr-TR" dirty="0" smtClean="0"/>
              <a:t>Maddeler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Ara Sınav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Solunum </a:t>
            </a:r>
            <a:r>
              <a:rPr lang="tr-TR" dirty="0"/>
              <a:t>Yollarını Genişleten Maddeler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dirty="0"/>
              <a:t>Destek </a:t>
            </a:r>
            <a:r>
              <a:rPr lang="tr-TR" dirty="0" smtClean="0"/>
              <a:t>Maddeleri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Kontrolü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Doping </a:t>
            </a:r>
            <a:r>
              <a:rPr lang="tr-TR" dirty="0"/>
              <a:t>Etkili Maddelerin Analiz </a:t>
            </a:r>
            <a:r>
              <a:rPr lang="tr-TR" dirty="0" smtClean="0"/>
              <a:t>Yöntemleri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762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idx="1"/>
          </p:nvPr>
        </p:nvSpPr>
        <p:spPr>
          <a:xfrm>
            <a:off x="1807029" y="2198915"/>
            <a:ext cx="8645310" cy="2242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000" dirty="0">
                <a:solidFill>
                  <a:srgbClr val="FF0000"/>
                </a:solidFill>
              </a:rPr>
              <a:t>Doping Kontrolü</a:t>
            </a:r>
          </a:p>
        </p:txBody>
      </p:sp>
    </p:spTree>
    <p:extLst>
      <p:ext uri="{BB962C8B-B14F-4D97-AF65-F5344CB8AC3E}">
        <p14:creationId xmlns:p14="http://schemas.microsoft.com/office/powerpoint/2010/main" val="273314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Çeşitli ulusal ve </a:t>
            </a:r>
            <a:r>
              <a:rPr lang="tr-TR" dirty="0" err="1" smtClean="0"/>
              <a:t>uluslararsı</a:t>
            </a:r>
            <a:r>
              <a:rPr lang="tr-TR" dirty="0" smtClean="0"/>
              <a:t> kuruluşlar (ARF, EHSLC, FEI, RMTC, TJK gibi) özellikle atlarda doping maddesi kullanımının önlenmesi ve kontrolü için düzenlemeler yapmıştır.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186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ARCI-Amerika, Kanada, Meksika</a:t>
            </a:r>
          </a:p>
          <a:p>
            <a:r>
              <a:rPr lang="tr-TR" dirty="0" smtClean="0"/>
              <a:t>EHLS-Avrupa Ülkeleri</a:t>
            </a:r>
          </a:p>
          <a:p>
            <a:r>
              <a:rPr lang="tr-TR" dirty="0" smtClean="0"/>
              <a:t>FEI-Tüm dünya ülkeleri</a:t>
            </a:r>
          </a:p>
          <a:p>
            <a:r>
              <a:rPr lang="tr-TR" dirty="0" smtClean="0"/>
              <a:t>ARF-Asya ülkeleri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412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FEI</a:t>
            </a:r>
          </a:p>
          <a:p>
            <a:pPr lvl="1"/>
            <a:r>
              <a:rPr lang="tr-TR" dirty="0" smtClean="0"/>
              <a:t>Anti-doping ve kontrollü ilaç kullanım kuralları (EADCM Regülasyonlar)</a:t>
            </a:r>
          </a:p>
          <a:p>
            <a:pPr lvl="2"/>
            <a:r>
              <a:rPr lang="tr-TR" dirty="0" smtClean="0"/>
              <a:t>At </a:t>
            </a:r>
            <a:r>
              <a:rPr lang="tr-TR" dirty="0" err="1" smtClean="0"/>
              <a:t>antidoping</a:t>
            </a:r>
            <a:r>
              <a:rPr lang="tr-TR" dirty="0" smtClean="0"/>
              <a:t> Kuralları-EAD</a:t>
            </a:r>
          </a:p>
          <a:p>
            <a:pPr lvl="2"/>
            <a:r>
              <a:rPr lang="tr-TR" dirty="0" smtClean="0"/>
              <a:t>At kontrollü ilaç kuralları-ECM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0242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Yüksek Komiser Kurulu</a:t>
            </a:r>
          </a:p>
          <a:p>
            <a:r>
              <a:rPr lang="tr-TR" dirty="0" smtClean="0"/>
              <a:t>Eşik değeri, tarama değeri, tespit süresi belirlenen/bilinen ilaç listesi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597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Kalıtı Bulunmama Kuralı (Sıfır tolerans kuralı)</a:t>
            </a:r>
          </a:p>
          <a:p>
            <a:r>
              <a:rPr lang="tr-TR" dirty="0" smtClean="0"/>
              <a:t>Eşik Değer Kuralı (Tolerans düzeyi kuralı)</a:t>
            </a:r>
          </a:p>
          <a:p>
            <a:r>
              <a:rPr lang="tr-TR" dirty="0" smtClean="0"/>
              <a:t>Tarama Değeri Kuralı (Sağaltımda kullanılan ilaçlar için)</a:t>
            </a:r>
          </a:p>
          <a:p>
            <a:r>
              <a:rPr lang="tr-TR" dirty="0" smtClean="0"/>
              <a:t>Zaman Kuralı (Tespit süresi, Bekletme süresi)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3455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Doping kontrolünde şüpheli örneğin usulüne uygun şekilde alınması, bölünmesi (A ve B örneği olarak), uygun şekilde ağzının kapatılması, etiketlenmesi, şifrelenmesi, korunması, doping kontrol laboratuvarına ulaşması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720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295</Words>
  <Application>Microsoft Office PowerPoint</Application>
  <PresentationFormat>Geniş ekran</PresentationFormat>
  <Paragraphs>46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Spor Atlarında  Performans Artırıcı Maddelerin Analizleri ve Önemi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efe</dc:creator>
  <cp:lastModifiedBy>user</cp:lastModifiedBy>
  <cp:revision>48</cp:revision>
  <dcterms:created xsi:type="dcterms:W3CDTF">2020-02-09T04:22:59Z</dcterms:created>
  <dcterms:modified xsi:type="dcterms:W3CDTF">2020-03-02T08:04:21Z</dcterms:modified>
</cp:coreProperties>
</file>