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26"/>
  </p:notesMasterIdLst>
  <p:sldIdLst>
    <p:sldId id="1193" r:id="rId4"/>
    <p:sldId id="1092" r:id="rId5"/>
    <p:sldId id="1093" r:id="rId6"/>
    <p:sldId id="1094" r:id="rId7"/>
    <p:sldId id="1095" r:id="rId8"/>
    <p:sldId id="1097" r:id="rId9"/>
    <p:sldId id="1098" r:id="rId10"/>
    <p:sldId id="1100" r:id="rId11"/>
    <p:sldId id="1102" r:id="rId12"/>
    <p:sldId id="1104" r:id="rId13"/>
    <p:sldId id="1106" r:id="rId14"/>
    <p:sldId id="1107" r:id="rId15"/>
    <p:sldId id="1109" r:id="rId16"/>
    <p:sldId id="1110" r:id="rId17"/>
    <p:sldId id="1111" r:id="rId18"/>
    <p:sldId id="1112" r:id="rId19"/>
    <p:sldId id="1113" r:id="rId20"/>
    <p:sldId id="1114" r:id="rId21"/>
    <p:sldId id="1116" r:id="rId22"/>
    <p:sldId id="1117" r:id="rId23"/>
    <p:sldId id="1118" r:id="rId24"/>
    <p:sldId id="1192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6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5154" y="57734"/>
            <a:ext cx="4393691" cy="51435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0874" y="2779648"/>
            <a:ext cx="7306309" cy="2720975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91371" y="6521132"/>
            <a:ext cx="24701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919F80"/>
                </a:solidFill>
                <a:latin typeface="Arial"/>
                <a:cs typeface="Arial"/>
              </a:defRPr>
            </a:lvl1pPr>
          </a:lstStyle>
          <a:p>
            <a:pPr marL="48260">
              <a:lnSpc>
                <a:spcPts val="1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3728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32252" y="96520"/>
            <a:ext cx="4079494" cy="60282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14894" y="6360849"/>
            <a:ext cx="247015" cy="261619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1425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92385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701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7" y="2139646"/>
            <a:ext cx="717359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b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>
                <a:solidFill>
                  <a:schemeClr val="tx1"/>
                </a:solidFill>
              </a:rPr>
              <a:t/>
            </a:r>
            <a:br>
              <a:rPr lang="tr-TR" sz="2800" spc="-70" dirty="0">
                <a:solidFill>
                  <a:schemeClr val="tx1"/>
                </a:solidFill>
              </a:rPr>
            </a:br>
            <a:r>
              <a:rPr lang="tr-TR" spc="-70" dirty="0">
                <a:solidFill>
                  <a:schemeClr val="tx1"/>
                </a:solidFill>
              </a:rPr>
              <a:t>PROJE MALİYET YÖNETİMİ</a:t>
            </a: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009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3316" y="520573"/>
            <a:ext cx="44570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/>
              <a:t>PROJE </a:t>
            </a:r>
            <a:r>
              <a:rPr sz="2400" spc="-5" dirty="0"/>
              <a:t>MALİYET</a:t>
            </a:r>
            <a:r>
              <a:rPr sz="2400" spc="-65" dirty="0"/>
              <a:t> </a:t>
            </a:r>
            <a:r>
              <a:rPr sz="24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10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519" y="1940802"/>
            <a:ext cx="8836660" cy="275139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spc="-10" dirty="0">
                <a:latin typeface="Carlito"/>
                <a:cs typeface="Carlito"/>
              </a:rPr>
              <a:t>Proje Maliyeti </a:t>
            </a:r>
            <a:r>
              <a:rPr sz="1400" b="1" spc="-25" dirty="0">
                <a:latin typeface="Carlito"/>
                <a:cs typeface="Carlito"/>
              </a:rPr>
              <a:t>Tahmin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Günümüz şartlarında </a:t>
            </a:r>
            <a:r>
              <a:rPr sz="1400" spc="-15" dirty="0">
                <a:latin typeface="Carlito"/>
                <a:cs typeface="Carlito"/>
              </a:rPr>
              <a:t>rasyonel kaynak </a:t>
            </a:r>
            <a:r>
              <a:rPr sz="1400" spc="-10" dirty="0">
                <a:latin typeface="Carlito"/>
                <a:cs typeface="Carlito"/>
              </a:rPr>
              <a:t>kullanımı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etkin bir planlama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denetim  uygulamasının </a:t>
            </a:r>
            <a:r>
              <a:rPr sz="1400" spc="-15" dirty="0">
                <a:latin typeface="Carlito"/>
                <a:cs typeface="Carlito"/>
              </a:rPr>
              <a:t>zorunlu </a:t>
            </a:r>
            <a:r>
              <a:rPr sz="1400" spc="-5" dirty="0">
                <a:latin typeface="Carlito"/>
                <a:cs typeface="Carlito"/>
              </a:rPr>
              <a:t>olduğu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5" dirty="0">
                <a:latin typeface="Carlito"/>
                <a:cs typeface="Carlito"/>
              </a:rPr>
              <a:t>sürecinde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maliyeti,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ihtiyacının  belirlenmesi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15" dirty="0">
                <a:latin typeface="Carlito"/>
                <a:cs typeface="Carlito"/>
              </a:rPr>
              <a:t>başlayan ve </a:t>
            </a:r>
            <a:r>
              <a:rPr sz="1400" spc="-5" dirty="0">
                <a:latin typeface="Carlito"/>
                <a:cs typeface="Carlito"/>
              </a:rPr>
              <a:t>yapının ömrünün sona </a:t>
            </a:r>
            <a:r>
              <a:rPr sz="1400" dirty="0">
                <a:latin typeface="Carlito"/>
                <a:cs typeface="Carlito"/>
              </a:rPr>
              <a:t>ermesi ile </a:t>
            </a:r>
            <a:r>
              <a:rPr sz="1400" spc="-10" dirty="0">
                <a:latin typeface="Carlito"/>
                <a:cs typeface="Carlito"/>
              </a:rPr>
              <a:t>biten </a:t>
            </a:r>
            <a:r>
              <a:rPr sz="1400" spc="-5" dirty="0">
                <a:latin typeface="Carlito"/>
                <a:cs typeface="Carlito"/>
              </a:rPr>
              <a:t>sürecin tüm  dönemlerinde yapılan harcamaların </a:t>
            </a:r>
            <a:r>
              <a:rPr sz="1400" spc="-25" dirty="0">
                <a:latin typeface="Carlito"/>
                <a:cs typeface="Carlito"/>
              </a:rPr>
              <a:t>toplamıdır. </a:t>
            </a:r>
            <a:r>
              <a:rPr sz="1400" spc="-15" dirty="0">
                <a:latin typeface="Carlito"/>
                <a:cs typeface="Carlito"/>
              </a:rPr>
              <a:t>Kavramsal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dirty="0">
                <a:latin typeface="Carlito"/>
                <a:cs typeface="Carlito"/>
              </a:rPr>
              <a:t>iki </a:t>
            </a:r>
            <a:r>
              <a:rPr sz="1400" spc="-5" dirty="0">
                <a:latin typeface="Carlito"/>
                <a:cs typeface="Carlito"/>
              </a:rPr>
              <a:t>yaklaşım </a:t>
            </a:r>
            <a:r>
              <a:rPr sz="1400" spc="-10" dirty="0">
                <a:latin typeface="Carlito"/>
                <a:cs typeface="Carlito"/>
              </a:rPr>
              <a:t>söz  konusudur; </a:t>
            </a:r>
            <a:r>
              <a:rPr sz="1400" dirty="0">
                <a:latin typeface="Carlito"/>
                <a:cs typeface="Carlito"/>
              </a:rPr>
              <a:t>birincisi </a:t>
            </a:r>
            <a:r>
              <a:rPr sz="1400" spc="-5" dirty="0">
                <a:latin typeface="Carlito"/>
                <a:cs typeface="Carlito"/>
              </a:rPr>
              <a:t>“</a:t>
            </a:r>
            <a:r>
              <a:rPr sz="1400" b="1" spc="-5" dirty="0">
                <a:latin typeface="Carlito"/>
                <a:cs typeface="Carlito"/>
              </a:rPr>
              <a:t>değer</a:t>
            </a:r>
            <a:r>
              <a:rPr sz="1400" spc="-5" dirty="0">
                <a:latin typeface="Carlito"/>
                <a:cs typeface="Carlito"/>
              </a:rPr>
              <a:t>” </a:t>
            </a:r>
            <a:r>
              <a:rPr sz="1400" dirty="0">
                <a:latin typeface="Carlito"/>
                <a:cs typeface="Carlito"/>
              </a:rPr>
              <a:t>ölçüsüne </a:t>
            </a:r>
            <a:r>
              <a:rPr sz="1400" spc="-15" dirty="0">
                <a:latin typeface="Carlito"/>
                <a:cs typeface="Carlito"/>
              </a:rPr>
              <a:t>dayalı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15" dirty="0">
                <a:latin typeface="Carlito"/>
                <a:cs typeface="Carlito"/>
              </a:rPr>
              <a:t>kavramı, </a:t>
            </a:r>
            <a:r>
              <a:rPr sz="1400" spc="-5" dirty="0">
                <a:latin typeface="Carlito"/>
                <a:cs typeface="Carlito"/>
              </a:rPr>
              <a:t>diğeri </a:t>
            </a:r>
            <a:r>
              <a:rPr sz="1400" dirty="0">
                <a:latin typeface="Carlito"/>
                <a:cs typeface="Carlito"/>
              </a:rPr>
              <a:t>ise; </a:t>
            </a:r>
            <a:r>
              <a:rPr sz="1400" spc="-5" dirty="0">
                <a:latin typeface="Carlito"/>
                <a:cs typeface="Carlito"/>
              </a:rPr>
              <a:t>“</a:t>
            </a:r>
            <a:r>
              <a:rPr sz="1400" b="1" spc="-5" dirty="0">
                <a:latin typeface="Carlito"/>
                <a:cs typeface="Carlito"/>
              </a:rPr>
              <a:t>nakit</a:t>
            </a:r>
            <a:r>
              <a:rPr sz="1400" spc="-5" dirty="0">
                <a:latin typeface="Carlito"/>
                <a:cs typeface="Carlito"/>
              </a:rPr>
              <a:t>”  </a:t>
            </a:r>
            <a:r>
              <a:rPr sz="1400" dirty="0">
                <a:latin typeface="Carlito"/>
                <a:cs typeface="Carlito"/>
              </a:rPr>
              <a:t>akışına </a:t>
            </a:r>
            <a:r>
              <a:rPr sz="1400" spc="-10" dirty="0">
                <a:latin typeface="Carlito"/>
                <a:cs typeface="Carlito"/>
              </a:rPr>
              <a:t>dayalı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spc="-30" dirty="0">
                <a:latin typeface="Carlito"/>
                <a:cs typeface="Carlito"/>
              </a:rPr>
              <a:t>kavramıdır. </a:t>
            </a:r>
            <a:r>
              <a:rPr sz="1400" b="1" spc="-5" dirty="0">
                <a:latin typeface="Carlito"/>
                <a:cs typeface="Carlito"/>
              </a:rPr>
              <a:t>Değer </a:t>
            </a:r>
            <a:r>
              <a:rPr sz="1400" b="1" dirty="0">
                <a:latin typeface="Carlito"/>
                <a:cs typeface="Carlito"/>
              </a:rPr>
              <a:t>ölçüsüne </a:t>
            </a:r>
            <a:r>
              <a:rPr sz="1400" b="1" spc="-15" dirty="0">
                <a:latin typeface="Carlito"/>
                <a:cs typeface="Carlito"/>
              </a:rPr>
              <a:t>dayalı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spc="-15" dirty="0">
                <a:latin typeface="Carlito"/>
                <a:cs typeface="Carlito"/>
              </a:rPr>
              <a:t>kavramında</a:t>
            </a:r>
            <a:r>
              <a:rPr sz="1400" spc="-15" dirty="0">
                <a:latin typeface="Carlito"/>
                <a:cs typeface="Carlito"/>
              </a:rPr>
              <a:t>,  </a:t>
            </a:r>
            <a:r>
              <a:rPr sz="1400" spc="-5" dirty="0">
                <a:latin typeface="Carlito"/>
                <a:cs typeface="Carlito"/>
              </a:rPr>
              <a:t>maliyetler; </a:t>
            </a:r>
            <a:r>
              <a:rPr sz="1400" spc="-10" dirty="0">
                <a:latin typeface="Carlito"/>
                <a:cs typeface="Carlito"/>
              </a:rPr>
              <a:t>tüketilen </a:t>
            </a:r>
            <a:r>
              <a:rPr sz="1400" dirty="0">
                <a:latin typeface="Carlito"/>
                <a:cs typeface="Carlito"/>
              </a:rPr>
              <a:t>mal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hizmetlerin </a:t>
            </a:r>
            <a:r>
              <a:rPr sz="1400" spc="-15" dirty="0">
                <a:latin typeface="Carlito"/>
                <a:cs typeface="Carlito"/>
              </a:rPr>
              <a:t>para </a:t>
            </a:r>
            <a:r>
              <a:rPr sz="1400" spc="-5" dirty="0">
                <a:latin typeface="Carlito"/>
                <a:cs typeface="Carlito"/>
              </a:rPr>
              <a:t>ile ölçülen değeri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5" dirty="0">
                <a:latin typeface="Carlito"/>
                <a:cs typeface="Carlito"/>
              </a:rPr>
              <a:t>tanımlanır.  </a:t>
            </a:r>
            <a:r>
              <a:rPr sz="1400" dirty="0">
                <a:latin typeface="Carlito"/>
                <a:cs typeface="Carlito"/>
              </a:rPr>
              <a:t>Bina </a:t>
            </a:r>
            <a:r>
              <a:rPr sz="1400" spc="-5" dirty="0">
                <a:latin typeface="Carlito"/>
                <a:cs typeface="Carlito"/>
              </a:rPr>
              <a:t>üretiminde ise ek maliyetler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0" dirty="0">
                <a:latin typeface="Carlito"/>
                <a:cs typeface="Carlito"/>
              </a:rPr>
              <a:t>adlandırılır. </a:t>
            </a:r>
            <a:r>
              <a:rPr sz="1400" spc="-1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maliyetler </a:t>
            </a:r>
            <a:r>
              <a:rPr sz="1400" dirty="0">
                <a:latin typeface="Carlito"/>
                <a:cs typeface="Carlito"/>
              </a:rPr>
              <a:t>amortisman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spc="-10" dirty="0">
                <a:latin typeface="Carlito"/>
                <a:cs typeface="Carlito"/>
              </a:rPr>
              <a:t>fırsat </a:t>
            </a:r>
            <a:r>
              <a:rPr sz="1400" spc="-5" dirty="0">
                <a:latin typeface="Carlito"/>
                <a:cs typeface="Carlito"/>
              </a:rPr>
              <a:t>maliyetleri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0" dirty="0">
                <a:latin typeface="Carlito"/>
                <a:cs typeface="Carlito"/>
              </a:rPr>
              <a:t>ortaya çıkmaktadır. </a:t>
            </a: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çıkışı </a:t>
            </a:r>
            <a:r>
              <a:rPr sz="1400" spc="-10" dirty="0">
                <a:latin typeface="Carlito"/>
                <a:cs typeface="Carlito"/>
              </a:rPr>
              <a:t>gerektirmeyen  </a:t>
            </a:r>
            <a:r>
              <a:rPr sz="1400" spc="-20" dirty="0">
                <a:latin typeface="Carlito"/>
                <a:cs typeface="Carlito"/>
              </a:rPr>
              <a:t>maliyetlerdir. </a:t>
            </a:r>
            <a:r>
              <a:rPr sz="1400" spc="-5" dirty="0">
                <a:latin typeface="Carlito"/>
                <a:cs typeface="Carlito"/>
              </a:rPr>
              <a:t>Üretim </a:t>
            </a:r>
            <a:r>
              <a:rPr sz="1400" dirty="0">
                <a:latin typeface="Carlito"/>
                <a:cs typeface="Carlito"/>
              </a:rPr>
              <a:t>hacmine </a:t>
            </a:r>
            <a:r>
              <a:rPr sz="1400" spc="-10" dirty="0">
                <a:latin typeface="Carlito"/>
                <a:cs typeface="Carlito"/>
              </a:rPr>
              <a:t>göre değişmez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sabit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grubuna </a:t>
            </a:r>
            <a:r>
              <a:rPr sz="1400" spc="-45" dirty="0">
                <a:latin typeface="Carlito"/>
                <a:cs typeface="Carlito"/>
              </a:rPr>
              <a:t>girer. </a:t>
            </a:r>
            <a:r>
              <a:rPr sz="1400" b="1" spc="-5" dirty="0">
                <a:latin typeface="Carlito"/>
                <a:cs typeface="Carlito"/>
              </a:rPr>
              <a:t>Nakit  </a:t>
            </a:r>
            <a:r>
              <a:rPr sz="1400" b="1" dirty="0">
                <a:latin typeface="Carlito"/>
                <a:cs typeface="Carlito"/>
              </a:rPr>
              <a:t>akışına </a:t>
            </a:r>
            <a:r>
              <a:rPr sz="1400" b="1" spc="-15" dirty="0">
                <a:latin typeface="Carlito"/>
                <a:cs typeface="Carlito"/>
              </a:rPr>
              <a:t>dayalı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spc="-15" dirty="0">
                <a:latin typeface="Carlito"/>
                <a:cs typeface="Carlito"/>
              </a:rPr>
              <a:t>kavramı</a:t>
            </a:r>
            <a:r>
              <a:rPr sz="1400" spc="-15" dirty="0">
                <a:latin typeface="Carlito"/>
                <a:cs typeface="Carlito"/>
              </a:rPr>
              <a:t>nda </a:t>
            </a:r>
            <a:r>
              <a:rPr sz="1400" spc="-5" dirty="0">
                <a:latin typeface="Carlito"/>
                <a:cs typeface="Carlito"/>
              </a:rPr>
              <a:t>da, maliyetler; </a:t>
            </a:r>
            <a:r>
              <a:rPr sz="1400" dirty="0">
                <a:latin typeface="Carlito"/>
                <a:cs typeface="Carlito"/>
              </a:rPr>
              <a:t>bir </a:t>
            </a:r>
            <a:r>
              <a:rPr sz="1400" spc="-5" dirty="0">
                <a:latin typeface="Carlito"/>
                <a:cs typeface="Carlito"/>
              </a:rPr>
              <a:t>ürün birimine </a:t>
            </a:r>
            <a:r>
              <a:rPr sz="1400" spc="-20" dirty="0">
                <a:latin typeface="Carlito"/>
                <a:cs typeface="Carlito"/>
              </a:rPr>
              <a:t>veya </a:t>
            </a:r>
            <a:r>
              <a:rPr sz="1400" spc="-5" dirty="0">
                <a:latin typeface="Carlito"/>
                <a:cs typeface="Carlito"/>
              </a:rPr>
              <a:t>bir  dönemin imalatı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sürümüne bağlı geri ödeme harcamaları </a:t>
            </a:r>
            <a:r>
              <a:rPr sz="1400" spc="-20" dirty="0">
                <a:latin typeface="Carlito"/>
                <a:cs typeface="Carlito"/>
              </a:rPr>
              <a:t>veya </a:t>
            </a:r>
            <a:r>
              <a:rPr sz="1400" spc="-5" dirty="0">
                <a:latin typeface="Carlito"/>
                <a:cs typeface="Carlito"/>
              </a:rPr>
              <a:t>alınan kredilerin  geri ödenmesi </a:t>
            </a:r>
            <a:r>
              <a:rPr sz="1400" dirty="0">
                <a:latin typeface="Carlito"/>
                <a:cs typeface="Carlito"/>
              </a:rPr>
              <a:t>dışındaki </a:t>
            </a:r>
            <a:r>
              <a:rPr sz="1400" spc="-5" dirty="0">
                <a:latin typeface="Carlito"/>
                <a:cs typeface="Carlito"/>
              </a:rPr>
              <a:t>fiilen ödenen </a:t>
            </a:r>
            <a:r>
              <a:rPr sz="1400" dirty="0">
                <a:latin typeface="Carlito"/>
                <a:cs typeface="Carlito"/>
              </a:rPr>
              <a:t>tüm </a:t>
            </a:r>
            <a:r>
              <a:rPr sz="1400" spc="-20" dirty="0">
                <a:latin typeface="Carlito"/>
                <a:cs typeface="Carlito"/>
              </a:rPr>
              <a:t>harcamalardır. </a:t>
            </a:r>
            <a:r>
              <a:rPr sz="1400" dirty="0">
                <a:latin typeface="Carlito"/>
                <a:cs typeface="Carlito"/>
              </a:rPr>
              <a:t>Nakit </a:t>
            </a:r>
            <a:r>
              <a:rPr sz="1400" spc="-5" dirty="0">
                <a:latin typeface="Carlito"/>
                <a:cs typeface="Carlito"/>
              </a:rPr>
              <a:t>çıkışı </a:t>
            </a:r>
            <a:r>
              <a:rPr sz="1400" spc="-10" dirty="0">
                <a:latin typeface="Carlito"/>
                <a:cs typeface="Carlito"/>
              </a:rPr>
              <a:t>gerektiren  </a:t>
            </a:r>
            <a:r>
              <a:rPr sz="1400" spc="-5" dirty="0">
                <a:latin typeface="Carlito"/>
                <a:cs typeface="Carlito"/>
              </a:rPr>
              <a:t>maliyetler şantiyede oluşan maliyetler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genel </a:t>
            </a:r>
            <a:r>
              <a:rPr sz="1400" dirty="0">
                <a:latin typeface="Carlito"/>
                <a:cs typeface="Carlito"/>
              </a:rPr>
              <a:t>giderler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dirty="0">
                <a:latin typeface="Carlito"/>
                <a:cs typeface="Carlito"/>
              </a:rPr>
              <a:t>incelenebilir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[22].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331633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8708" y="55486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11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9229" y="2112252"/>
            <a:ext cx="8836025" cy="253595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spc="-10" dirty="0">
                <a:latin typeface="Carlito"/>
                <a:cs typeface="Carlito"/>
              </a:rPr>
              <a:t>Proje Maliyeti </a:t>
            </a:r>
            <a:r>
              <a:rPr sz="1400" b="1" spc="-25" dirty="0">
                <a:latin typeface="Carlito"/>
                <a:cs typeface="Carlito"/>
              </a:rPr>
              <a:t>Tahmin</a:t>
            </a:r>
            <a:r>
              <a:rPr sz="1400" b="1" spc="-30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35" dirty="0">
                <a:latin typeface="Carlito"/>
                <a:cs typeface="Carlito"/>
              </a:rPr>
              <a:t>Yapı </a:t>
            </a:r>
            <a:r>
              <a:rPr sz="1400" spc="-10" dirty="0">
                <a:latin typeface="Carlito"/>
                <a:cs typeface="Carlito"/>
              </a:rPr>
              <a:t>üretim </a:t>
            </a:r>
            <a:r>
              <a:rPr sz="1400" spc="-5" dirty="0">
                <a:latin typeface="Carlito"/>
                <a:cs typeface="Carlito"/>
              </a:rPr>
              <a:t>sürecinde </a:t>
            </a:r>
            <a:r>
              <a:rPr sz="1400" spc="-10" dirty="0">
                <a:latin typeface="Carlito"/>
                <a:cs typeface="Carlito"/>
              </a:rPr>
              <a:t>yapım </a:t>
            </a:r>
            <a:r>
              <a:rPr sz="1400" spc="-5" dirty="0">
                <a:latin typeface="Carlito"/>
                <a:cs typeface="Carlito"/>
              </a:rPr>
              <a:t>metotları, yapım </a:t>
            </a:r>
            <a:r>
              <a:rPr sz="1400" dirty="0">
                <a:latin typeface="Carlito"/>
                <a:cs typeface="Carlito"/>
              </a:rPr>
              <a:t>işlerinin </a:t>
            </a:r>
            <a:r>
              <a:rPr sz="1400" spc="-5" dirty="0">
                <a:latin typeface="Carlito"/>
                <a:cs typeface="Carlito"/>
              </a:rPr>
              <a:t>zamanlaması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yapıya  </a:t>
            </a:r>
            <a:r>
              <a:rPr sz="1400" dirty="0">
                <a:latin typeface="Carlito"/>
                <a:cs typeface="Carlito"/>
              </a:rPr>
              <a:t>ilişkin çeşitli </a:t>
            </a:r>
            <a:r>
              <a:rPr sz="1400" spc="-10" dirty="0">
                <a:latin typeface="Carlito"/>
                <a:cs typeface="Carlito"/>
              </a:rPr>
              <a:t>özellikler </a:t>
            </a:r>
            <a:r>
              <a:rPr sz="1400" spc="-15" dirty="0">
                <a:latin typeface="Carlito"/>
                <a:cs typeface="Carlito"/>
              </a:rPr>
              <a:t>göz </a:t>
            </a:r>
            <a:r>
              <a:rPr sz="1400" spc="-5" dirty="0">
                <a:latin typeface="Carlito"/>
                <a:cs typeface="Carlito"/>
              </a:rPr>
              <a:t>önüne </a:t>
            </a:r>
            <a:r>
              <a:rPr sz="1400" spc="-10" dirty="0">
                <a:latin typeface="Carlito"/>
                <a:cs typeface="Carlito"/>
              </a:rPr>
              <a:t>alınarak, </a:t>
            </a:r>
            <a:r>
              <a:rPr sz="1400" spc="-20" dirty="0">
                <a:latin typeface="Carlito"/>
                <a:cs typeface="Carlito"/>
              </a:rPr>
              <a:t>karar </a:t>
            </a:r>
            <a:r>
              <a:rPr sz="1400" spc="-5" dirty="0">
                <a:latin typeface="Carlito"/>
                <a:cs typeface="Carlito"/>
              </a:rPr>
              <a:t>vericilerin </a:t>
            </a:r>
            <a:r>
              <a:rPr sz="1400" dirty="0">
                <a:latin typeface="Carlito"/>
                <a:cs typeface="Carlito"/>
              </a:rPr>
              <a:t>aldığı </a:t>
            </a:r>
            <a:r>
              <a:rPr sz="1400" spc="-10" dirty="0">
                <a:latin typeface="Carlito"/>
                <a:cs typeface="Carlito"/>
              </a:rPr>
              <a:t>kararların  maliyete </a:t>
            </a:r>
            <a:r>
              <a:rPr sz="1400" spc="-5" dirty="0">
                <a:latin typeface="Carlito"/>
                <a:cs typeface="Carlito"/>
              </a:rPr>
              <a:t>olan etkisinin tespiti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maliyetin </a:t>
            </a:r>
            <a:r>
              <a:rPr sz="1400" spc="-10" dirty="0">
                <a:latin typeface="Carlito"/>
                <a:cs typeface="Carlito"/>
              </a:rPr>
              <a:t>planlanarak </a:t>
            </a:r>
            <a:r>
              <a:rPr sz="1400" spc="-20" dirty="0">
                <a:latin typeface="Carlito"/>
                <a:cs typeface="Carlito"/>
              </a:rPr>
              <a:t>kontrol </a:t>
            </a:r>
            <a:r>
              <a:rPr sz="1400" dirty="0">
                <a:latin typeface="Carlito"/>
                <a:cs typeface="Carlito"/>
              </a:rPr>
              <a:t>edilebilmesi için  </a:t>
            </a:r>
            <a:r>
              <a:rPr sz="1400" spc="-5" dirty="0">
                <a:latin typeface="Carlito"/>
                <a:cs typeface="Carlito"/>
              </a:rPr>
              <a:t>yapılan araştırmalar sonucunda </a:t>
            </a:r>
            <a:r>
              <a:rPr sz="1400" b="1" spc="-5" dirty="0">
                <a:latin typeface="Carlito"/>
                <a:cs typeface="Carlito"/>
              </a:rPr>
              <a:t>çeşitli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dirty="0">
                <a:latin typeface="Carlito"/>
                <a:cs typeface="Carlito"/>
              </a:rPr>
              <a:t>modelleri </a:t>
            </a:r>
            <a:r>
              <a:rPr sz="1400" spc="-15" dirty="0">
                <a:latin typeface="Carlito"/>
                <a:cs typeface="Carlito"/>
              </a:rPr>
              <a:t>geliştirilmiştir.  </a:t>
            </a:r>
            <a:r>
              <a:rPr sz="1400" spc="-5" dirty="0">
                <a:latin typeface="Carlito"/>
                <a:cs typeface="Carlito"/>
              </a:rPr>
              <a:t>Kullanılacak olan model </a:t>
            </a:r>
            <a:r>
              <a:rPr sz="1400" spc="-10" dirty="0">
                <a:latin typeface="Carlito"/>
                <a:cs typeface="Carlito"/>
              </a:rPr>
              <a:t>yardımıyla maliyet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maliyeti etkileyen </a:t>
            </a:r>
            <a:r>
              <a:rPr sz="1400" spc="-10" dirty="0">
                <a:latin typeface="Carlito"/>
                <a:cs typeface="Carlito"/>
              </a:rPr>
              <a:t>malzeme, zaman,  üretim </a:t>
            </a:r>
            <a:r>
              <a:rPr sz="1400" spc="-5" dirty="0">
                <a:latin typeface="Carlito"/>
                <a:cs typeface="Carlito"/>
              </a:rPr>
              <a:t>süreci </a:t>
            </a:r>
            <a:r>
              <a:rPr sz="1400" dirty="0">
                <a:latin typeface="Carlito"/>
                <a:cs typeface="Carlito"/>
              </a:rPr>
              <a:t>gibi </a:t>
            </a:r>
            <a:r>
              <a:rPr sz="1400" spc="-10" dirty="0">
                <a:latin typeface="Carlito"/>
                <a:cs typeface="Carlito"/>
              </a:rPr>
              <a:t>faktörler </a:t>
            </a:r>
            <a:r>
              <a:rPr sz="1400" spc="-20" dirty="0">
                <a:latin typeface="Carlito"/>
                <a:cs typeface="Carlito"/>
              </a:rPr>
              <a:t>kontrol </a:t>
            </a:r>
            <a:r>
              <a:rPr sz="1400" dirty="0">
                <a:latin typeface="Carlito"/>
                <a:cs typeface="Carlito"/>
              </a:rPr>
              <a:t>altına </a:t>
            </a:r>
            <a:r>
              <a:rPr sz="1400" spc="-20" dirty="0">
                <a:latin typeface="Carlito"/>
                <a:cs typeface="Carlito"/>
              </a:rPr>
              <a:t>alınabilir. </a:t>
            </a:r>
            <a:r>
              <a:rPr sz="1400" spc="-5" dirty="0">
                <a:latin typeface="Carlito"/>
                <a:cs typeface="Carlito"/>
              </a:rPr>
              <a:t>Etkin bir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20" dirty="0">
                <a:latin typeface="Carlito"/>
                <a:cs typeface="Carlito"/>
              </a:rPr>
              <a:t>kontrolü  </a:t>
            </a:r>
            <a:r>
              <a:rPr sz="1400" spc="-15" dirty="0">
                <a:latin typeface="Carlito"/>
                <a:cs typeface="Carlito"/>
              </a:rPr>
              <a:t>sağlayan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modelinin </a:t>
            </a:r>
            <a:r>
              <a:rPr sz="1400" spc="-5" dirty="0">
                <a:latin typeface="Carlito"/>
                <a:cs typeface="Carlito"/>
              </a:rPr>
              <a:t>bazı </a:t>
            </a:r>
            <a:r>
              <a:rPr sz="1400" spc="-10" dirty="0">
                <a:latin typeface="Carlito"/>
                <a:cs typeface="Carlito"/>
              </a:rPr>
              <a:t>özelliklere </a:t>
            </a:r>
            <a:r>
              <a:rPr sz="1400" spc="-5" dirty="0">
                <a:latin typeface="Carlito"/>
                <a:cs typeface="Carlito"/>
              </a:rPr>
              <a:t>sahip olması </a:t>
            </a:r>
            <a:r>
              <a:rPr sz="1400" spc="-20" dirty="0">
                <a:latin typeface="Carlito"/>
                <a:cs typeface="Carlito"/>
              </a:rPr>
              <a:t>gerekmektedir. </a:t>
            </a:r>
            <a:r>
              <a:rPr sz="1400" spc="-5" dirty="0">
                <a:latin typeface="Carlito"/>
                <a:cs typeface="Carlito"/>
              </a:rPr>
              <a:t>Model;  kullanılacağı süreç, </a:t>
            </a:r>
            <a:r>
              <a:rPr sz="1400" spc="-20" dirty="0">
                <a:latin typeface="Carlito"/>
                <a:cs typeface="Carlito"/>
              </a:rPr>
              <a:t>ya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5" dirty="0">
                <a:latin typeface="Carlito"/>
                <a:cs typeface="Carlito"/>
              </a:rPr>
              <a:t>süreçler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uygun </a:t>
            </a:r>
            <a:r>
              <a:rPr sz="1400" spc="-25" dirty="0">
                <a:latin typeface="Carlito"/>
                <a:cs typeface="Carlito"/>
              </a:rPr>
              <a:t>olmalıdır. </a:t>
            </a:r>
            <a:r>
              <a:rPr sz="1400" spc="-5" dirty="0">
                <a:latin typeface="Carlito"/>
                <a:cs typeface="Carlito"/>
              </a:rPr>
              <a:t>Modele </a:t>
            </a:r>
            <a:r>
              <a:rPr sz="1400" dirty="0">
                <a:latin typeface="Carlito"/>
                <a:cs typeface="Carlito"/>
              </a:rPr>
              <a:t>girilecek </a:t>
            </a:r>
            <a:r>
              <a:rPr sz="1400" spc="-5" dirty="0">
                <a:latin typeface="Carlito"/>
                <a:cs typeface="Carlito"/>
              </a:rPr>
              <a:t>olan  bilgiler doğru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belirli bir </a:t>
            </a:r>
            <a:r>
              <a:rPr sz="1400" spc="-10" dirty="0">
                <a:latin typeface="Carlito"/>
                <a:cs typeface="Carlito"/>
              </a:rPr>
              <a:t>düzeyi yakalamış </a:t>
            </a:r>
            <a:r>
              <a:rPr sz="1400" spc="-5" dirty="0">
                <a:latin typeface="Carlito"/>
                <a:cs typeface="Carlito"/>
              </a:rPr>
              <a:t>olmalı,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bilgilerin </a:t>
            </a:r>
            <a:r>
              <a:rPr sz="1400" spc="-10" dirty="0">
                <a:latin typeface="Carlito"/>
                <a:cs typeface="Carlito"/>
              </a:rPr>
              <a:t>zaman  faktöründen </a:t>
            </a:r>
            <a:r>
              <a:rPr sz="1400" spc="-5" dirty="0">
                <a:latin typeface="Carlito"/>
                <a:cs typeface="Carlito"/>
              </a:rPr>
              <a:t>etkilenmeme si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zamanında </a:t>
            </a:r>
            <a:r>
              <a:rPr sz="1400" dirty="0">
                <a:latin typeface="Carlito"/>
                <a:cs typeface="Carlito"/>
              </a:rPr>
              <a:t>girilmesi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güncelliği </a:t>
            </a:r>
            <a:r>
              <a:rPr sz="1400" spc="-15" dirty="0">
                <a:latin typeface="Carlito"/>
                <a:cs typeface="Carlito"/>
              </a:rPr>
              <a:t>sağlanmalıdır.  </a:t>
            </a:r>
            <a:r>
              <a:rPr sz="1400" dirty="0">
                <a:latin typeface="Carlito"/>
                <a:cs typeface="Carlito"/>
              </a:rPr>
              <a:t>Model tüm </a:t>
            </a:r>
            <a:r>
              <a:rPr sz="1400" spc="-5" dirty="0">
                <a:latin typeface="Carlito"/>
                <a:cs typeface="Carlito"/>
              </a:rPr>
              <a:t>gruplarca </a:t>
            </a:r>
            <a:r>
              <a:rPr sz="1400" spc="-10" dirty="0">
                <a:latin typeface="Carlito"/>
                <a:cs typeface="Carlito"/>
              </a:rPr>
              <a:t>-işveren, </a:t>
            </a:r>
            <a:r>
              <a:rPr sz="1400" spc="-5" dirty="0">
                <a:latin typeface="Carlito"/>
                <a:cs typeface="Carlito"/>
              </a:rPr>
              <a:t>inşaat </a:t>
            </a:r>
            <a:r>
              <a:rPr sz="1400" dirty="0">
                <a:latin typeface="Carlito"/>
                <a:cs typeface="Carlito"/>
              </a:rPr>
              <a:t>firması, </a:t>
            </a:r>
            <a:r>
              <a:rPr sz="1400" spc="-10" dirty="0">
                <a:latin typeface="Carlito"/>
                <a:cs typeface="Carlito"/>
              </a:rPr>
              <a:t>taşeron- </a:t>
            </a:r>
            <a:r>
              <a:rPr sz="1400" spc="-5" dirty="0">
                <a:latin typeface="Carlito"/>
                <a:cs typeface="Carlito"/>
              </a:rPr>
              <a:t>kullanılabilir </a:t>
            </a:r>
            <a:r>
              <a:rPr sz="1400" spc="-25" dirty="0">
                <a:latin typeface="Carlito"/>
                <a:cs typeface="Carlito"/>
              </a:rPr>
              <a:t>olmalıdır.  </a:t>
            </a:r>
            <a:r>
              <a:rPr sz="1400" spc="-10" dirty="0">
                <a:latin typeface="Carlito"/>
                <a:cs typeface="Carlito"/>
              </a:rPr>
              <a:t>İşverenin istek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önerilerini değerlendirerek </a:t>
            </a:r>
            <a:r>
              <a:rPr sz="1400" dirty="0">
                <a:latin typeface="Carlito"/>
                <a:cs typeface="Carlito"/>
              </a:rPr>
              <a:t>tüm </a:t>
            </a:r>
            <a:r>
              <a:rPr sz="1400" spc="-10" dirty="0">
                <a:latin typeface="Carlito"/>
                <a:cs typeface="Carlito"/>
              </a:rPr>
              <a:t>kaynakların </a:t>
            </a:r>
            <a:r>
              <a:rPr sz="1400" spc="-5" dirty="0">
                <a:latin typeface="Carlito"/>
                <a:cs typeface="Carlito"/>
              </a:rPr>
              <a:t>maliyetini  belirleyebilmeli </a:t>
            </a:r>
            <a:r>
              <a:rPr sz="1400" spc="-15" dirty="0">
                <a:latin typeface="Carlito"/>
                <a:cs typeface="Carlito"/>
              </a:rPr>
              <a:t>ve işverenin </a:t>
            </a:r>
            <a:r>
              <a:rPr sz="1400" spc="-5" dirty="0">
                <a:latin typeface="Carlito"/>
                <a:cs typeface="Carlito"/>
              </a:rPr>
              <a:t>kullanabileceği </a:t>
            </a:r>
            <a:r>
              <a:rPr sz="1400" dirty="0">
                <a:latin typeface="Carlito"/>
                <a:cs typeface="Carlito"/>
              </a:rPr>
              <a:t>limitleri </a:t>
            </a:r>
            <a:r>
              <a:rPr sz="1400" spc="-20" dirty="0">
                <a:latin typeface="Carlito"/>
                <a:cs typeface="Carlito"/>
              </a:rPr>
              <a:t>ortaya</a:t>
            </a:r>
            <a:r>
              <a:rPr sz="1400" spc="14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koyabilmelidir.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21916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7454" y="56629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12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1780782"/>
            <a:ext cx="8836025" cy="293606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spc="-10" dirty="0">
                <a:latin typeface="Carlito"/>
                <a:cs typeface="Carlito"/>
              </a:rPr>
              <a:t>Proje Maliyeti </a:t>
            </a:r>
            <a:r>
              <a:rPr sz="1600" b="1" spc="-25" dirty="0">
                <a:latin typeface="Carlito"/>
                <a:cs typeface="Carlito"/>
              </a:rPr>
              <a:t>Tahmin</a:t>
            </a:r>
            <a:r>
              <a:rPr sz="1600" b="1" spc="-30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Modelleri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35" dirty="0">
                <a:latin typeface="Carlito"/>
                <a:cs typeface="Carlito"/>
              </a:rPr>
              <a:t>Yapı </a:t>
            </a:r>
            <a:r>
              <a:rPr sz="1600" spc="-10" dirty="0">
                <a:latin typeface="Carlito"/>
                <a:cs typeface="Carlito"/>
              </a:rPr>
              <a:t>üretim </a:t>
            </a:r>
            <a:r>
              <a:rPr sz="1600" spc="-5" dirty="0">
                <a:latin typeface="Carlito"/>
                <a:cs typeface="Carlito"/>
              </a:rPr>
              <a:t>sürecinin her </a:t>
            </a:r>
            <a:r>
              <a:rPr sz="1600" dirty="0">
                <a:latin typeface="Carlito"/>
                <a:cs typeface="Carlito"/>
              </a:rPr>
              <a:t>aşamasında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tahmini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denetimi için kullanılan  maliyet </a:t>
            </a:r>
            <a:r>
              <a:rPr sz="1600" dirty="0">
                <a:latin typeface="Carlito"/>
                <a:cs typeface="Carlito"/>
              </a:rPr>
              <a:t>modelleri, </a:t>
            </a:r>
            <a:r>
              <a:rPr sz="1600" spc="-10" dirty="0">
                <a:latin typeface="Carlito"/>
                <a:cs typeface="Carlito"/>
              </a:rPr>
              <a:t>kullanım </a:t>
            </a:r>
            <a:r>
              <a:rPr sz="1600" dirty="0">
                <a:latin typeface="Carlito"/>
                <a:cs typeface="Carlito"/>
              </a:rPr>
              <a:t>amaçları doğrultusunda </a:t>
            </a:r>
            <a:r>
              <a:rPr sz="1600" spc="-15" dirty="0">
                <a:latin typeface="Carlito"/>
                <a:cs typeface="Carlito"/>
              </a:rPr>
              <a:t>farklılaşmaktadır. </a:t>
            </a:r>
            <a:r>
              <a:rPr sz="1600" dirty="0">
                <a:latin typeface="Carlito"/>
                <a:cs typeface="Carlito"/>
              </a:rPr>
              <a:t>İlk </a:t>
            </a:r>
            <a:r>
              <a:rPr sz="1600" spc="-30" dirty="0">
                <a:latin typeface="Carlito"/>
                <a:cs typeface="Carlito"/>
              </a:rPr>
              <a:t>kez  </a:t>
            </a:r>
            <a:r>
              <a:rPr sz="1600" spc="-5" dirty="0">
                <a:latin typeface="Carlito"/>
                <a:cs typeface="Carlito"/>
              </a:rPr>
              <a:t>1950’li yıllarda, </a:t>
            </a:r>
            <a:r>
              <a:rPr sz="1600" spc="-25" dirty="0">
                <a:latin typeface="Carlito"/>
                <a:cs typeface="Carlito"/>
              </a:rPr>
              <a:t>Avrupa’da </a:t>
            </a:r>
            <a:r>
              <a:rPr sz="1600" spc="-20" dirty="0">
                <a:latin typeface="Carlito"/>
                <a:cs typeface="Carlito"/>
              </a:rPr>
              <a:t>konut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kamu yapıları </a:t>
            </a:r>
            <a:r>
              <a:rPr sz="1600" spc="-5" dirty="0">
                <a:latin typeface="Carlito"/>
                <a:cs typeface="Carlito"/>
              </a:rPr>
              <a:t>üzerinde basit bir planlama  şeklinde </a:t>
            </a:r>
            <a:r>
              <a:rPr sz="1600" spc="-20" dirty="0">
                <a:latin typeface="Carlito"/>
                <a:cs typeface="Carlito"/>
              </a:rPr>
              <a:t>ortaya </a:t>
            </a:r>
            <a:r>
              <a:rPr sz="1600" spc="-10" dirty="0">
                <a:latin typeface="Carlito"/>
                <a:cs typeface="Carlito"/>
              </a:rPr>
              <a:t>çıkan </a:t>
            </a:r>
            <a:r>
              <a:rPr sz="1600" spc="-5" dirty="0">
                <a:latin typeface="Carlito"/>
                <a:cs typeface="Carlito"/>
              </a:rPr>
              <a:t>model </a:t>
            </a:r>
            <a:r>
              <a:rPr sz="1600" spc="-15" dirty="0">
                <a:latin typeface="Carlito"/>
                <a:cs typeface="Carlito"/>
              </a:rPr>
              <a:t>kavramı, </a:t>
            </a:r>
            <a:r>
              <a:rPr sz="1600" dirty="0">
                <a:latin typeface="Carlito"/>
                <a:cs typeface="Carlito"/>
              </a:rPr>
              <a:t>1970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1980’li </a:t>
            </a:r>
            <a:r>
              <a:rPr sz="1600" spc="-5" dirty="0">
                <a:latin typeface="Carlito"/>
                <a:cs typeface="Carlito"/>
              </a:rPr>
              <a:t>yıllardan </a:t>
            </a:r>
            <a:r>
              <a:rPr sz="1600" spc="-15" dirty="0">
                <a:latin typeface="Carlito"/>
                <a:cs typeface="Carlito"/>
              </a:rPr>
              <a:t>sonra </a:t>
            </a:r>
            <a:r>
              <a:rPr sz="1600" spc="-5" dirty="0">
                <a:latin typeface="Carlito"/>
                <a:cs typeface="Carlito"/>
              </a:rPr>
              <a:t>yapılan  araştırma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geliştirme </a:t>
            </a:r>
            <a:r>
              <a:rPr sz="1600" dirty="0">
                <a:latin typeface="Carlito"/>
                <a:cs typeface="Carlito"/>
              </a:rPr>
              <a:t>çalışmaları </a:t>
            </a:r>
            <a:r>
              <a:rPr sz="1600" spc="-5" dirty="0">
                <a:latin typeface="Carlito"/>
                <a:cs typeface="Carlito"/>
              </a:rPr>
              <a:t>neticesinde </a:t>
            </a:r>
            <a:r>
              <a:rPr sz="1600" spc="-10" dirty="0">
                <a:latin typeface="Carlito"/>
                <a:cs typeface="Carlito"/>
              </a:rPr>
              <a:t>sınıflandırılmaya </a:t>
            </a:r>
            <a:r>
              <a:rPr sz="1600" spc="-20" dirty="0">
                <a:latin typeface="Carlito"/>
                <a:cs typeface="Carlito"/>
              </a:rPr>
              <a:t>başlanmıştır.  </a:t>
            </a:r>
            <a:r>
              <a:rPr sz="1600" dirty="0">
                <a:latin typeface="Carlito"/>
                <a:cs typeface="Carlito"/>
              </a:rPr>
              <a:t>Bunlar;</a:t>
            </a:r>
          </a:p>
          <a:p>
            <a:pPr marL="812800" lvl="1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600" spc="-5" dirty="0">
                <a:latin typeface="Carlito"/>
                <a:cs typeface="Carlito"/>
              </a:rPr>
              <a:t>Geleneksel</a:t>
            </a:r>
            <a:r>
              <a:rPr sz="1600" spc="-5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Modeller,</a:t>
            </a:r>
            <a:endParaRPr sz="16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600" spc="-20" dirty="0">
                <a:latin typeface="Carlito"/>
                <a:cs typeface="Carlito"/>
              </a:rPr>
              <a:t>Tanımlayıcı</a:t>
            </a:r>
            <a:r>
              <a:rPr sz="1600" spc="-6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Modeller,</a:t>
            </a:r>
            <a:endParaRPr sz="16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600" spc="-10" dirty="0">
                <a:latin typeface="Carlito"/>
                <a:cs typeface="Carlito"/>
              </a:rPr>
              <a:t>Gerçekçi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Modeller,</a:t>
            </a:r>
            <a:endParaRPr sz="16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600" spc="-15" dirty="0">
                <a:latin typeface="Carlito"/>
                <a:cs typeface="Carlito"/>
              </a:rPr>
              <a:t>Enformasyon </a:t>
            </a:r>
            <a:r>
              <a:rPr sz="1600" spc="-10" dirty="0">
                <a:latin typeface="Carlito"/>
                <a:cs typeface="Carlito"/>
              </a:rPr>
              <a:t>Sistemi </a:t>
            </a:r>
            <a:r>
              <a:rPr sz="1600" spc="-20" dirty="0">
                <a:latin typeface="Carlito"/>
                <a:cs typeface="Carlito"/>
              </a:rPr>
              <a:t>Yaklaşım</a:t>
            </a:r>
            <a:r>
              <a:rPr sz="1600" spc="5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Modelleridir.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196479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8290" y="589153"/>
            <a:ext cx="4457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5" dirty="0"/>
              <a:t>MALİYET</a:t>
            </a:r>
            <a:r>
              <a:rPr sz="1800" spc="-6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13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1677912"/>
            <a:ext cx="8836025" cy="26128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Geleneksel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400" b="1" spc="-5" dirty="0">
                <a:latin typeface="Carlito"/>
                <a:cs typeface="Carlito"/>
              </a:rPr>
              <a:t>Fonksiyonel </a:t>
            </a:r>
            <a:r>
              <a:rPr sz="1400" b="1" spc="-10" dirty="0">
                <a:latin typeface="Carlito"/>
                <a:cs typeface="Carlito"/>
              </a:rPr>
              <a:t>Elemanlara </a:t>
            </a:r>
            <a:r>
              <a:rPr sz="1400" b="1" spc="-15" dirty="0">
                <a:latin typeface="Carlito"/>
                <a:cs typeface="Carlito"/>
              </a:rPr>
              <a:t>Dayalı</a:t>
            </a:r>
            <a:r>
              <a:rPr sz="1400" b="1" spc="-3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20" dirty="0">
                <a:latin typeface="Carlito"/>
                <a:cs typeface="Carlito"/>
              </a:rPr>
              <a:t>Kat </a:t>
            </a:r>
            <a:r>
              <a:rPr sz="1400" spc="-5" dirty="0">
                <a:latin typeface="Carlito"/>
                <a:cs typeface="Carlito"/>
              </a:rPr>
              <a:t>kabuğu </a:t>
            </a:r>
            <a:r>
              <a:rPr sz="1400" spc="-10" dirty="0">
                <a:latin typeface="Carlito"/>
                <a:cs typeface="Carlito"/>
              </a:rPr>
              <a:t>yönteminin, </a:t>
            </a:r>
            <a:r>
              <a:rPr sz="1400" spc="-5" dirty="0">
                <a:latin typeface="Carlito"/>
                <a:cs typeface="Carlito"/>
              </a:rPr>
              <a:t>maliyetin </a:t>
            </a:r>
            <a:r>
              <a:rPr sz="1400" dirty="0">
                <a:latin typeface="Carlito"/>
                <a:cs typeface="Carlito"/>
              </a:rPr>
              <a:t>belirlenmesindeki </a:t>
            </a:r>
            <a:r>
              <a:rPr sz="1400" spc="-15" dirty="0">
                <a:latin typeface="Carlito"/>
                <a:cs typeface="Carlito"/>
              </a:rPr>
              <a:t>detayı </a:t>
            </a:r>
            <a:r>
              <a:rPr sz="1400" spc="-5" dirty="0">
                <a:latin typeface="Carlito"/>
                <a:cs typeface="Carlito"/>
              </a:rPr>
              <a:t>arttırılmış olmasına  rağmen </a:t>
            </a:r>
            <a:r>
              <a:rPr sz="1400" spc="-10" dirty="0">
                <a:latin typeface="Carlito"/>
                <a:cs typeface="Carlito"/>
              </a:rPr>
              <a:t>yeterli </a:t>
            </a:r>
            <a:r>
              <a:rPr sz="1400" spc="-5" dirty="0">
                <a:latin typeface="Carlito"/>
                <a:cs typeface="Carlito"/>
              </a:rPr>
              <a:t>olamaması,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0" dirty="0">
                <a:latin typeface="Carlito"/>
                <a:cs typeface="Carlito"/>
              </a:rPr>
              <a:t>yöntemin </a:t>
            </a:r>
            <a:r>
              <a:rPr sz="1400" spc="-5" dirty="0">
                <a:latin typeface="Carlito"/>
                <a:cs typeface="Carlito"/>
              </a:rPr>
              <a:t>oluşturulmasına neden </a:t>
            </a:r>
            <a:r>
              <a:rPr sz="1400" spc="-30" dirty="0">
                <a:latin typeface="Carlito"/>
                <a:cs typeface="Carlito"/>
              </a:rPr>
              <a:t>olmuştur.  </a:t>
            </a:r>
            <a:r>
              <a:rPr sz="1400" spc="-5" dirty="0">
                <a:latin typeface="Carlito"/>
                <a:cs typeface="Carlito"/>
              </a:rPr>
              <a:t>Elemanlara </a:t>
            </a:r>
            <a:r>
              <a:rPr sz="1400" spc="-15" dirty="0">
                <a:latin typeface="Carlito"/>
                <a:cs typeface="Carlito"/>
              </a:rPr>
              <a:t>dayalı </a:t>
            </a:r>
            <a:r>
              <a:rPr sz="1400" spc="-5" dirty="0">
                <a:latin typeface="Carlito"/>
                <a:cs typeface="Carlito"/>
              </a:rPr>
              <a:t>maliyet hesabı,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üretim sürecinin tasarım evresinde, </a:t>
            </a:r>
            <a:r>
              <a:rPr sz="1400" spc="-10" dirty="0">
                <a:latin typeface="Carlito"/>
                <a:cs typeface="Carlito"/>
              </a:rPr>
              <a:t>maliyet  </a:t>
            </a:r>
            <a:r>
              <a:rPr sz="1400" spc="-5" dirty="0">
                <a:latin typeface="Carlito"/>
                <a:cs typeface="Carlito"/>
              </a:rPr>
              <a:t>planlaması </a:t>
            </a:r>
            <a:r>
              <a:rPr sz="1400" spc="-15" dirty="0">
                <a:latin typeface="Carlito"/>
                <a:cs typeface="Carlito"/>
              </a:rPr>
              <a:t>ve kontrolünün </a:t>
            </a:r>
            <a:r>
              <a:rPr sz="1400" spc="-5" dirty="0">
                <a:latin typeface="Carlito"/>
                <a:cs typeface="Carlito"/>
              </a:rPr>
              <a:t>yapılabilmesi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kullanılan bir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hesabı </a:t>
            </a:r>
            <a:r>
              <a:rPr sz="1400" spc="-30" dirty="0">
                <a:latin typeface="Carlito"/>
                <a:cs typeface="Carlito"/>
              </a:rPr>
              <a:t>türüdür. 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5" dirty="0">
                <a:latin typeface="Carlito"/>
                <a:cs typeface="Carlito"/>
              </a:rPr>
              <a:t>yöntemde, </a:t>
            </a:r>
            <a:r>
              <a:rPr sz="1400" b="1" dirty="0">
                <a:latin typeface="Carlito"/>
                <a:cs typeface="Carlito"/>
              </a:rPr>
              <a:t>ön </a:t>
            </a:r>
            <a:r>
              <a:rPr sz="1400" b="1" spc="-10" dirty="0">
                <a:latin typeface="Carlito"/>
                <a:cs typeface="Carlito"/>
              </a:rPr>
              <a:t>proje üzerinden yapı fonksiyonları </a:t>
            </a:r>
            <a:r>
              <a:rPr sz="1400" b="1" spc="-5" dirty="0">
                <a:latin typeface="Carlito"/>
                <a:cs typeface="Carlito"/>
              </a:rPr>
              <a:t>ölçülerek </a:t>
            </a:r>
            <a:r>
              <a:rPr sz="1400" b="1" spc="-10" dirty="0">
                <a:latin typeface="Carlito"/>
                <a:cs typeface="Carlito"/>
              </a:rPr>
              <a:t>miktarları  </a:t>
            </a:r>
            <a:r>
              <a:rPr sz="1400" b="1" spc="-15" dirty="0">
                <a:latin typeface="Carlito"/>
                <a:cs typeface="Carlito"/>
              </a:rPr>
              <a:t>belirlenir, </a:t>
            </a:r>
            <a:r>
              <a:rPr sz="1400" b="1" spc="-5" dirty="0">
                <a:latin typeface="Carlito"/>
                <a:cs typeface="Carlito"/>
              </a:rPr>
              <a:t>daha </a:t>
            </a:r>
            <a:r>
              <a:rPr sz="1400" b="1" spc="-10" dirty="0">
                <a:latin typeface="Carlito"/>
                <a:cs typeface="Carlito"/>
              </a:rPr>
              <a:t>sonra </a:t>
            </a:r>
            <a:r>
              <a:rPr sz="1400" b="1" dirty="0">
                <a:latin typeface="Carlito"/>
                <a:cs typeface="Carlito"/>
              </a:rPr>
              <a:t>her bir </a:t>
            </a:r>
            <a:r>
              <a:rPr sz="1400" b="1" spc="-5" dirty="0">
                <a:latin typeface="Carlito"/>
                <a:cs typeface="Carlito"/>
              </a:rPr>
              <a:t>eleman için </a:t>
            </a:r>
            <a:r>
              <a:rPr sz="1400" b="1" spc="-10" dirty="0">
                <a:latin typeface="Carlito"/>
                <a:cs typeface="Carlito"/>
              </a:rPr>
              <a:t>birim </a:t>
            </a:r>
            <a:r>
              <a:rPr sz="1400" b="1" spc="-15" dirty="0">
                <a:latin typeface="Carlito"/>
                <a:cs typeface="Carlito"/>
              </a:rPr>
              <a:t>fiyat </a:t>
            </a:r>
            <a:r>
              <a:rPr sz="1400" b="1" spc="-5" dirty="0">
                <a:latin typeface="Carlito"/>
                <a:cs typeface="Carlito"/>
              </a:rPr>
              <a:t>belirlenir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eleman </a:t>
            </a:r>
            <a:r>
              <a:rPr sz="1400" b="1" spc="-10" dirty="0">
                <a:latin typeface="Carlito"/>
                <a:cs typeface="Carlito"/>
              </a:rPr>
              <a:t>miktarı  </a:t>
            </a:r>
            <a:r>
              <a:rPr sz="1400" b="1" spc="-5" dirty="0">
                <a:latin typeface="Carlito"/>
                <a:cs typeface="Carlito"/>
              </a:rPr>
              <a:t>ile birim </a:t>
            </a:r>
            <a:r>
              <a:rPr sz="1400" b="1" spc="-15" dirty="0">
                <a:latin typeface="Carlito"/>
                <a:cs typeface="Carlito"/>
              </a:rPr>
              <a:t>fiyat </a:t>
            </a:r>
            <a:r>
              <a:rPr sz="1400" b="1" spc="-10" dirty="0">
                <a:latin typeface="Carlito"/>
                <a:cs typeface="Carlito"/>
              </a:rPr>
              <a:t>çarpılarak, fonksiyonel </a:t>
            </a:r>
            <a:r>
              <a:rPr sz="1400" b="1" spc="-5" dirty="0">
                <a:latin typeface="Carlito"/>
                <a:cs typeface="Carlito"/>
              </a:rPr>
              <a:t>eleman </a:t>
            </a:r>
            <a:r>
              <a:rPr sz="1400" b="1" spc="-10" dirty="0">
                <a:latin typeface="Carlito"/>
                <a:cs typeface="Carlito"/>
              </a:rPr>
              <a:t>maliyeti </a:t>
            </a:r>
            <a:r>
              <a:rPr sz="1400" b="1" spc="-5" dirty="0">
                <a:latin typeface="Carlito"/>
                <a:cs typeface="Carlito"/>
              </a:rPr>
              <a:t>bulunur</a:t>
            </a:r>
            <a:r>
              <a:rPr sz="1400" spc="-5" dirty="0">
                <a:latin typeface="Carlito"/>
                <a:cs typeface="Carlito"/>
              </a:rPr>
              <a:t>. </a:t>
            </a:r>
            <a:r>
              <a:rPr sz="1400" spc="-15" dirty="0">
                <a:latin typeface="Carlito"/>
                <a:cs typeface="Carlito"/>
              </a:rPr>
              <a:t>Fonksiyonel  </a:t>
            </a:r>
            <a:r>
              <a:rPr sz="1400" dirty="0">
                <a:latin typeface="Carlito"/>
                <a:cs typeface="Carlito"/>
              </a:rPr>
              <a:t>eleman </a:t>
            </a:r>
            <a:r>
              <a:rPr sz="1400" spc="-5" dirty="0">
                <a:latin typeface="Carlito"/>
                <a:cs typeface="Carlito"/>
              </a:rPr>
              <a:t>maliyetleri alt alta </a:t>
            </a:r>
            <a:r>
              <a:rPr sz="1400" spc="-10" dirty="0">
                <a:latin typeface="Carlito"/>
                <a:cs typeface="Carlito"/>
              </a:rPr>
              <a:t>toplanarak, </a:t>
            </a:r>
            <a:r>
              <a:rPr sz="1400" spc="-5" dirty="0">
                <a:latin typeface="Carlito"/>
                <a:cs typeface="Carlito"/>
              </a:rPr>
              <a:t>toplam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maliyeti hesaplanmış </a:t>
            </a:r>
            <a:r>
              <a:rPr sz="1400" spc="-40" dirty="0">
                <a:latin typeface="Carlito"/>
                <a:cs typeface="Carlito"/>
              </a:rPr>
              <a:t>olur.  </a:t>
            </a:r>
            <a:r>
              <a:rPr sz="1400" spc="-5" dirty="0">
                <a:latin typeface="Carlito"/>
                <a:cs typeface="Carlito"/>
              </a:rPr>
              <a:t>Elemanlara </a:t>
            </a:r>
            <a:r>
              <a:rPr sz="1400" spc="-15" dirty="0">
                <a:latin typeface="Carlito"/>
                <a:cs typeface="Carlito"/>
              </a:rPr>
              <a:t>dayalı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hesabında en büyük </a:t>
            </a:r>
            <a:r>
              <a:rPr sz="1400" spc="-15" dirty="0">
                <a:latin typeface="Carlito"/>
                <a:cs typeface="Carlito"/>
              </a:rPr>
              <a:t>zorluk, </a:t>
            </a:r>
            <a:r>
              <a:rPr sz="1400" spc="-10" dirty="0">
                <a:latin typeface="Carlito"/>
                <a:cs typeface="Carlito"/>
              </a:rPr>
              <a:t>yapının </a:t>
            </a:r>
            <a:r>
              <a:rPr sz="1400" spc="-5" dirty="0">
                <a:latin typeface="Carlito"/>
                <a:cs typeface="Carlito"/>
              </a:rPr>
              <a:t>normal miktar  cetvelleri ölçüsünün,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analizi için </a:t>
            </a:r>
            <a:r>
              <a:rPr sz="1400" spc="-15" dirty="0">
                <a:latin typeface="Carlito"/>
                <a:cs typeface="Carlito"/>
              </a:rPr>
              <a:t>kategorilere </a:t>
            </a:r>
            <a:r>
              <a:rPr sz="1400" spc="-20" dirty="0">
                <a:latin typeface="Carlito"/>
                <a:cs typeface="Carlito"/>
              </a:rPr>
              <a:t>ayrılmasıdır. </a:t>
            </a:r>
            <a:r>
              <a:rPr sz="1400" spc="-30" dirty="0">
                <a:latin typeface="Carlito"/>
                <a:cs typeface="Carlito"/>
              </a:rPr>
              <a:t>Yani, </a:t>
            </a:r>
            <a:r>
              <a:rPr sz="1400" spc="-15" dirty="0">
                <a:latin typeface="Carlito"/>
                <a:cs typeface="Carlito"/>
              </a:rPr>
              <a:t>fonksiyonel  </a:t>
            </a:r>
            <a:r>
              <a:rPr sz="1400" dirty="0">
                <a:latin typeface="Carlito"/>
                <a:cs typeface="Carlito"/>
              </a:rPr>
              <a:t>eleman, </a:t>
            </a:r>
            <a:r>
              <a:rPr sz="1400" spc="-5" dirty="0">
                <a:latin typeface="Carlito"/>
                <a:cs typeface="Carlito"/>
              </a:rPr>
              <a:t>tasarımın gelişimine </a:t>
            </a:r>
            <a:r>
              <a:rPr sz="1400" dirty="0">
                <a:latin typeface="Carlito"/>
                <a:cs typeface="Carlito"/>
              </a:rPr>
              <a:t>bağlı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dirty="0">
                <a:latin typeface="Carlito"/>
                <a:cs typeface="Carlito"/>
              </a:rPr>
              <a:t>alt </a:t>
            </a:r>
            <a:r>
              <a:rPr sz="1400" spc="-15" dirty="0">
                <a:latin typeface="Carlito"/>
                <a:cs typeface="Carlito"/>
              </a:rPr>
              <a:t>fonksiyonlara, </a:t>
            </a:r>
            <a:r>
              <a:rPr sz="1400" dirty="0">
                <a:latin typeface="Carlito"/>
                <a:cs typeface="Carlito"/>
              </a:rPr>
              <a:t>alt </a:t>
            </a:r>
            <a:r>
              <a:rPr sz="1400" spc="-10" dirty="0">
                <a:latin typeface="Carlito"/>
                <a:cs typeface="Carlito"/>
              </a:rPr>
              <a:t>fonksiyonlar </a:t>
            </a:r>
            <a:r>
              <a:rPr sz="1400" dirty="0">
                <a:latin typeface="Carlito"/>
                <a:cs typeface="Carlito"/>
              </a:rPr>
              <a:t>da  </a:t>
            </a:r>
            <a:r>
              <a:rPr sz="1400" spc="-5" dirty="0">
                <a:latin typeface="Carlito"/>
                <a:cs typeface="Carlito"/>
              </a:rPr>
              <a:t>bileşenleri olan yapım birimlerine</a:t>
            </a:r>
            <a:r>
              <a:rPr sz="1400" spc="6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ayrılabilmektedir.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19877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8310" y="577723"/>
            <a:ext cx="4457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5" dirty="0"/>
              <a:t>MALİYET</a:t>
            </a:r>
            <a:r>
              <a:rPr sz="1800" spc="-6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14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996" y="1746492"/>
            <a:ext cx="8835390" cy="319767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i="1" spc="-5" dirty="0">
                <a:latin typeface="Carlito"/>
                <a:cs typeface="Carlito"/>
              </a:rPr>
              <a:t>Geleneksel</a:t>
            </a:r>
            <a:r>
              <a:rPr sz="1600" b="1" i="1" spc="-1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Modeller</a:t>
            </a:r>
            <a:endParaRPr sz="16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600" b="1" spc="-5" dirty="0">
                <a:latin typeface="Carlito"/>
                <a:cs typeface="Carlito"/>
              </a:rPr>
              <a:t>Fonksiyonel </a:t>
            </a:r>
            <a:r>
              <a:rPr sz="1600" b="1" spc="-10" dirty="0">
                <a:latin typeface="Carlito"/>
                <a:cs typeface="Carlito"/>
              </a:rPr>
              <a:t>Elemanlara </a:t>
            </a:r>
            <a:r>
              <a:rPr sz="1600" b="1" spc="-15" dirty="0">
                <a:latin typeface="Carlito"/>
                <a:cs typeface="Carlito"/>
              </a:rPr>
              <a:t>Dayalı </a:t>
            </a:r>
            <a:r>
              <a:rPr sz="1600" b="1" dirty="0">
                <a:latin typeface="Carlito"/>
                <a:cs typeface="Carlito"/>
              </a:rPr>
              <a:t>Modeller</a:t>
            </a:r>
            <a:r>
              <a:rPr sz="1600" b="1" spc="-3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(devam…)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20" dirty="0">
                <a:latin typeface="Carlito"/>
                <a:cs typeface="Carlito"/>
              </a:rPr>
              <a:t>Tasarımla </a:t>
            </a:r>
            <a:r>
              <a:rPr sz="1600" spc="-5" dirty="0">
                <a:latin typeface="Carlito"/>
                <a:cs typeface="Carlito"/>
              </a:rPr>
              <a:t>ilgili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ilk alternatif çözüm </a:t>
            </a:r>
            <a:r>
              <a:rPr sz="1600" spc="-20" dirty="0">
                <a:latin typeface="Carlito"/>
                <a:cs typeface="Carlito"/>
              </a:rPr>
              <a:t>ortaya </a:t>
            </a:r>
            <a:r>
              <a:rPr sz="1600" spc="-10" dirty="0">
                <a:latin typeface="Carlito"/>
                <a:cs typeface="Carlito"/>
              </a:rPr>
              <a:t>çıkar </a:t>
            </a:r>
            <a:r>
              <a:rPr sz="1600" dirty="0">
                <a:latin typeface="Carlito"/>
                <a:cs typeface="Carlito"/>
              </a:rPr>
              <a:t>çıkmaz, bir </a:t>
            </a:r>
            <a:r>
              <a:rPr sz="1600" spc="-5" dirty="0">
                <a:latin typeface="Carlito"/>
                <a:cs typeface="Carlito"/>
              </a:rPr>
              <a:t>ön maliyet planı  hazırlamak, </a:t>
            </a:r>
            <a:r>
              <a:rPr sz="1600" spc="-10" dirty="0">
                <a:latin typeface="Carlito"/>
                <a:cs typeface="Carlito"/>
              </a:rPr>
              <a:t>çözümün </a:t>
            </a:r>
            <a:r>
              <a:rPr sz="1600" dirty="0">
                <a:latin typeface="Carlito"/>
                <a:cs typeface="Carlito"/>
              </a:rPr>
              <a:t>daha önce </a:t>
            </a:r>
            <a:r>
              <a:rPr sz="1600" spc="-5" dirty="0">
                <a:latin typeface="Carlito"/>
                <a:cs typeface="Carlito"/>
              </a:rPr>
              <a:t>belirlenmiş olan maliyet sınırları </a:t>
            </a:r>
            <a:r>
              <a:rPr sz="1600" dirty="0">
                <a:latin typeface="Carlito"/>
                <a:cs typeface="Carlito"/>
              </a:rPr>
              <a:t>içinde </a:t>
            </a:r>
            <a:r>
              <a:rPr sz="1600" spc="-10" dirty="0">
                <a:latin typeface="Carlito"/>
                <a:cs typeface="Carlito"/>
              </a:rPr>
              <a:t>kalıp  </a:t>
            </a:r>
            <a:r>
              <a:rPr sz="1600" spc="-5" dirty="0">
                <a:latin typeface="Carlito"/>
                <a:cs typeface="Carlito"/>
              </a:rPr>
              <a:t>kalmadığını görmek bakımından </a:t>
            </a:r>
            <a:r>
              <a:rPr sz="1600" spc="-25" dirty="0">
                <a:latin typeface="Carlito"/>
                <a:cs typeface="Carlito"/>
              </a:rPr>
              <a:t>gereklidir. </a:t>
            </a:r>
            <a:r>
              <a:rPr sz="1600" dirty="0">
                <a:latin typeface="Carlito"/>
                <a:cs typeface="Carlito"/>
              </a:rPr>
              <a:t>Ancak, bu aşamada </a:t>
            </a:r>
            <a:r>
              <a:rPr sz="1600" spc="-5" dirty="0">
                <a:latin typeface="Carlito"/>
                <a:cs typeface="Carlito"/>
              </a:rPr>
              <a:t>şematik çizimler  üzerinden ölçüm yapılabilecek eleman </a:t>
            </a:r>
            <a:r>
              <a:rPr sz="1600" spc="-10" dirty="0">
                <a:latin typeface="Carlito"/>
                <a:cs typeface="Carlito"/>
              </a:rPr>
              <a:t>sayısı </a:t>
            </a:r>
            <a:r>
              <a:rPr sz="1600" spc="-5" dirty="0">
                <a:latin typeface="Carlito"/>
                <a:cs typeface="Carlito"/>
              </a:rPr>
              <a:t>çok </a:t>
            </a:r>
            <a:r>
              <a:rPr sz="1600" spc="-45" dirty="0">
                <a:latin typeface="Carlito"/>
                <a:cs typeface="Carlito"/>
              </a:rPr>
              <a:t>azdır. </a:t>
            </a:r>
            <a:r>
              <a:rPr sz="1600" spc="-5" dirty="0">
                <a:latin typeface="Carlito"/>
                <a:cs typeface="Carlito"/>
              </a:rPr>
              <a:t>Bu nedenle çok kısa bir  </a:t>
            </a:r>
            <a:r>
              <a:rPr sz="1600" dirty="0">
                <a:latin typeface="Carlito"/>
                <a:cs typeface="Carlito"/>
              </a:rPr>
              <a:t>eleman </a:t>
            </a:r>
            <a:r>
              <a:rPr sz="1600" spc="-10" dirty="0">
                <a:latin typeface="Carlito"/>
                <a:cs typeface="Carlito"/>
              </a:rPr>
              <a:t>listesi </a:t>
            </a:r>
            <a:r>
              <a:rPr sz="1600" spc="-20" dirty="0">
                <a:latin typeface="Carlito"/>
                <a:cs typeface="Carlito"/>
              </a:rPr>
              <a:t>gerekmektedir. </a:t>
            </a:r>
            <a:r>
              <a:rPr sz="1600" spc="-5" dirty="0">
                <a:latin typeface="Carlito"/>
                <a:cs typeface="Carlito"/>
              </a:rPr>
              <a:t>Belirlenen elemanlardan her biri, </a:t>
            </a:r>
            <a:r>
              <a:rPr sz="1600" spc="-10" dirty="0">
                <a:latin typeface="Carlito"/>
                <a:cs typeface="Carlito"/>
              </a:rPr>
              <a:t>ön </a:t>
            </a:r>
            <a:r>
              <a:rPr sz="1600" spc="-5" dirty="0">
                <a:latin typeface="Carlito"/>
                <a:cs typeface="Carlito"/>
              </a:rPr>
              <a:t>tahmin  </a:t>
            </a:r>
            <a:r>
              <a:rPr sz="1600" dirty="0">
                <a:latin typeface="Carlito"/>
                <a:cs typeface="Carlito"/>
              </a:rPr>
              <a:t>aşamasında </a:t>
            </a:r>
            <a:r>
              <a:rPr sz="1600" spc="-5" dirty="0">
                <a:latin typeface="Carlito"/>
                <a:cs typeface="Carlito"/>
              </a:rPr>
              <a:t>olduğu </a:t>
            </a:r>
            <a:r>
              <a:rPr sz="1600" dirty="0">
                <a:latin typeface="Carlito"/>
                <a:cs typeface="Carlito"/>
              </a:rPr>
              <a:t>gibi, </a:t>
            </a:r>
            <a:r>
              <a:rPr sz="1600" spc="-10" dirty="0">
                <a:latin typeface="Carlito"/>
                <a:cs typeface="Carlito"/>
              </a:rPr>
              <a:t>örnek olarak </a:t>
            </a:r>
            <a:r>
              <a:rPr sz="1600" spc="-5" dirty="0">
                <a:latin typeface="Carlito"/>
                <a:cs typeface="Carlito"/>
              </a:rPr>
              <a:t>alınan </a:t>
            </a:r>
            <a:r>
              <a:rPr sz="1600" spc="-10" dirty="0">
                <a:latin typeface="Carlito"/>
                <a:cs typeface="Carlito"/>
              </a:rPr>
              <a:t>yapının </a:t>
            </a:r>
            <a:r>
              <a:rPr sz="1600" spc="-5" dirty="0">
                <a:latin typeface="Carlito"/>
                <a:cs typeface="Carlito"/>
              </a:rPr>
              <a:t>eşdeğer </a:t>
            </a:r>
            <a:r>
              <a:rPr sz="1600" dirty="0">
                <a:latin typeface="Carlito"/>
                <a:cs typeface="Carlito"/>
              </a:rPr>
              <a:t>elemanlarıyla  </a:t>
            </a:r>
            <a:r>
              <a:rPr sz="1600" spc="-10" dirty="0">
                <a:latin typeface="Carlito"/>
                <a:cs typeface="Carlito"/>
              </a:rPr>
              <a:t>karşılaştırılır ve </a:t>
            </a:r>
            <a:r>
              <a:rPr sz="1600" spc="-15" dirty="0">
                <a:latin typeface="Carlito"/>
                <a:cs typeface="Carlito"/>
              </a:rPr>
              <a:t>fiyat </a:t>
            </a:r>
            <a:r>
              <a:rPr sz="1600" dirty="0">
                <a:latin typeface="Carlito"/>
                <a:cs typeface="Carlito"/>
              </a:rPr>
              <a:t>artışları da </a:t>
            </a:r>
            <a:r>
              <a:rPr sz="1600" spc="-15" dirty="0">
                <a:latin typeface="Carlito"/>
                <a:cs typeface="Carlito"/>
              </a:rPr>
              <a:t>göz </a:t>
            </a:r>
            <a:r>
              <a:rPr sz="1600" spc="-5" dirty="0">
                <a:latin typeface="Carlito"/>
                <a:cs typeface="Carlito"/>
              </a:rPr>
              <a:t>önüne </a:t>
            </a:r>
            <a:r>
              <a:rPr sz="1600" spc="-10" dirty="0">
                <a:latin typeface="Carlito"/>
                <a:cs typeface="Carlito"/>
              </a:rPr>
              <a:t>alınarak </a:t>
            </a:r>
            <a:r>
              <a:rPr sz="1600" dirty="0">
                <a:latin typeface="Carlito"/>
                <a:cs typeface="Carlito"/>
              </a:rPr>
              <a:t>hesap </a:t>
            </a:r>
            <a:r>
              <a:rPr sz="1600" spc="-30" dirty="0">
                <a:latin typeface="Carlito"/>
                <a:cs typeface="Carlito"/>
              </a:rPr>
              <a:t>yapılır. </a:t>
            </a:r>
            <a:r>
              <a:rPr sz="1600" dirty="0">
                <a:latin typeface="Carlito"/>
                <a:cs typeface="Carlito"/>
              </a:rPr>
              <a:t>Elde edilen  </a:t>
            </a:r>
            <a:r>
              <a:rPr sz="1600" spc="-5" dirty="0">
                <a:latin typeface="Carlito"/>
                <a:cs typeface="Carlito"/>
              </a:rPr>
              <a:t>sonuçlar birinci </a:t>
            </a:r>
            <a:r>
              <a:rPr sz="1600" dirty="0">
                <a:latin typeface="Carlito"/>
                <a:cs typeface="Carlito"/>
              </a:rPr>
              <a:t>ön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planını </a:t>
            </a:r>
            <a:r>
              <a:rPr sz="1600" spc="-20" dirty="0">
                <a:latin typeface="Carlito"/>
                <a:cs typeface="Carlito"/>
              </a:rPr>
              <a:t>ortaya </a:t>
            </a:r>
            <a:r>
              <a:rPr sz="1600" spc="-60" dirty="0">
                <a:latin typeface="Carlito"/>
                <a:cs typeface="Carlito"/>
              </a:rPr>
              <a:t>koyar. </a:t>
            </a:r>
            <a:r>
              <a:rPr sz="1600" dirty="0">
                <a:latin typeface="Carlito"/>
                <a:cs typeface="Carlito"/>
              </a:rPr>
              <a:t>Ön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planı </a:t>
            </a:r>
            <a:r>
              <a:rPr sz="1600" spc="-10" dirty="0">
                <a:latin typeface="Carlito"/>
                <a:cs typeface="Carlito"/>
              </a:rPr>
              <a:t>kesinleştikten  sonra, </a:t>
            </a:r>
            <a:r>
              <a:rPr sz="1600" spc="-5" dirty="0">
                <a:latin typeface="Carlito"/>
                <a:cs typeface="Carlito"/>
              </a:rPr>
              <a:t>tasarımdan elde </a:t>
            </a:r>
            <a:r>
              <a:rPr sz="1600" dirty="0">
                <a:latin typeface="Carlito"/>
                <a:cs typeface="Carlito"/>
              </a:rPr>
              <a:t>edilen </a:t>
            </a:r>
            <a:r>
              <a:rPr sz="1600" spc="-10" dirty="0">
                <a:latin typeface="Carlito"/>
                <a:cs typeface="Carlito"/>
              </a:rPr>
              <a:t>bilgilere </a:t>
            </a:r>
            <a:r>
              <a:rPr sz="1600" dirty="0">
                <a:latin typeface="Carlito"/>
                <a:cs typeface="Carlito"/>
              </a:rPr>
              <a:t>bağlı </a:t>
            </a:r>
            <a:r>
              <a:rPr sz="1600" spc="-10" dirty="0">
                <a:latin typeface="Carlito"/>
                <a:cs typeface="Carlito"/>
              </a:rPr>
              <a:t>olarak, </a:t>
            </a:r>
            <a:r>
              <a:rPr sz="1600" dirty="0">
                <a:latin typeface="Carlito"/>
                <a:cs typeface="Carlito"/>
              </a:rPr>
              <a:t>daha </a:t>
            </a:r>
            <a:r>
              <a:rPr sz="1600" spc="-10" dirty="0">
                <a:latin typeface="Carlito"/>
                <a:cs typeface="Carlito"/>
              </a:rPr>
              <a:t>ayrıntılı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5" dirty="0">
                <a:latin typeface="Carlito"/>
                <a:cs typeface="Carlito"/>
              </a:rPr>
              <a:t>planı  </a:t>
            </a:r>
            <a:r>
              <a:rPr sz="1600" dirty="0">
                <a:latin typeface="Carlito"/>
                <a:cs typeface="Carlito"/>
              </a:rPr>
              <a:t>için, </a:t>
            </a:r>
            <a:r>
              <a:rPr sz="1600" spc="-5" dirty="0">
                <a:latin typeface="Carlito"/>
                <a:cs typeface="Carlito"/>
              </a:rPr>
              <a:t>örnek </a:t>
            </a:r>
            <a:r>
              <a:rPr sz="1600" spc="-10" dirty="0">
                <a:latin typeface="Carlito"/>
                <a:cs typeface="Carlito"/>
              </a:rPr>
              <a:t>yapının maliyet </a:t>
            </a:r>
            <a:r>
              <a:rPr sz="1600" dirty="0">
                <a:latin typeface="Carlito"/>
                <a:cs typeface="Carlito"/>
              </a:rPr>
              <a:t>analizinden </a:t>
            </a:r>
            <a:r>
              <a:rPr sz="1600" spc="-25" dirty="0">
                <a:latin typeface="Carlito"/>
                <a:cs typeface="Carlito"/>
              </a:rPr>
              <a:t>yararlanılır.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elemanter maliyeti  </a:t>
            </a:r>
            <a:r>
              <a:rPr sz="1600" dirty="0">
                <a:latin typeface="Carlito"/>
                <a:cs typeface="Carlito"/>
              </a:rPr>
              <a:t>için </a:t>
            </a:r>
            <a:r>
              <a:rPr sz="1600" spc="-5" dirty="0">
                <a:latin typeface="Carlito"/>
                <a:cs typeface="Carlito"/>
              </a:rPr>
              <a:t>eleman miktarları, tasarlanmakta olan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çizimleri üzerinden</a:t>
            </a:r>
            <a:r>
              <a:rPr sz="1600" spc="150" dirty="0">
                <a:latin typeface="Carlito"/>
                <a:cs typeface="Carlito"/>
              </a:rPr>
              <a:t> </a:t>
            </a:r>
            <a:r>
              <a:rPr sz="1600" spc="-30" dirty="0">
                <a:latin typeface="Carlito"/>
                <a:cs typeface="Carlito"/>
              </a:rPr>
              <a:t>ölçülür.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75642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1886" y="55486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15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2089" y="1437882"/>
            <a:ext cx="8836660" cy="3690113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i="1" spc="-5" dirty="0">
                <a:latin typeface="Carlito"/>
                <a:cs typeface="Carlito"/>
              </a:rPr>
              <a:t>Geleneksel</a:t>
            </a:r>
            <a:r>
              <a:rPr sz="1600" b="1" i="1" spc="-1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Modeller</a:t>
            </a:r>
            <a:endParaRPr sz="16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600" b="1" spc="-5" dirty="0">
                <a:latin typeface="Carlito"/>
                <a:cs typeface="Carlito"/>
              </a:rPr>
              <a:t>Fonksiyonel </a:t>
            </a:r>
            <a:r>
              <a:rPr sz="1600" b="1" spc="-10" dirty="0">
                <a:latin typeface="Carlito"/>
                <a:cs typeface="Carlito"/>
              </a:rPr>
              <a:t>Elemanlara </a:t>
            </a:r>
            <a:r>
              <a:rPr sz="1600" b="1" spc="-15" dirty="0">
                <a:latin typeface="Carlito"/>
                <a:cs typeface="Carlito"/>
              </a:rPr>
              <a:t>Dayalı </a:t>
            </a:r>
            <a:r>
              <a:rPr sz="1600" b="1" dirty="0">
                <a:latin typeface="Carlito"/>
                <a:cs typeface="Carlito"/>
              </a:rPr>
              <a:t>Modeller</a:t>
            </a:r>
            <a:r>
              <a:rPr sz="1600" b="1" spc="-35" dirty="0">
                <a:latin typeface="Carlito"/>
                <a:cs typeface="Carlito"/>
              </a:rPr>
              <a:t> </a:t>
            </a:r>
            <a:r>
              <a:rPr sz="1600" b="1" spc="-5" dirty="0">
                <a:latin typeface="Carlito"/>
                <a:cs typeface="Carlito"/>
              </a:rPr>
              <a:t>(devam…)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rlito"/>
                <a:cs typeface="Carlito"/>
              </a:rPr>
              <a:t>Hesaplama işlemi iki </a:t>
            </a:r>
            <a:r>
              <a:rPr sz="1600" spc="-5" dirty="0">
                <a:latin typeface="Carlito"/>
                <a:cs typeface="Carlito"/>
              </a:rPr>
              <a:t>yoldan yapılabilir: </a:t>
            </a:r>
            <a:r>
              <a:rPr sz="1600" b="1" spc="-5" dirty="0">
                <a:latin typeface="Carlito"/>
                <a:cs typeface="Carlito"/>
              </a:rPr>
              <a:t>elemanların birim </a:t>
            </a:r>
            <a:r>
              <a:rPr sz="1600" b="1" spc="-10" dirty="0">
                <a:latin typeface="Carlito"/>
                <a:cs typeface="Carlito"/>
              </a:rPr>
              <a:t>maliyetleri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b="1" spc="-10" dirty="0">
                <a:latin typeface="Carlito"/>
                <a:cs typeface="Carlito"/>
              </a:rPr>
              <a:t>oranlama  yolu </a:t>
            </a:r>
            <a:r>
              <a:rPr sz="1600" spc="-5" dirty="0">
                <a:latin typeface="Carlito"/>
                <a:cs typeface="Carlito"/>
              </a:rPr>
              <a:t>ile; </a:t>
            </a:r>
            <a:r>
              <a:rPr sz="1600" b="1" spc="-5" dirty="0">
                <a:latin typeface="Carlito"/>
                <a:cs typeface="Carlito"/>
              </a:rPr>
              <a:t>Elemanların birim </a:t>
            </a:r>
            <a:r>
              <a:rPr sz="1600" b="1" spc="-10" dirty="0">
                <a:latin typeface="Carlito"/>
                <a:cs typeface="Carlito"/>
              </a:rPr>
              <a:t>maliyetleri </a:t>
            </a:r>
            <a:r>
              <a:rPr sz="1600" b="1" dirty="0">
                <a:latin typeface="Carlito"/>
                <a:cs typeface="Carlito"/>
              </a:rPr>
              <a:t>ile </a:t>
            </a:r>
            <a:r>
              <a:rPr sz="1600" b="1" spc="-10" dirty="0">
                <a:latin typeface="Carlito"/>
                <a:cs typeface="Carlito"/>
              </a:rPr>
              <a:t>yapılan </a:t>
            </a:r>
            <a:r>
              <a:rPr sz="1600" b="1" dirty="0">
                <a:latin typeface="Carlito"/>
                <a:cs typeface="Carlito"/>
              </a:rPr>
              <a:t>hesaplamada</a:t>
            </a:r>
            <a:r>
              <a:rPr sz="1600" dirty="0">
                <a:latin typeface="Carlito"/>
                <a:cs typeface="Carlito"/>
              </a:rPr>
              <a:t>, </a:t>
            </a:r>
            <a:r>
              <a:rPr sz="1600" spc="-5" dirty="0">
                <a:latin typeface="Carlito"/>
                <a:cs typeface="Carlito"/>
              </a:rPr>
              <a:t>elemanın  analizlerden elde </a:t>
            </a:r>
            <a:r>
              <a:rPr sz="1600" dirty="0">
                <a:latin typeface="Carlito"/>
                <a:cs typeface="Carlito"/>
              </a:rPr>
              <a:t>edilen </a:t>
            </a:r>
            <a:r>
              <a:rPr sz="1600" b="1" spc="-15" dirty="0">
                <a:latin typeface="Carlito"/>
                <a:cs typeface="Carlito"/>
              </a:rPr>
              <a:t>metrekare </a:t>
            </a:r>
            <a:r>
              <a:rPr sz="1600" b="1" spc="-10" dirty="0">
                <a:latin typeface="Carlito"/>
                <a:cs typeface="Carlito"/>
              </a:rPr>
              <a:t>maliyeti </a:t>
            </a:r>
            <a:r>
              <a:rPr sz="1600" b="1" spc="-5" dirty="0">
                <a:latin typeface="Carlito"/>
                <a:cs typeface="Carlito"/>
              </a:rPr>
              <a:t>ile </a:t>
            </a:r>
            <a:r>
              <a:rPr sz="1600" b="1" spc="-10" dirty="0">
                <a:latin typeface="Carlito"/>
                <a:cs typeface="Carlito"/>
              </a:rPr>
              <a:t>çarpılarak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b="1" spc="-5" dirty="0">
                <a:latin typeface="Carlito"/>
                <a:cs typeface="Carlito"/>
              </a:rPr>
              <a:t>elemanın </a:t>
            </a:r>
            <a:r>
              <a:rPr sz="1600" b="1" spc="-10" dirty="0">
                <a:latin typeface="Carlito"/>
                <a:cs typeface="Carlito"/>
              </a:rPr>
              <a:t>toplam  maliyeti </a:t>
            </a:r>
            <a:r>
              <a:rPr sz="1600" b="1" spc="-5" dirty="0">
                <a:latin typeface="Carlito"/>
                <a:cs typeface="Carlito"/>
              </a:rPr>
              <a:t>elde edilir</a:t>
            </a:r>
            <a:r>
              <a:rPr sz="1600" spc="-5" dirty="0">
                <a:latin typeface="Carlito"/>
                <a:cs typeface="Carlito"/>
              </a:rPr>
              <a:t>. Bulunan </a:t>
            </a:r>
            <a:r>
              <a:rPr sz="1600" spc="-35" dirty="0">
                <a:latin typeface="Carlito"/>
                <a:cs typeface="Carlito"/>
              </a:rPr>
              <a:t>miktar, </a:t>
            </a:r>
            <a:r>
              <a:rPr sz="1600" b="1" dirty="0">
                <a:latin typeface="Carlito"/>
                <a:cs typeface="Carlito"/>
              </a:rPr>
              <a:t>döşeme </a:t>
            </a:r>
            <a:r>
              <a:rPr sz="1600" b="1" spc="-5" dirty="0">
                <a:latin typeface="Carlito"/>
                <a:cs typeface="Carlito"/>
              </a:rPr>
              <a:t>alanına bölünerek, elemanın  </a:t>
            </a:r>
            <a:r>
              <a:rPr sz="1600" b="1" spc="-15" dirty="0">
                <a:latin typeface="Carlito"/>
                <a:cs typeface="Carlito"/>
              </a:rPr>
              <a:t>metrekare </a:t>
            </a:r>
            <a:r>
              <a:rPr sz="1600" b="1" dirty="0">
                <a:latin typeface="Carlito"/>
                <a:cs typeface="Carlito"/>
              </a:rPr>
              <a:t>döşeme </a:t>
            </a:r>
            <a:r>
              <a:rPr sz="1600" b="1" spc="-5" dirty="0">
                <a:latin typeface="Carlito"/>
                <a:cs typeface="Carlito"/>
              </a:rPr>
              <a:t>alanı </a:t>
            </a:r>
            <a:r>
              <a:rPr sz="1600" b="1" dirty="0">
                <a:latin typeface="Carlito"/>
                <a:cs typeface="Carlito"/>
              </a:rPr>
              <a:t>başına </a:t>
            </a:r>
            <a:r>
              <a:rPr sz="1600" b="1" spc="-10" dirty="0">
                <a:latin typeface="Carlito"/>
                <a:cs typeface="Carlito"/>
              </a:rPr>
              <a:t>maliyeti </a:t>
            </a:r>
            <a:r>
              <a:rPr sz="1600" b="1" dirty="0">
                <a:latin typeface="Carlito"/>
                <a:cs typeface="Carlito"/>
              </a:rPr>
              <a:t>bulunur</a:t>
            </a:r>
            <a:r>
              <a:rPr sz="1600" dirty="0">
                <a:latin typeface="Carlito"/>
                <a:cs typeface="Carlito"/>
              </a:rPr>
              <a:t>. </a:t>
            </a:r>
            <a:r>
              <a:rPr sz="1600" b="1" spc="-15" dirty="0">
                <a:latin typeface="Carlito"/>
                <a:cs typeface="Carlito"/>
              </a:rPr>
              <a:t>Oran </a:t>
            </a:r>
            <a:r>
              <a:rPr sz="1600" b="1" spc="-10" dirty="0">
                <a:latin typeface="Carlito"/>
                <a:cs typeface="Carlito"/>
              </a:rPr>
              <a:t>metodu </a:t>
            </a:r>
            <a:r>
              <a:rPr sz="1600" spc="-5" dirty="0">
                <a:latin typeface="Carlito"/>
                <a:cs typeface="Carlito"/>
              </a:rPr>
              <a:t>kullanıldığında  ise, hem tasarlanmakta </a:t>
            </a:r>
            <a:r>
              <a:rPr sz="1600" dirty="0">
                <a:latin typeface="Carlito"/>
                <a:cs typeface="Carlito"/>
              </a:rPr>
              <a:t>olan </a:t>
            </a:r>
            <a:r>
              <a:rPr sz="1600" spc="-10" dirty="0">
                <a:latin typeface="Carlito"/>
                <a:cs typeface="Carlito"/>
              </a:rPr>
              <a:t>projenin, </a:t>
            </a:r>
            <a:r>
              <a:rPr sz="1600" spc="-5" dirty="0">
                <a:latin typeface="Carlito"/>
                <a:cs typeface="Carlito"/>
              </a:rPr>
              <a:t>hem </a:t>
            </a:r>
            <a:r>
              <a:rPr sz="1600" dirty="0">
                <a:latin typeface="Carlito"/>
                <a:cs typeface="Carlito"/>
              </a:rPr>
              <a:t>de </a:t>
            </a:r>
            <a:r>
              <a:rPr sz="1600" spc="-5" dirty="0">
                <a:latin typeface="Carlito"/>
                <a:cs typeface="Carlito"/>
              </a:rPr>
              <a:t>örnek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herhangi bir  </a:t>
            </a:r>
            <a:r>
              <a:rPr sz="1600" b="1" spc="-5" dirty="0">
                <a:latin typeface="Carlito"/>
                <a:cs typeface="Carlito"/>
              </a:rPr>
              <a:t>elemanının </a:t>
            </a:r>
            <a:r>
              <a:rPr sz="1600" b="1" spc="-10" dirty="0">
                <a:latin typeface="Carlito"/>
                <a:cs typeface="Carlito"/>
              </a:rPr>
              <a:t>toplam </a:t>
            </a:r>
            <a:r>
              <a:rPr sz="1600" b="1" spc="-5" dirty="0">
                <a:latin typeface="Carlito"/>
                <a:cs typeface="Carlito"/>
              </a:rPr>
              <a:t>alanının </a:t>
            </a:r>
            <a:r>
              <a:rPr sz="1600" b="1" dirty="0">
                <a:latin typeface="Carlito"/>
                <a:cs typeface="Carlito"/>
              </a:rPr>
              <a:t>döşeme </a:t>
            </a:r>
            <a:r>
              <a:rPr sz="1600" b="1" spc="-5" dirty="0">
                <a:latin typeface="Carlito"/>
                <a:cs typeface="Carlito"/>
              </a:rPr>
              <a:t>alanına </a:t>
            </a:r>
            <a:r>
              <a:rPr sz="1600" b="1" spc="-10" dirty="0">
                <a:latin typeface="Carlito"/>
                <a:cs typeface="Carlito"/>
              </a:rPr>
              <a:t>oranı </a:t>
            </a:r>
            <a:r>
              <a:rPr sz="1600" b="1" spc="-5" dirty="0">
                <a:latin typeface="Carlito"/>
                <a:cs typeface="Carlito"/>
              </a:rPr>
              <a:t>bulunur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b="1" spc="-5" dirty="0">
                <a:latin typeface="Carlito"/>
                <a:cs typeface="Carlito"/>
              </a:rPr>
              <a:t>iki </a:t>
            </a:r>
            <a:r>
              <a:rPr sz="1600" b="1" spc="-10" dirty="0">
                <a:latin typeface="Carlito"/>
                <a:cs typeface="Carlito"/>
              </a:rPr>
              <a:t>projeden </a:t>
            </a:r>
            <a:r>
              <a:rPr sz="1600" b="1" spc="-5" dirty="0">
                <a:latin typeface="Carlito"/>
                <a:cs typeface="Carlito"/>
              </a:rPr>
              <a:t>elde  edilen </a:t>
            </a:r>
            <a:r>
              <a:rPr sz="1600" b="1" spc="-15" dirty="0">
                <a:latin typeface="Carlito"/>
                <a:cs typeface="Carlito"/>
              </a:rPr>
              <a:t>rakamlar </a:t>
            </a:r>
            <a:r>
              <a:rPr sz="1600" b="1" spc="-5" dirty="0">
                <a:latin typeface="Carlito"/>
                <a:cs typeface="Carlito"/>
              </a:rPr>
              <a:t>birbirine </a:t>
            </a:r>
            <a:r>
              <a:rPr sz="1600" b="1" spc="-10" dirty="0">
                <a:latin typeface="Carlito"/>
                <a:cs typeface="Carlito"/>
              </a:rPr>
              <a:t>oranlanarak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b="1" spc="-5" dirty="0">
                <a:latin typeface="Carlito"/>
                <a:cs typeface="Carlito"/>
              </a:rPr>
              <a:t>elemanın </a:t>
            </a:r>
            <a:r>
              <a:rPr sz="1600" b="1" spc="-15" dirty="0">
                <a:latin typeface="Carlito"/>
                <a:cs typeface="Carlito"/>
              </a:rPr>
              <a:t>metrekare </a:t>
            </a:r>
            <a:r>
              <a:rPr sz="1600" b="1" dirty="0">
                <a:latin typeface="Carlito"/>
                <a:cs typeface="Carlito"/>
              </a:rPr>
              <a:t>döşeme </a:t>
            </a:r>
            <a:r>
              <a:rPr sz="1600" b="1" spc="-5" dirty="0">
                <a:latin typeface="Carlito"/>
                <a:cs typeface="Carlito"/>
              </a:rPr>
              <a:t>alanı </a:t>
            </a:r>
            <a:r>
              <a:rPr sz="1600" b="1" dirty="0">
                <a:latin typeface="Carlito"/>
                <a:cs typeface="Carlito"/>
              </a:rPr>
              <a:t>başına  </a:t>
            </a:r>
            <a:r>
              <a:rPr sz="1600" b="1" spc="-10" dirty="0">
                <a:latin typeface="Carlito"/>
                <a:cs typeface="Carlito"/>
              </a:rPr>
              <a:t>maliyeti </a:t>
            </a:r>
            <a:r>
              <a:rPr sz="1600" b="1" spc="-5" dirty="0">
                <a:latin typeface="Carlito"/>
                <a:cs typeface="Carlito"/>
              </a:rPr>
              <a:t>ile çarpılır</a:t>
            </a:r>
            <a:r>
              <a:rPr sz="1600" spc="-5" dirty="0">
                <a:latin typeface="Carlito"/>
                <a:cs typeface="Carlito"/>
              </a:rPr>
              <a:t>. </a:t>
            </a:r>
            <a:r>
              <a:rPr sz="1600" spc="-10" dirty="0">
                <a:latin typeface="Carlito"/>
                <a:cs typeface="Carlito"/>
              </a:rPr>
              <a:t>Buradan </a:t>
            </a:r>
            <a:r>
              <a:rPr sz="1600" b="1" spc="-5" dirty="0">
                <a:latin typeface="Carlito"/>
                <a:cs typeface="Carlito"/>
              </a:rPr>
              <a:t>elde edilen </a:t>
            </a:r>
            <a:r>
              <a:rPr sz="1600" b="1" dirty="0">
                <a:latin typeface="Carlito"/>
                <a:cs typeface="Carlito"/>
              </a:rPr>
              <a:t>sonuç</a:t>
            </a:r>
            <a:r>
              <a:rPr sz="1600" dirty="0">
                <a:latin typeface="Carlito"/>
                <a:cs typeface="Carlito"/>
              </a:rPr>
              <a:t>, </a:t>
            </a:r>
            <a:r>
              <a:rPr sz="1600" b="1" spc="-10" dirty="0">
                <a:latin typeface="Carlito"/>
                <a:cs typeface="Carlito"/>
              </a:rPr>
              <a:t>toplam </a:t>
            </a:r>
            <a:r>
              <a:rPr sz="1600" b="1" spc="-5" dirty="0">
                <a:latin typeface="Carlito"/>
                <a:cs typeface="Carlito"/>
              </a:rPr>
              <a:t>döşeme alanı ile  </a:t>
            </a:r>
            <a:r>
              <a:rPr sz="1600" b="1" spc="-10" dirty="0">
                <a:latin typeface="Carlito"/>
                <a:cs typeface="Carlito"/>
              </a:rPr>
              <a:t>çarpılarak </a:t>
            </a:r>
            <a:r>
              <a:rPr sz="1600" b="1" spc="-5" dirty="0">
                <a:latin typeface="Carlito"/>
                <a:cs typeface="Carlito"/>
              </a:rPr>
              <a:t>toplam </a:t>
            </a:r>
            <a:r>
              <a:rPr sz="1600" b="1" spc="-10" dirty="0">
                <a:latin typeface="Carlito"/>
                <a:cs typeface="Carlito"/>
              </a:rPr>
              <a:t>maliyet </a:t>
            </a:r>
            <a:r>
              <a:rPr sz="1600" b="1" spc="-5" dirty="0">
                <a:latin typeface="Carlito"/>
                <a:cs typeface="Carlito"/>
              </a:rPr>
              <a:t>elde edilir</a:t>
            </a:r>
            <a:r>
              <a:rPr sz="1600" spc="-5" dirty="0">
                <a:latin typeface="Carlito"/>
                <a:cs typeface="Carlito"/>
              </a:rPr>
              <a:t>. </a:t>
            </a:r>
            <a:r>
              <a:rPr sz="1600" dirty="0">
                <a:latin typeface="Carlito"/>
                <a:cs typeface="Carlito"/>
              </a:rPr>
              <a:t>Elemanların </a:t>
            </a:r>
            <a:r>
              <a:rPr sz="1600" spc="-10" dirty="0">
                <a:latin typeface="Carlito"/>
                <a:cs typeface="Carlito"/>
              </a:rPr>
              <a:t>toplam </a:t>
            </a:r>
            <a:r>
              <a:rPr sz="1600" spc="-5" dirty="0">
                <a:latin typeface="Carlito"/>
                <a:cs typeface="Carlito"/>
              </a:rPr>
              <a:t>maliyetlerinin,  </a:t>
            </a:r>
            <a:r>
              <a:rPr sz="1600" spc="-15" dirty="0">
                <a:latin typeface="Carlito"/>
                <a:cs typeface="Carlito"/>
              </a:rPr>
              <a:t>metrekare </a:t>
            </a:r>
            <a:r>
              <a:rPr sz="1600" spc="-5" dirty="0">
                <a:latin typeface="Carlito"/>
                <a:cs typeface="Carlito"/>
              </a:rPr>
              <a:t>döşeme </a:t>
            </a:r>
            <a:r>
              <a:rPr sz="1600" dirty="0">
                <a:latin typeface="Carlito"/>
                <a:cs typeface="Carlito"/>
              </a:rPr>
              <a:t>alanı </a:t>
            </a:r>
            <a:r>
              <a:rPr sz="1600" spc="-5" dirty="0">
                <a:latin typeface="Carlito"/>
                <a:cs typeface="Carlito"/>
              </a:rPr>
              <a:t>başına </a:t>
            </a:r>
            <a:r>
              <a:rPr sz="1600" spc="-10" dirty="0">
                <a:latin typeface="Carlito"/>
                <a:cs typeface="Carlito"/>
              </a:rPr>
              <a:t>ifade </a:t>
            </a:r>
            <a:r>
              <a:rPr sz="1600" spc="-5" dirty="0">
                <a:latin typeface="Carlito"/>
                <a:cs typeface="Carlito"/>
              </a:rPr>
              <a:t>edilmesinin </a:t>
            </a:r>
            <a:r>
              <a:rPr sz="1600" dirty="0">
                <a:latin typeface="Carlito"/>
                <a:cs typeface="Carlito"/>
              </a:rPr>
              <a:t>iki </a:t>
            </a:r>
            <a:r>
              <a:rPr sz="1600" spc="-5" dirty="0">
                <a:latin typeface="Carlito"/>
                <a:cs typeface="Carlito"/>
              </a:rPr>
              <a:t>nedeni </a:t>
            </a:r>
            <a:r>
              <a:rPr sz="1600" spc="-10" dirty="0">
                <a:latin typeface="Carlito"/>
                <a:cs typeface="Carlito"/>
              </a:rPr>
              <a:t>vardır: </a:t>
            </a:r>
            <a:r>
              <a:rPr sz="1600" spc="-5" dirty="0">
                <a:latin typeface="Carlito"/>
                <a:cs typeface="Carlito"/>
              </a:rPr>
              <a:t>birincisi, diğer  yapılarla </a:t>
            </a:r>
            <a:r>
              <a:rPr sz="1600" spc="-10" dirty="0">
                <a:latin typeface="Carlito"/>
                <a:cs typeface="Carlito"/>
              </a:rPr>
              <a:t>uygun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karşılaştırma </a:t>
            </a:r>
            <a:r>
              <a:rPr sz="1600" spc="-20" dirty="0">
                <a:latin typeface="Carlito"/>
                <a:cs typeface="Carlito"/>
              </a:rPr>
              <a:t>yapabilmektir. </a:t>
            </a:r>
            <a:r>
              <a:rPr sz="1600" spc="-5" dirty="0">
                <a:latin typeface="Carlito"/>
                <a:cs typeface="Carlito"/>
              </a:rPr>
              <a:t>İkincisi </a:t>
            </a:r>
            <a:r>
              <a:rPr sz="1600" dirty="0">
                <a:latin typeface="Carlito"/>
                <a:cs typeface="Carlito"/>
              </a:rPr>
              <a:t>ise, </a:t>
            </a:r>
            <a:r>
              <a:rPr sz="1600" spc="-5" dirty="0">
                <a:latin typeface="Carlito"/>
                <a:cs typeface="Carlito"/>
              </a:rPr>
              <a:t>sadece birim </a:t>
            </a:r>
            <a:r>
              <a:rPr sz="1600" spc="-10" dirty="0">
                <a:latin typeface="Carlito"/>
                <a:cs typeface="Carlito"/>
              </a:rPr>
              <a:t>fiyatlar  </a:t>
            </a:r>
            <a:r>
              <a:rPr sz="1600" spc="-5" dirty="0">
                <a:latin typeface="Carlito"/>
                <a:cs typeface="Carlito"/>
              </a:rPr>
              <a:t>ele </a:t>
            </a:r>
            <a:r>
              <a:rPr sz="1600" dirty="0">
                <a:latin typeface="Carlito"/>
                <a:cs typeface="Carlito"/>
              </a:rPr>
              <a:t>alındığında, </a:t>
            </a:r>
            <a:r>
              <a:rPr sz="1600" spc="-5" dirty="0">
                <a:latin typeface="Carlito"/>
                <a:cs typeface="Carlito"/>
              </a:rPr>
              <a:t>herhangi bir </a:t>
            </a:r>
            <a:r>
              <a:rPr sz="1600" spc="-15" dirty="0">
                <a:latin typeface="Carlito"/>
                <a:cs typeface="Carlito"/>
              </a:rPr>
              <a:t>kayıp </a:t>
            </a:r>
            <a:r>
              <a:rPr sz="1600" spc="-20" dirty="0">
                <a:latin typeface="Carlito"/>
                <a:cs typeface="Carlito"/>
              </a:rPr>
              <a:t>ya </a:t>
            </a:r>
            <a:r>
              <a:rPr sz="1600" spc="-5" dirty="0">
                <a:latin typeface="Carlito"/>
                <a:cs typeface="Carlito"/>
              </a:rPr>
              <a:t>da </a:t>
            </a:r>
            <a:r>
              <a:rPr sz="1600" spc="-15" dirty="0">
                <a:latin typeface="Carlito"/>
                <a:cs typeface="Carlito"/>
              </a:rPr>
              <a:t>kazanç </a:t>
            </a:r>
            <a:r>
              <a:rPr sz="1600" spc="-5" dirty="0">
                <a:latin typeface="Carlito"/>
                <a:cs typeface="Carlito"/>
              </a:rPr>
              <a:t>olup olmadığını </a:t>
            </a:r>
            <a:r>
              <a:rPr sz="1600" dirty="0">
                <a:latin typeface="Carlito"/>
                <a:cs typeface="Carlito"/>
              </a:rPr>
              <a:t>anlamanın  mümkün</a:t>
            </a:r>
            <a:r>
              <a:rPr sz="1600" spc="-1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olmamasıdır.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44839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870" y="56629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16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9245" y="2260842"/>
            <a:ext cx="8834755" cy="196656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Geleneksel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400" b="1" spc="-5" dirty="0">
                <a:latin typeface="Carlito"/>
                <a:cs typeface="Carlito"/>
              </a:rPr>
              <a:t>Fonksiyonel </a:t>
            </a:r>
            <a:r>
              <a:rPr sz="1400" b="1" spc="-10" dirty="0">
                <a:latin typeface="Carlito"/>
                <a:cs typeface="Carlito"/>
              </a:rPr>
              <a:t>Elemanlara </a:t>
            </a:r>
            <a:r>
              <a:rPr sz="1400" b="1" spc="-15" dirty="0">
                <a:latin typeface="Carlito"/>
                <a:cs typeface="Carlito"/>
              </a:rPr>
              <a:t>Dayalı </a:t>
            </a:r>
            <a:r>
              <a:rPr sz="1400" b="1" dirty="0">
                <a:latin typeface="Carlito"/>
                <a:cs typeface="Carlito"/>
              </a:rPr>
              <a:t>Modeller</a:t>
            </a:r>
            <a:r>
              <a:rPr sz="1400" b="1" spc="-3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(devam…)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Herhangi bir elemanın seçiminin, binanın </a:t>
            </a:r>
            <a:r>
              <a:rPr sz="1400" spc="-15" dirty="0">
                <a:latin typeface="Carlito"/>
                <a:cs typeface="Carlito"/>
              </a:rPr>
              <a:t>metrekare </a:t>
            </a:r>
            <a:r>
              <a:rPr sz="1400" spc="-5" dirty="0">
                <a:latin typeface="Carlito"/>
                <a:cs typeface="Carlito"/>
              </a:rPr>
              <a:t>maliyetini </a:t>
            </a:r>
            <a:r>
              <a:rPr sz="1400" dirty="0">
                <a:latin typeface="Carlito"/>
                <a:cs typeface="Carlito"/>
              </a:rPr>
              <a:t>nasıl </a:t>
            </a:r>
            <a:r>
              <a:rPr sz="1400" spc="-5" dirty="0">
                <a:latin typeface="Carlito"/>
                <a:cs typeface="Carlito"/>
              </a:rPr>
              <a:t>etkileyeceğini  görmek, ancak elemanın </a:t>
            </a:r>
            <a:r>
              <a:rPr sz="1400" spc="-15" dirty="0">
                <a:latin typeface="Carlito"/>
                <a:cs typeface="Carlito"/>
              </a:rPr>
              <a:t>metrekare </a:t>
            </a:r>
            <a:r>
              <a:rPr sz="1400" spc="-5" dirty="0">
                <a:latin typeface="Carlito"/>
                <a:cs typeface="Carlito"/>
              </a:rPr>
              <a:t>döşeme başına maliyetini </a:t>
            </a:r>
            <a:r>
              <a:rPr sz="1400" spc="-15" dirty="0">
                <a:latin typeface="Carlito"/>
                <a:cs typeface="Carlito"/>
              </a:rPr>
              <a:t>hesaplayarak  </a:t>
            </a:r>
            <a:r>
              <a:rPr sz="1400" dirty="0">
                <a:latin typeface="Carlito"/>
                <a:cs typeface="Carlito"/>
              </a:rPr>
              <a:t>mümkün </a:t>
            </a:r>
            <a:r>
              <a:rPr sz="1400" spc="-30" dirty="0">
                <a:latin typeface="Carlito"/>
                <a:cs typeface="Carlito"/>
              </a:rPr>
              <a:t>olabilir. </a:t>
            </a:r>
            <a:r>
              <a:rPr sz="1400" spc="-5" dirty="0">
                <a:latin typeface="Carlito"/>
                <a:cs typeface="Carlito"/>
              </a:rPr>
              <a:t>Belirlenen maliyet tabanının üstüne </a:t>
            </a:r>
            <a:r>
              <a:rPr sz="1400" dirty="0">
                <a:latin typeface="Carlito"/>
                <a:cs typeface="Carlito"/>
              </a:rPr>
              <a:t>çıkılmışsa, </a:t>
            </a:r>
            <a:r>
              <a:rPr sz="1400" spc="-5" dirty="0">
                <a:latin typeface="Carlito"/>
                <a:cs typeface="Carlito"/>
              </a:rPr>
              <a:t>yapılan hesaplar  </a:t>
            </a:r>
            <a:r>
              <a:rPr sz="1400" spc="-20" dirty="0">
                <a:latin typeface="Carlito"/>
                <a:cs typeface="Carlito"/>
              </a:rPr>
              <a:t>gözden </a:t>
            </a:r>
            <a:r>
              <a:rPr sz="1400" spc="-5" dirty="0">
                <a:latin typeface="Carlito"/>
                <a:cs typeface="Carlito"/>
              </a:rPr>
              <a:t>geçirilerek </a:t>
            </a:r>
            <a:r>
              <a:rPr sz="1400" dirty="0">
                <a:latin typeface="Carlito"/>
                <a:cs typeface="Carlito"/>
              </a:rPr>
              <a:t>bu artışın </a:t>
            </a:r>
            <a:r>
              <a:rPr sz="1400" spc="-5" dirty="0">
                <a:latin typeface="Carlito"/>
                <a:cs typeface="Carlito"/>
              </a:rPr>
              <a:t>hangi </a:t>
            </a:r>
            <a:r>
              <a:rPr sz="1400" dirty="0">
                <a:latin typeface="Carlito"/>
                <a:cs typeface="Carlito"/>
              </a:rPr>
              <a:t>elemandan </a:t>
            </a:r>
            <a:r>
              <a:rPr sz="1400" spc="-10" dirty="0">
                <a:latin typeface="Carlito"/>
                <a:cs typeface="Carlito"/>
              </a:rPr>
              <a:t>dolayı meydana </a:t>
            </a:r>
            <a:r>
              <a:rPr sz="1400" spc="-5" dirty="0">
                <a:latin typeface="Carlito"/>
                <a:cs typeface="Carlito"/>
              </a:rPr>
              <a:t>geldiği </a:t>
            </a:r>
            <a:r>
              <a:rPr sz="1400" spc="-20" dirty="0">
                <a:latin typeface="Carlito"/>
                <a:cs typeface="Carlito"/>
              </a:rPr>
              <a:t>belirlenir.  Yeniden </a:t>
            </a:r>
            <a:r>
              <a:rPr sz="1400" spc="-5" dirty="0">
                <a:latin typeface="Carlito"/>
                <a:cs typeface="Carlito"/>
              </a:rPr>
              <a:t>tasarıma dönülerek, yapılan </a:t>
            </a:r>
            <a:r>
              <a:rPr sz="1400" dirty="0">
                <a:latin typeface="Carlito"/>
                <a:cs typeface="Carlito"/>
              </a:rPr>
              <a:t>değişiklikler </a:t>
            </a:r>
            <a:r>
              <a:rPr sz="1400" spc="-5" dirty="0">
                <a:latin typeface="Carlito"/>
                <a:cs typeface="Carlito"/>
              </a:rPr>
              <a:t>doğrultusunda hesaplar  tekrarlanır </a:t>
            </a:r>
            <a:r>
              <a:rPr sz="1400" spc="-10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yeni bir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5" dirty="0">
                <a:latin typeface="Carlito"/>
                <a:cs typeface="Carlito"/>
              </a:rPr>
              <a:t>planı </a:t>
            </a:r>
            <a:r>
              <a:rPr sz="1400" spc="-20" dirty="0">
                <a:latin typeface="Carlito"/>
                <a:cs typeface="Carlito"/>
              </a:rPr>
              <a:t>hazırlanır. </a:t>
            </a:r>
            <a:r>
              <a:rPr sz="1400" spc="-25" dirty="0">
                <a:latin typeface="Carlito"/>
                <a:cs typeface="Carlito"/>
              </a:rPr>
              <a:t>Tasarım </a:t>
            </a:r>
            <a:r>
              <a:rPr sz="1400" spc="-10" dirty="0">
                <a:latin typeface="Carlito"/>
                <a:cs typeface="Carlito"/>
              </a:rPr>
              <a:t>geliştikçe </a:t>
            </a:r>
            <a:r>
              <a:rPr sz="1400" spc="-5" dirty="0">
                <a:latin typeface="Carlito"/>
                <a:cs typeface="Carlito"/>
              </a:rPr>
              <a:t>bina </a:t>
            </a:r>
            <a:r>
              <a:rPr sz="1400" dirty="0">
                <a:latin typeface="Carlito"/>
                <a:cs typeface="Carlito"/>
              </a:rPr>
              <a:t>elemanları  </a:t>
            </a:r>
            <a:r>
              <a:rPr sz="1400" spc="-5" dirty="0">
                <a:latin typeface="Carlito"/>
                <a:cs typeface="Carlito"/>
              </a:rPr>
              <a:t>da, </a:t>
            </a:r>
            <a:r>
              <a:rPr sz="1400" spc="-10" dirty="0">
                <a:latin typeface="Carlito"/>
                <a:cs typeface="Carlito"/>
              </a:rPr>
              <a:t>kendilerini oluşturan </a:t>
            </a:r>
            <a:r>
              <a:rPr sz="1400" dirty="0">
                <a:latin typeface="Carlito"/>
                <a:cs typeface="Carlito"/>
              </a:rPr>
              <a:t>alt </a:t>
            </a:r>
            <a:r>
              <a:rPr sz="1400" spc="-5" dirty="0">
                <a:latin typeface="Carlito"/>
                <a:cs typeface="Carlito"/>
              </a:rPr>
              <a:t>elemanlara </a:t>
            </a:r>
            <a:r>
              <a:rPr sz="1400" spc="-30" dirty="0">
                <a:latin typeface="Carlito"/>
                <a:cs typeface="Carlito"/>
              </a:rPr>
              <a:t>ayrılır. </a:t>
            </a:r>
            <a:r>
              <a:rPr sz="1400" spc="-15" dirty="0">
                <a:latin typeface="Carlito"/>
                <a:cs typeface="Carlito"/>
              </a:rPr>
              <a:t>Doğal </a:t>
            </a:r>
            <a:r>
              <a:rPr sz="1400" spc="-10" dirty="0">
                <a:latin typeface="Carlito"/>
                <a:cs typeface="Carlito"/>
              </a:rPr>
              <a:t>olarak, </a:t>
            </a:r>
            <a:r>
              <a:rPr sz="1400" b="1" spc="-10" dirty="0">
                <a:latin typeface="Carlito"/>
                <a:cs typeface="Carlito"/>
              </a:rPr>
              <a:t>elemanlara </a:t>
            </a:r>
            <a:r>
              <a:rPr sz="1400" b="1" spc="-15" dirty="0">
                <a:latin typeface="Carlito"/>
                <a:cs typeface="Carlito"/>
              </a:rPr>
              <a:t>dayalı  </a:t>
            </a:r>
            <a:r>
              <a:rPr sz="1400" b="1" spc="-10" dirty="0">
                <a:latin typeface="Carlito"/>
                <a:cs typeface="Carlito"/>
              </a:rPr>
              <a:t>olarak yapılan </a:t>
            </a:r>
            <a:r>
              <a:rPr sz="1400" b="1" dirty="0">
                <a:latin typeface="Carlito"/>
                <a:cs typeface="Carlito"/>
              </a:rPr>
              <a:t>en </a:t>
            </a:r>
            <a:r>
              <a:rPr sz="1400" b="1" spc="-10" dirty="0">
                <a:latin typeface="Carlito"/>
                <a:cs typeface="Carlito"/>
              </a:rPr>
              <a:t>ayrıntılı maliyet </a:t>
            </a:r>
            <a:r>
              <a:rPr sz="1400" b="1" dirty="0">
                <a:latin typeface="Carlito"/>
                <a:cs typeface="Carlito"/>
              </a:rPr>
              <a:t>hesabı, </a:t>
            </a:r>
            <a:r>
              <a:rPr sz="1400" b="1" spc="-5" dirty="0">
                <a:latin typeface="Carlito"/>
                <a:cs typeface="Carlito"/>
              </a:rPr>
              <a:t>uygulama </a:t>
            </a:r>
            <a:r>
              <a:rPr sz="1400" b="1" dirty="0">
                <a:latin typeface="Carlito"/>
                <a:cs typeface="Carlito"/>
              </a:rPr>
              <a:t>projesinde </a:t>
            </a:r>
            <a:r>
              <a:rPr sz="1400" b="1" spc="-5" dirty="0">
                <a:latin typeface="Carlito"/>
                <a:cs typeface="Carlito"/>
              </a:rPr>
              <a:t>yapılır</a:t>
            </a:r>
            <a:r>
              <a:rPr sz="1400" b="1" spc="-6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[23].</a:t>
            </a:r>
          </a:p>
        </p:txBody>
      </p:sp>
    </p:spTree>
    <p:extLst>
      <p:ext uri="{BB962C8B-B14F-4D97-AF65-F5344CB8AC3E}">
        <p14:creationId xmlns:p14="http://schemas.microsoft.com/office/powerpoint/2010/main" val="3384100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6819" y="61201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17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705" y="2215122"/>
            <a:ext cx="8837295" cy="239745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Geleneksel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400" b="1" spc="-15" dirty="0">
                <a:latin typeface="Carlito"/>
                <a:cs typeface="Carlito"/>
              </a:rPr>
              <a:t>Kaynaklara Dayalı </a:t>
            </a:r>
            <a:r>
              <a:rPr sz="1400" b="1" spc="-5" dirty="0">
                <a:latin typeface="Carlito"/>
                <a:cs typeface="Carlito"/>
              </a:rPr>
              <a:t>Maliyet</a:t>
            </a:r>
            <a:r>
              <a:rPr sz="1400" b="1" spc="30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Modelleri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Bu </a:t>
            </a:r>
            <a:r>
              <a:rPr sz="1400" spc="-25" dirty="0">
                <a:latin typeface="Carlito"/>
                <a:cs typeface="Carlito"/>
              </a:rPr>
              <a:t>modeller,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dirty="0">
                <a:latin typeface="Carlito"/>
                <a:cs typeface="Carlito"/>
              </a:rPr>
              <a:t>oluşumunda </a:t>
            </a:r>
            <a:r>
              <a:rPr sz="1400" spc="-10" dirty="0">
                <a:latin typeface="Carlito"/>
                <a:cs typeface="Carlito"/>
              </a:rPr>
              <a:t>yani yaşamı boyunca </a:t>
            </a:r>
            <a:r>
              <a:rPr sz="1400" spc="-15" dirty="0">
                <a:latin typeface="Carlito"/>
                <a:cs typeface="Carlito"/>
              </a:rPr>
              <a:t>gereken </a:t>
            </a:r>
            <a:r>
              <a:rPr sz="1400" spc="-10" dirty="0">
                <a:latin typeface="Carlito"/>
                <a:cs typeface="Carlito"/>
              </a:rPr>
              <a:t>toplam  </a:t>
            </a:r>
            <a:r>
              <a:rPr sz="1400" spc="-15" dirty="0">
                <a:latin typeface="Carlito"/>
                <a:cs typeface="Carlito"/>
              </a:rPr>
              <a:t>kaynak </a:t>
            </a:r>
            <a:r>
              <a:rPr sz="1400" spc="-5" dirty="0">
                <a:latin typeface="Carlito"/>
                <a:cs typeface="Carlito"/>
              </a:rPr>
              <a:t>miktarına </a:t>
            </a:r>
            <a:r>
              <a:rPr sz="1400" spc="-30" dirty="0">
                <a:latin typeface="Carlito"/>
                <a:cs typeface="Carlito"/>
              </a:rPr>
              <a:t>dayalıdır. </a:t>
            </a:r>
            <a:r>
              <a:rPr sz="1400" spc="-10" dirty="0">
                <a:latin typeface="Carlito"/>
                <a:cs typeface="Carlito"/>
              </a:rPr>
              <a:t>“Girdi” olarak </a:t>
            </a:r>
            <a:r>
              <a:rPr sz="1400" spc="-5" dirty="0">
                <a:latin typeface="Carlito"/>
                <a:cs typeface="Carlito"/>
              </a:rPr>
              <a:t>tanımlayabileceğimiz </a:t>
            </a:r>
            <a:r>
              <a:rPr sz="1400" spc="-10" dirty="0">
                <a:latin typeface="Carlito"/>
                <a:cs typeface="Carlito"/>
              </a:rPr>
              <a:t>kaynakların  </a:t>
            </a:r>
            <a:r>
              <a:rPr sz="1400" spc="-5" dirty="0">
                <a:latin typeface="Carlito"/>
                <a:cs typeface="Carlito"/>
              </a:rPr>
              <a:t>toplanmasından </a:t>
            </a:r>
            <a:r>
              <a:rPr sz="1400" spc="-15" dirty="0">
                <a:latin typeface="Carlito"/>
                <a:cs typeface="Carlito"/>
              </a:rPr>
              <a:t>hareketle </a:t>
            </a:r>
            <a:r>
              <a:rPr sz="1400" spc="-10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maliyeti </a:t>
            </a:r>
            <a:r>
              <a:rPr sz="1400" spc="-10" dirty="0">
                <a:latin typeface="Carlito"/>
                <a:cs typeface="Carlito"/>
              </a:rPr>
              <a:t>hesaplanmaya </a:t>
            </a:r>
            <a:r>
              <a:rPr sz="1400" dirty="0">
                <a:latin typeface="Carlito"/>
                <a:cs typeface="Carlito"/>
              </a:rPr>
              <a:t>çalışılır </a:t>
            </a:r>
            <a:r>
              <a:rPr sz="1400" spc="-5" dirty="0">
                <a:latin typeface="Carlito"/>
                <a:cs typeface="Carlito"/>
              </a:rPr>
              <a:t>[24]. </a:t>
            </a:r>
            <a:r>
              <a:rPr sz="1400" spc="-40" dirty="0">
                <a:latin typeface="Carlito"/>
                <a:cs typeface="Carlito"/>
              </a:rPr>
              <a:t>Yapı </a:t>
            </a:r>
            <a:r>
              <a:rPr sz="1400" spc="-10" dirty="0">
                <a:latin typeface="Carlito"/>
                <a:cs typeface="Carlito"/>
              </a:rPr>
              <a:t>üretim  </a:t>
            </a:r>
            <a:r>
              <a:rPr sz="1400" spc="-5" dirty="0">
                <a:latin typeface="Carlito"/>
                <a:cs typeface="Carlito"/>
              </a:rPr>
              <a:t>sürecinin </a:t>
            </a:r>
            <a:r>
              <a:rPr sz="1400" spc="-10" dirty="0">
                <a:latin typeface="Carlito"/>
                <a:cs typeface="Carlito"/>
              </a:rPr>
              <a:t>yapım </a:t>
            </a:r>
            <a:r>
              <a:rPr sz="1400" dirty="0">
                <a:latin typeface="Carlito"/>
                <a:cs typeface="Carlito"/>
              </a:rPr>
              <a:t>aşamasında </a:t>
            </a:r>
            <a:r>
              <a:rPr sz="1400" spc="-5" dirty="0">
                <a:latin typeface="Carlito"/>
                <a:cs typeface="Carlito"/>
              </a:rPr>
              <a:t>kullanılan bu modeller </a:t>
            </a:r>
            <a:r>
              <a:rPr sz="1400" spc="-10" dirty="0">
                <a:latin typeface="Carlito"/>
                <a:cs typeface="Carlito"/>
              </a:rPr>
              <a:t>yardımıyla şantiye  </a:t>
            </a:r>
            <a:r>
              <a:rPr sz="1400" spc="-15" dirty="0">
                <a:latin typeface="Carlito"/>
                <a:cs typeface="Carlito"/>
              </a:rPr>
              <a:t>organizasyonu </a:t>
            </a:r>
            <a:r>
              <a:rPr sz="1400" spc="-10" dirty="0">
                <a:latin typeface="Carlito"/>
                <a:cs typeface="Carlito"/>
              </a:rPr>
              <a:t>sağlanarak, </a:t>
            </a:r>
            <a:r>
              <a:rPr sz="1400" spc="-5" dirty="0">
                <a:latin typeface="Carlito"/>
                <a:cs typeface="Carlito"/>
              </a:rPr>
              <a:t>yapılan </a:t>
            </a:r>
            <a:r>
              <a:rPr sz="1400" spc="-15" dirty="0">
                <a:latin typeface="Carlito"/>
                <a:cs typeface="Carlito"/>
              </a:rPr>
              <a:t>organizasyonlarla </a:t>
            </a:r>
            <a:r>
              <a:rPr sz="1400" spc="-5" dirty="0">
                <a:latin typeface="Carlito"/>
                <a:cs typeface="Carlito"/>
              </a:rPr>
              <a:t>etkin bir </a:t>
            </a:r>
            <a:r>
              <a:rPr sz="1400" spc="-10" dirty="0">
                <a:latin typeface="Carlito"/>
                <a:cs typeface="Carlito"/>
              </a:rPr>
              <a:t>şantiye yönetimi  </a:t>
            </a:r>
            <a:r>
              <a:rPr sz="1400" spc="-15" dirty="0">
                <a:latin typeface="Carlito"/>
                <a:cs typeface="Carlito"/>
              </a:rPr>
              <a:t>gerçekleştirilebilir. </a:t>
            </a:r>
            <a:r>
              <a:rPr sz="1400" spc="-25" dirty="0">
                <a:latin typeface="Carlito"/>
                <a:cs typeface="Carlito"/>
              </a:rPr>
              <a:t>Modeller, </a:t>
            </a:r>
            <a:r>
              <a:rPr sz="1400" spc="-10" dirty="0">
                <a:latin typeface="Carlito"/>
                <a:cs typeface="Carlito"/>
              </a:rPr>
              <a:t>yapılacak </a:t>
            </a:r>
            <a:r>
              <a:rPr sz="1400" spc="-5" dirty="0">
                <a:latin typeface="Carlito"/>
                <a:cs typeface="Carlito"/>
              </a:rPr>
              <a:t>olan her bir işe </a:t>
            </a:r>
            <a:r>
              <a:rPr sz="1400" dirty="0">
                <a:latin typeface="Carlito"/>
                <a:cs typeface="Carlito"/>
              </a:rPr>
              <a:t>ait </a:t>
            </a:r>
            <a:r>
              <a:rPr sz="1400" b="1" dirty="0">
                <a:latin typeface="Carlito"/>
                <a:cs typeface="Carlito"/>
              </a:rPr>
              <a:t>işgücü</a:t>
            </a:r>
            <a:r>
              <a:rPr sz="1400" dirty="0">
                <a:latin typeface="Carlito"/>
                <a:cs typeface="Carlito"/>
              </a:rPr>
              <a:t>, </a:t>
            </a:r>
            <a:r>
              <a:rPr sz="1400" b="1" spc="-10" dirty="0">
                <a:latin typeface="Carlito"/>
                <a:cs typeface="Carlito"/>
              </a:rPr>
              <a:t>malzeme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b="1" spc="-15" dirty="0">
                <a:latin typeface="Carlito"/>
                <a:cs typeface="Carlito"/>
              </a:rPr>
              <a:t>araç–gereç </a:t>
            </a:r>
            <a:r>
              <a:rPr sz="1400" spc="-5" dirty="0">
                <a:latin typeface="Carlito"/>
                <a:cs typeface="Carlito"/>
              </a:rPr>
              <a:t>listesinin oluşumunu </a:t>
            </a:r>
            <a:r>
              <a:rPr sz="1400" spc="-10" dirty="0">
                <a:latin typeface="Carlito"/>
                <a:cs typeface="Carlito"/>
              </a:rPr>
              <a:t>gerektirerek </a:t>
            </a:r>
            <a:r>
              <a:rPr sz="1400" spc="-5" dirty="0">
                <a:latin typeface="Carlito"/>
                <a:cs typeface="Carlito"/>
              </a:rPr>
              <a:t>bunların </a:t>
            </a:r>
            <a:r>
              <a:rPr sz="1400" b="1" spc="-5" dirty="0">
                <a:latin typeface="Carlito"/>
                <a:cs typeface="Carlito"/>
              </a:rPr>
              <a:t>maliyetlerinin </a:t>
            </a:r>
            <a:r>
              <a:rPr sz="1400" b="1" dirty="0">
                <a:latin typeface="Carlito"/>
                <a:cs typeface="Carlito"/>
              </a:rPr>
              <a:t>bulunması</a:t>
            </a:r>
            <a:r>
              <a:rPr sz="1400" dirty="0">
                <a:latin typeface="Carlito"/>
                <a:cs typeface="Carlito"/>
              </a:rPr>
              <a:t>nı  </a:t>
            </a:r>
            <a:r>
              <a:rPr sz="1400" spc="-20" dirty="0">
                <a:latin typeface="Carlito"/>
                <a:cs typeface="Carlito"/>
              </a:rPr>
              <a:t>sağlamaktadır. </a:t>
            </a:r>
            <a:r>
              <a:rPr sz="1400" spc="-5" dirty="0">
                <a:latin typeface="Carlito"/>
                <a:cs typeface="Carlito"/>
              </a:rPr>
              <a:t>Buradan, </a:t>
            </a:r>
            <a:r>
              <a:rPr sz="1400" spc="-10" dirty="0">
                <a:latin typeface="Carlito"/>
                <a:cs typeface="Carlito"/>
              </a:rPr>
              <a:t>dolaylı, </a:t>
            </a:r>
            <a:r>
              <a:rPr sz="1400" spc="-15" dirty="0">
                <a:latin typeface="Carlito"/>
                <a:cs typeface="Carlito"/>
              </a:rPr>
              <a:t>ya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0" dirty="0">
                <a:latin typeface="Carlito"/>
                <a:cs typeface="Carlito"/>
              </a:rPr>
              <a:t>dolaysız </a:t>
            </a:r>
            <a:r>
              <a:rPr sz="1400" spc="-20" dirty="0">
                <a:latin typeface="Carlito"/>
                <a:cs typeface="Carlito"/>
              </a:rPr>
              <a:t>maliyetler, </a:t>
            </a:r>
            <a:r>
              <a:rPr sz="1400" spc="-5" dirty="0">
                <a:latin typeface="Carlito"/>
                <a:cs typeface="Carlito"/>
              </a:rPr>
              <a:t>nakit </a:t>
            </a:r>
            <a:r>
              <a:rPr sz="1400" dirty="0">
                <a:latin typeface="Carlito"/>
                <a:cs typeface="Carlito"/>
              </a:rPr>
              <a:t>akışı </a:t>
            </a:r>
            <a:r>
              <a:rPr sz="1400" spc="-10" dirty="0">
                <a:latin typeface="Carlito"/>
                <a:cs typeface="Carlito"/>
              </a:rPr>
              <a:t>gerektiren </a:t>
            </a:r>
            <a:r>
              <a:rPr sz="1400" spc="-30" dirty="0">
                <a:latin typeface="Carlito"/>
                <a:cs typeface="Carlito"/>
              </a:rPr>
              <a:t>ve  </a:t>
            </a:r>
            <a:r>
              <a:rPr sz="1400" spc="-10" dirty="0">
                <a:latin typeface="Carlito"/>
                <a:cs typeface="Carlito"/>
              </a:rPr>
              <a:t>gerektirmeyen maliyetlere </a:t>
            </a:r>
            <a:r>
              <a:rPr sz="1400" spc="-25" dirty="0">
                <a:latin typeface="Carlito"/>
                <a:cs typeface="Carlito"/>
              </a:rPr>
              <a:t>ulaşılır. </a:t>
            </a:r>
            <a:r>
              <a:rPr sz="1400" spc="-45" dirty="0">
                <a:latin typeface="Carlito"/>
                <a:cs typeface="Carlito"/>
              </a:rPr>
              <a:t>Tüm </a:t>
            </a:r>
            <a:r>
              <a:rPr sz="1400" dirty="0">
                <a:latin typeface="Carlito"/>
                <a:cs typeface="Carlito"/>
              </a:rPr>
              <a:t>bu </a:t>
            </a:r>
            <a:r>
              <a:rPr sz="1400" spc="-10" dirty="0">
                <a:latin typeface="Carlito"/>
                <a:cs typeface="Carlito"/>
              </a:rPr>
              <a:t>kalemler </a:t>
            </a:r>
            <a:r>
              <a:rPr sz="1400" spc="-5" dirty="0">
                <a:latin typeface="Carlito"/>
                <a:cs typeface="Carlito"/>
              </a:rPr>
              <a:t>bir zamansal </a:t>
            </a:r>
            <a:r>
              <a:rPr sz="1400" spc="-10" dirty="0">
                <a:latin typeface="Carlito"/>
                <a:cs typeface="Carlito"/>
              </a:rPr>
              <a:t>çizelge </a:t>
            </a:r>
            <a:r>
              <a:rPr sz="1400" spc="-5" dirty="0">
                <a:latin typeface="Carlito"/>
                <a:cs typeface="Carlito"/>
              </a:rPr>
              <a:t>ile  çakıştırılabilir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böylece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15" dirty="0">
                <a:latin typeface="Carlito"/>
                <a:cs typeface="Carlito"/>
              </a:rPr>
              <a:t>kontrolüne</a:t>
            </a:r>
            <a:r>
              <a:rPr sz="1400" spc="10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ulaşılabilir.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109703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2681" y="63487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18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519" y="1712202"/>
            <a:ext cx="8835390" cy="26128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Geleneksel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0"/>
              </a:spcBef>
            </a:pPr>
            <a:r>
              <a:rPr sz="1400" b="1" spc="-25" dirty="0">
                <a:latin typeface="Carlito"/>
                <a:cs typeface="Carlito"/>
              </a:rPr>
              <a:t>Yapım </a:t>
            </a:r>
            <a:r>
              <a:rPr sz="1400" b="1" dirty="0">
                <a:latin typeface="Carlito"/>
                <a:cs typeface="Carlito"/>
              </a:rPr>
              <a:t>Birimlerine </a:t>
            </a:r>
            <a:r>
              <a:rPr sz="1400" b="1" spc="-15" dirty="0">
                <a:latin typeface="Carlito"/>
                <a:cs typeface="Carlito"/>
              </a:rPr>
              <a:t>Dayalı</a:t>
            </a:r>
            <a:r>
              <a:rPr sz="1400" b="1" spc="-35" dirty="0">
                <a:latin typeface="Carlito"/>
                <a:cs typeface="Carlito"/>
              </a:rPr>
              <a:t> </a:t>
            </a:r>
            <a:r>
              <a:rPr sz="1400" b="1" dirty="0">
                <a:latin typeface="Carlito"/>
                <a:cs typeface="Carlito"/>
              </a:rPr>
              <a:t>Modeller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35" dirty="0">
                <a:latin typeface="Carlito"/>
                <a:cs typeface="Carlito"/>
              </a:rPr>
              <a:t>Yapı </a:t>
            </a:r>
            <a:r>
              <a:rPr sz="1400" spc="-5" dirty="0">
                <a:latin typeface="Carlito"/>
                <a:cs typeface="Carlito"/>
              </a:rPr>
              <a:t>üretim sürecinin yapım evresinde yapıyı oluşturmak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gerekli </a:t>
            </a:r>
            <a:r>
              <a:rPr sz="1400" dirty="0">
                <a:latin typeface="Carlito"/>
                <a:cs typeface="Carlito"/>
              </a:rPr>
              <a:t>olan </a:t>
            </a:r>
            <a:r>
              <a:rPr sz="1400" spc="-10" dirty="0">
                <a:latin typeface="Carlito"/>
                <a:cs typeface="Carlito"/>
              </a:rPr>
              <a:t>üretim  </a:t>
            </a:r>
            <a:r>
              <a:rPr sz="1400" spc="-5" dirty="0">
                <a:latin typeface="Carlito"/>
                <a:cs typeface="Carlito"/>
              </a:rPr>
              <a:t>birimleri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işlemler yapım </a:t>
            </a:r>
            <a:r>
              <a:rPr sz="1400" dirty="0">
                <a:latin typeface="Carlito"/>
                <a:cs typeface="Carlito"/>
              </a:rPr>
              <a:t>birimlerini </a:t>
            </a:r>
            <a:r>
              <a:rPr sz="1400" spc="-20" dirty="0">
                <a:latin typeface="Carlito"/>
                <a:cs typeface="Carlito"/>
              </a:rPr>
              <a:t>oluşturmaktadır. </a:t>
            </a:r>
            <a:r>
              <a:rPr sz="1400" spc="-30" dirty="0">
                <a:latin typeface="Carlito"/>
                <a:cs typeface="Carlito"/>
              </a:rPr>
              <a:t>Yapım </a:t>
            </a:r>
            <a:r>
              <a:rPr sz="1400" spc="-5" dirty="0">
                <a:latin typeface="Carlito"/>
                <a:cs typeface="Carlito"/>
              </a:rPr>
              <a:t>birimlerine </a:t>
            </a:r>
            <a:r>
              <a:rPr sz="1400" spc="-15" dirty="0">
                <a:latin typeface="Carlito"/>
                <a:cs typeface="Carlito"/>
              </a:rPr>
              <a:t>dayalı 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dirty="0">
                <a:latin typeface="Carlito"/>
                <a:cs typeface="Carlito"/>
              </a:rPr>
              <a:t>modeli de </a:t>
            </a:r>
            <a:r>
              <a:rPr sz="1400" spc="-5" dirty="0">
                <a:latin typeface="Carlito"/>
                <a:cs typeface="Carlito"/>
              </a:rPr>
              <a:t>yapım birimlerinin </a:t>
            </a:r>
            <a:r>
              <a:rPr sz="1400" spc="-10" dirty="0">
                <a:latin typeface="Carlito"/>
                <a:cs typeface="Carlito"/>
              </a:rPr>
              <a:t>uygulama projesi </a:t>
            </a:r>
            <a:r>
              <a:rPr sz="1400" spc="-5" dirty="0">
                <a:latin typeface="Carlito"/>
                <a:cs typeface="Carlito"/>
              </a:rPr>
              <a:t>üzerinden ölçülen  miktarlarıyla her birim için daha önceden belirlenmiş olan birim fiyatlarının  çarpılıp </a:t>
            </a:r>
            <a:r>
              <a:rPr sz="1400" dirty="0">
                <a:latin typeface="Carlito"/>
                <a:cs typeface="Carlito"/>
              </a:rPr>
              <a:t>elde edilen </a:t>
            </a:r>
            <a:r>
              <a:rPr sz="1400" spc="-5" dirty="0">
                <a:latin typeface="Carlito"/>
                <a:cs typeface="Carlito"/>
              </a:rPr>
              <a:t>sonuçların </a:t>
            </a:r>
            <a:r>
              <a:rPr sz="1400" dirty="0">
                <a:latin typeface="Carlito"/>
                <a:cs typeface="Carlito"/>
              </a:rPr>
              <a:t>alt </a:t>
            </a:r>
            <a:r>
              <a:rPr sz="1400" spc="-10" dirty="0">
                <a:latin typeface="Carlito"/>
                <a:cs typeface="Carlito"/>
              </a:rPr>
              <a:t>alta </a:t>
            </a:r>
            <a:r>
              <a:rPr sz="1400" spc="-5" dirty="0">
                <a:latin typeface="Carlito"/>
                <a:cs typeface="Carlito"/>
              </a:rPr>
              <a:t>toplanması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spc="-5" dirty="0">
                <a:latin typeface="Carlito"/>
                <a:cs typeface="Carlito"/>
              </a:rPr>
              <a:t>yapının </a:t>
            </a:r>
            <a:r>
              <a:rPr sz="1400" spc="-10" dirty="0">
                <a:latin typeface="Carlito"/>
                <a:cs typeface="Carlito"/>
              </a:rPr>
              <a:t>toplam </a:t>
            </a:r>
            <a:r>
              <a:rPr sz="1400" spc="-5" dirty="0">
                <a:latin typeface="Carlito"/>
                <a:cs typeface="Carlito"/>
              </a:rPr>
              <a:t>maliyetinin  hesaplanması </a:t>
            </a:r>
            <a:r>
              <a:rPr sz="1400" spc="-10" dirty="0">
                <a:latin typeface="Carlito"/>
                <a:cs typeface="Carlito"/>
              </a:rPr>
              <a:t>ilkesine </a:t>
            </a:r>
            <a:r>
              <a:rPr sz="1400" spc="-40" dirty="0">
                <a:latin typeface="Carlito"/>
                <a:cs typeface="Carlito"/>
              </a:rPr>
              <a:t>dayanır. </a:t>
            </a:r>
            <a:r>
              <a:rPr sz="1400" spc="-30" dirty="0">
                <a:latin typeface="Carlito"/>
                <a:cs typeface="Carlito"/>
              </a:rPr>
              <a:t>Yapım </a:t>
            </a:r>
            <a:r>
              <a:rPr sz="1400" spc="-5" dirty="0">
                <a:latin typeface="Carlito"/>
                <a:cs typeface="Carlito"/>
              </a:rPr>
              <a:t>birimleri </a:t>
            </a:r>
            <a:r>
              <a:rPr sz="1400" spc="-10" dirty="0">
                <a:latin typeface="Carlito"/>
                <a:cs typeface="Carlito"/>
              </a:rPr>
              <a:t>fiyatları geniş kapsamlı listelerde  </a:t>
            </a:r>
            <a:r>
              <a:rPr sz="1400" spc="-25" dirty="0">
                <a:latin typeface="Carlito"/>
                <a:cs typeface="Carlito"/>
              </a:rPr>
              <a:t>yayınlanır. </a:t>
            </a:r>
            <a:r>
              <a:rPr sz="1400" dirty="0">
                <a:latin typeface="Carlito"/>
                <a:cs typeface="Carlito"/>
              </a:rPr>
              <a:t>En </a:t>
            </a:r>
            <a:r>
              <a:rPr sz="1400" spc="-10" dirty="0">
                <a:latin typeface="Carlito"/>
                <a:cs typeface="Carlito"/>
              </a:rPr>
              <a:t>geniş liste </a:t>
            </a:r>
            <a:r>
              <a:rPr sz="1400" dirty="0">
                <a:latin typeface="Carlito"/>
                <a:cs typeface="Carlito"/>
              </a:rPr>
              <a:t>ise </a:t>
            </a:r>
            <a:r>
              <a:rPr sz="1400" spc="-5" dirty="0">
                <a:latin typeface="Carlito"/>
                <a:cs typeface="Carlito"/>
              </a:rPr>
              <a:t>Bayındırlık </a:t>
            </a:r>
            <a:r>
              <a:rPr sz="1400" spc="-10" dirty="0">
                <a:latin typeface="Carlito"/>
                <a:cs typeface="Carlito"/>
              </a:rPr>
              <a:t>Bakanlığı’nın </a:t>
            </a:r>
            <a:r>
              <a:rPr sz="1400" spc="-5" dirty="0">
                <a:latin typeface="Carlito"/>
                <a:cs typeface="Carlito"/>
              </a:rPr>
              <a:t>hazırladığı </a:t>
            </a:r>
            <a:r>
              <a:rPr sz="1400" spc="-30" dirty="0">
                <a:latin typeface="Carlito"/>
                <a:cs typeface="Carlito"/>
              </a:rPr>
              <a:t>listedir. </a:t>
            </a:r>
            <a:r>
              <a:rPr sz="1400" dirty="0">
                <a:latin typeface="Carlito"/>
                <a:cs typeface="Carlito"/>
              </a:rPr>
              <a:t>Buna </a:t>
            </a:r>
            <a:r>
              <a:rPr sz="1400" spc="-15" dirty="0">
                <a:latin typeface="Carlito"/>
                <a:cs typeface="Carlito"/>
              </a:rPr>
              <a:t>göre  </a:t>
            </a:r>
            <a:r>
              <a:rPr sz="1400" spc="-5" dirty="0">
                <a:latin typeface="Carlito"/>
                <a:cs typeface="Carlito"/>
              </a:rPr>
              <a:t>miktarların </a:t>
            </a:r>
            <a:r>
              <a:rPr sz="1400" spc="-10" dirty="0">
                <a:latin typeface="Carlito"/>
                <a:cs typeface="Carlito"/>
              </a:rPr>
              <a:t>piyasa </a:t>
            </a:r>
            <a:r>
              <a:rPr sz="1400" spc="-5" dirty="0">
                <a:latin typeface="Carlito"/>
                <a:cs typeface="Carlito"/>
              </a:rPr>
              <a:t>bedelleri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5" dirty="0">
                <a:latin typeface="Carlito"/>
                <a:cs typeface="Carlito"/>
              </a:rPr>
              <a:t>tanımladığımız </a:t>
            </a:r>
            <a:r>
              <a:rPr sz="1400" spc="-10" dirty="0">
                <a:latin typeface="Carlito"/>
                <a:cs typeface="Carlito"/>
              </a:rPr>
              <a:t>rayiçleri </a:t>
            </a:r>
            <a:r>
              <a:rPr sz="1400" dirty="0">
                <a:latin typeface="Carlito"/>
                <a:cs typeface="Carlito"/>
              </a:rPr>
              <a:t>ise; </a:t>
            </a:r>
            <a:r>
              <a:rPr sz="1400" b="1" spc="-5" dirty="0">
                <a:latin typeface="Carlito"/>
                <a:cs typeface="Carlito"/>
              </a:rPr>
              <a:t>İşçilik </a:t>
            </a:r>
            <a:r>
              <a:rPr sz="1400" b="1" spc="-10" dirty="0">
                <a:latin typeface="Carlito"/>
                <a:cs typeface="Carlito"/>
              </a:rPr>
              <a:t>fiyatları,  </a:t>
            </a:r>
            <a:r>
              <a:rPr sz="1400" b="1" spc="-5" dirty="0">
                <a:latin typeface="Carlito"/>
                <a:cs typeface="Carlito"/>
              </a:rPr>
              <a:t>İnşaat Makine–Araçları </a:t>
            </a:r>
            <a:r>
              <a:rPr sz="1400" b="1" spc="-10" dirty="0">
                <a:latin typeface="Carlito"/>
                <a:cs typeface="Carlito"/>
              </a:rPr>
              <a:t>fiyatları, </a:t>
            </a:r>
            <a:r>
              <a:rPr sz="1400" b="1" spc="-35" dirty="0">
                <a:latin typeface="Carlito"/>
                <a:cs typeface="Carlito"/>
              </a:rPr>
              <a:t>Taşıt </a:t>
            </a:r>
            <a:r>
              <a:rPr sz="1400" b="1" spc="-10" dirty="0">
                <a:latin typeface="Carlito"/>
                <a:cs typeface="Carlito"/>
              </a:rPr>
              <a:t>fiyatları, Malzeme fiyatları </a:t>
            </a:r>
            <a:r>
              <a:rPr sz="1400" spc="-10" dirty="0">
                <a:latin typeface="Carlito"/>
                <a:cs typeface="Carlito"/>
              </a:rPr>
              <a:t>olarak  </a:t>
            </a:r>
            <a:r>
              <a:rPr sz="1400" spc="-15" dirty="0">
                <a:latin typeface="Carlito"/>
                <a:cs typeface="Carlito"/>
              </a:rPr>
              <a:t>belirlenmiştir. </a:t>
            </a:r>
            <a:r>
              <a:rPr sz="1400" spc="-30" dirty="0">
                <a:latin typeface="Carlito"/>
                <a:cs typeface="Carlito"/>
              </a:rPr>
              <a:t>Yapım </a:t>
            </a:r>
            <a:r>
              <a:rPr sz="1400" spc="-5" dirty="0">
                <a:latin typeface="Carlito"/>
                <a:cs typeface="Carlito"/>
              </a:rPr>
              <a:t>birimleri </a:t>
            </a:r>
            <a:r>
              <a:rPr sz="1400" dirty="0">
                <a:latin typeface="Carlito"/>
                <a:cs typeface="Carlito"/>
              </a:rPr>
              <a:t>modeli </a:t>
            </a:r>
            <a:r>
              <a:rPr sz="1400" spc="-15" dirty="0">
                <a:latin typeface="Carlito"/>
                <a:cs typeface="Carlito"/>
              </a:rPr>
              <a:t>oldukça detaylı </a:t>
            </a:r>
            <a:r>
              <a:rPr sz="1400" spc="-5" dirty="0">
                <a:latin typeface="Carlito"/>
                <a:cs typeface="Carlito"/>
              </a:rPr>
              <a:t>derecede bilgi </a:t>
            </a:r>
            <a:r>
              <a:rPr sz="1400" spc="-25" dirty="0">
                <a:latin typeface="Carlito"/>
                <a:cs typeface="Carlito"/>
              </a:rPr>
              <a:t>gerektirir. </a:t>
            </a:r>
            <a:r>
              <a:rPr sz="1400" b="1" dirty="0">
                <a:latin typeface="Carlito"/>
                <a:cs typeface="Carlito"/>
              </a:rPr>
              <a:t>Bu  </a:t>
            </a:r>
            <a:r>
              <a:rPr sz="1400" b="1" spc="-5" dirty="0">
                <a:latin typeface="Carlito"/>
                <a:cs typeface="Carlito"/>
              </a:rPr>
              <a:t>modellerin </a:t>
            </a:r>
            <a:r>
              <a:rPr sz="1400" b="1" dirty="0">
                <a:latin typeface="Carlito"/>
                <a:cs typeface="Carlito"/>
              </a:rPr>
              <a:t>doğruluk </a:t>
            </a:r>
            <a:r>
              <a:rPr sz="1400" b="1" spc="-10" dirty="0">
                <a:latin typeface="Carlito"/>
                <a:cs typeface="Carlito"/>
              </a:rPr>
              <a:t>oranı </a:t>
            </a:r>
            <a:r>
              <a:rPr sz="1400" b="1" spc="-5" dirty="0">
                <a:latin typeface="Carlito"/>
                <a:cs typeface="Carlito"/>
              </a:rPr>
              <a:t>diğerlerine </a:t>
            </a:r>
            <a:r>
              <a:rPr sz="1400" b="1" spc="-15" dirty="0">
                <a:latin typeface="Carlito"/>
                <a:cs typeface="Carlito"/>
              </a:rPr>
              <a:t>göre </a:t>
            </a:r>
            <a:r>
              <a:rPr sz="1400" b="1" dirty="0">
                <a:latin typeface="Carlito"/>
                <a:cs typeface="Carlito"/>
              </a:rPr>
              <a:t>daha </a:t>
            </a:r>
            <a:r>
              <a:rPr sz="1400" b="1" spc="-25" dirty="0">
                <a:latin typeface="Carlito"/>
                <a:cs typeface="Carlito"/>
              </a:rPr>
              <a:t>yüksektir. </a:t>
            </a:r>
            <a:r>
              <a:rPr sz="1400" b="1" spc="-20" dirty="0">
                <a:latin typeface="Carlito"/>
                <a:cs typeface="Carlito"/>
              </a:rPr>
              <a:t>Yaklaşık </a:t>
            </a:r>
            <a:r>
              <a:rPr sz="1400" b="1" spc="-10" dirty="0">
                <a:latin typeface="Carlito"/>
                <a:cs typeface="Carlito"/>
              </a:rPr>
              <a:t>olarak  </a:t>
            </a:r>
            <a:r>
              <a:rPr sz="1400" b="1" spc="-5" dirty="0">
                <a:latin typeface="Carlito"/>
                <a:cs typeface="Carlito"/>
              </a:rPr>
              <a:t>maliyeti </a:t>
            </a:r>
            <a:r>
              <a:rPr sz="1400" b="1" dirty="0">
                <a:latin typeface="Carlito"/>
                <a:cs typeface="Carlito"/>
              </a:rPr>
              <a:t>±%5 </a:t>
            </a:r>
            <a:r>
              <a:rPr sz="1400" b="1" spc="-15" dirty="0">
                <a:latin typeface="Carlito"/>
                <a:cs typeface="Carlito"/>
              </a:rPr>
              <a:t>toleransta </a:t>
            </a:r>
            <a:r>
              <a:rPr sz="1400" b="1" dirty="0">
                <a:latin typeface="Carlito"/>
                <a:cs typeface="Carlito"/>
              </a:rPr>
              <a:t>hesaplanabilir</a:t>
            </a:r>
            <a:r>
              <a:rPr sz="1400" b="1" spc="-6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[25].</a:t>
            </a:r>
          </a:p>
        </p:txBody>
      </p:sp>
    </p:spTree>
    <p:extLst>
      <p:ext uri="{BB962C8B-B14F-4D97-AF65-F5344CB8AC3E}">
        <p14:creationId xmlns:p14="http://schemas.microsoft.com/office/powerpoint/2010/main" val="2772171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1160" y="48628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19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9259" y="1940802"/>
            <a:ext cx="8836025" cy="164339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600" b="1" i="1" spc="-15" dirty="0">
                <a:latin typeface="Carlito"/>
                <a:cs typeface="Carlito"/>
              </a:rPr>
              <a:t>Gerçekçi</a:t>
            </a:r>
            <a:r>
              <a:rPr sz="1600" b="1" i="1" spc="-10" dirty="0">
                <a:latin typeface="Carlito"/>
                <a:cs typeface="Carlito"/>
              </a:rPr>
              <a:t> </a:t>
            </a:r>
            <a:r>
              <a:rPr sz="1600" b="1" i="1" dirty="0">
                <a:latin typeface="Carlito"/>
                <a:cs typeface="Carlito"/>
              </a:rPr>
              <a:t>Modeller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30" dirty="0">
                <a:latin typeface="Carlito"/>
                <a:cs typeface="Carlito"/>
              </a:rPr>
              <a:t>Tahmin </a:t>
            </a:r>
            <a:r>
              <a:rPr sz="1600" spc="-5" dirty="0">
                <a:latin typeface="Carlito"/>
                <a:cs typeface="Carlito"/>
              </a:rPr>
              <a:t>yolu ile yapılan maliyet hesaplamalarının doğru bir </a:t>
            </a:r>
            <a:r>
              <a:rPr sz="1600" dirty="0">
                <a:latin typeface="Carlito"/>
                <a:cs typeface="Carlito"/>
              </a:rPr>
              <a:t>sonuç </a:t>
            </a:r>
            <a:r>
              <a:rPr sz="1600" spc="-10" dirty="0">
                <a:latin typeface="Carlito"/>
                <a:cs typeface="Carlito"/>
              </a:rPr>
              <a:t>vermeyeceği  </a:t>
            </a:r>
            <a:r>
              <a:rPr sz="1600" spc="-5" dirty="0">
                <a:latin typeface="Carlito"/>
                <a:cs typeface="Carlito"/>
              </a:rPr>
              <a:t>düşüncesinden </a:t>
            </a:r>
            <a:r>
              <a:rPr sz="1600" spc="-15" dirty="0">
                <a:latin typeface="Carlito"/>
                <a:cs typeface="Carlito"/>
              </a:rPr>
              <a:t>hareketle </a:t>
            </a:r>
            <a:r>
              <a:rPr sz="1600" spc="-5" dirty="0">
                <a:latin typeface="Carlito"/>
                <a:cs typeface="Carlito"/>
              </a:rPr>
              <a:t>kurgulanmış olan </a:t>
            </a:r>
            <a:r>
              <a:rPr sz="1600" dirty="0">
                <a:latin typeface="Carlito"/>
                <a:cs typeface="Carlito"/>
              </a:rPr>
              <a:t>modelleri </a:t>
            </a:r>
            <a:r>
              <a:rPr sz="1600" spc="-15" dirty="0">
                <a:latin typeface="Carlito"/>
                <a:cs typeface="Carlito"/>
              </a:rPr>
              <a:t>tanımlamaktadır. </a:t>
            </a:r>
            <a:r>
              <a:rPr sz="1600" spc="-10" dirty="0">
                <a:latin typeface="Carlito"/>
                <a:cs typeface="Carlito"/>
              </a:rPr>
              <a:t>Gerçekçi  </a:t>
            </a:r>
            <a:r>
              <a:rPr sz="1600" dirty="0">
                <a:latin typeface="Carlito"/>
                <a:cs typeface="Carlito"/>
              </a:rPr>
              <a:t>modellerin </a:t>
            </a:r>
            <a:r>
              <a:rPr sz="1600" spc="-5" dirty="0">
                <a:latin typeface="Carlito"/>
                <a:cs typeface="Carlito"/>
              </a:rPr>
              <a:t>tahmin doğruluğunun </a:t>
            </a:r>
            <a:r>
              <a:rPr sz="1600" spc="-10" dirty="0">
                <a:latin typeface="Carlito"/>
                <a:cs typeface="Carlito"/>
              </a:rPr>
              <a:t>miktarlara </a:t>
            </a:r>
            <a:r>
              <a:rPr sz="1600" spc="-15" dirty="0">
                <a:latin typeface="Carlito"/>
                <a:cs typeface="Carlito"/>
              </a:rPr>
              <a:t>dayalı </a:t>
            </a:r>
            <a:r>
              <a:rPr sz="1600" spc="-5" dirty="0">
                <a:latin typeface="Carlito"/>
                <a:cs typeface="Carlito"/>
              </a:rPr>
              <a:t>modellere </a:t>
            </a:r>
            <a:r>
              <a:rPr sz="1600" spc="-10" dirty="0">
                <a:latin typeface="Carlito"/>
                <a:cs typeface="Carlito"/>
              </a:rPr>
              <a:t>göre </a:t>
            </a:r>
            <a:r>
              <a:rPr sz="1600" spc="-5" dirty="0">
                <a:latin typeface="Carlito"/>
                <a:cs typeface="Carlito"/>
              </a:rPr>
              <a:t>daha </a:t>
            </a:r>
            <a:r>
              <a:rPr sz="1600" dirty="0">
                <a:latin typeface="Carlito"/>
                <a:cs typeface="Carlito"/>
              </a:rPr>
              <a:t>az  </a:t>
            </a:r>
            <a:r>
              <a:rPr sz="1600" spc="-5" dirty="0">
                <a:latin typeface="Carlito"/>
                <a:cs typeface="Carlito"/>
              </a:rPr>
              <a:t>olmasına </a:t>
            </a:r>
            <a:r>
              <a:rPr sz="1600" spc="-10" dirty="0">
                <a:latin typeface="Carlito"/>
                <a:cs typeface="Carlito"/>
              </a:rPr>
              <a:t>rağmen, miktarlara </a:t>
            </a:r>
            <a:r>
              <a:rPr sz="1600" spc="-15" dirty="0">
                <a:latin typeface="Carlito"/>
                <a:cs typeface="Carlito"/>
              </a:rPr>
              <a:t>dayalı </a:t>
            </a:r>
            <a:r>
              <a:rPr sz="1600" dirty="0">
                <a:latin typeface="Carlito"/>
                <a:cs typeface="Carlito"/>
              </a:rPr>
              <a:t>modellerin </a:t>
            </a:r>
            <a:r>
              <a:rPr sz="1600" spc="-5" dirty="0">
                <a:latin typeface="Carlito"/>
                <a:cs typeface="Carlito"/>
              </a:rPr>
              <a:t>gelişmelerini </a:t>
            </a:r>
            <a:r>
              <a:rPr sz="1600" spc="-10" dirty="0">
                <a:latin typeface="Carlito"/>
                <a:cs typeface="Carlito"/>
              </a:rPr>
              <a:t>nerdeyse  </a:t>
            </a:r>
            <a:r>
              <a:rPr sz="1600" dirty="0">
                <a:latin typeface="Carlito"/>
                <a:cs typeface="Carlito"/>
              </a:rPr>
              <a:t>tamamladıkları </a:t>
            </a:r>
            <a:r>
              <a:rPr sz="1600" spc="-5" dirty="0">
                <a:latin typeface="Carlito"/>
                <a:cs typeface="Carlito"/>
              </a:rPr>
              <a:t>halde, </a:t>
            </a:r>
            <a:r>
              <a:rPr sz="1600" spc="-15" dirty="0">
                <a:latin typeface="Carlito"/>
                <a:cs typeface="Carlito"/>
              </a:rPr>
              <a:t>gerçekçi </a:t>
            </a:r>
            <a:r>
              <a:rPr sz="1600" spc="-5" dirty="0">
                <a:latin typeface="Carlito"/>
                <a:cs typeface="Carlito"/>
              </a:rPr>
              <a:t>modellerin gelişme potansiyellerinin </a:t>
            </a:r>
            <a:r>
              <a:rPr sz="1600" spc="-10" dirty="0">
                <a:latin typeface="Carlito"/>
                <a:cs typeface="Carlito"/>
              </a:rPr>
              <a:t>çok yüksek  </a:t>
            </a:r>
            <a:r>
              <a:rPr sz="1600" spc="-5" dirty="0">
                <a:latin typeface="Carlito"/>
                <a:cs typeface="Carlito"/>
              </a:rPr>
              <a:t>olduğu ileri </a:t>
            </a:r>
            <a:r>
              <a:rPr sz="1600" spc="-20" dirty="0">
                <a:latin typeface="Carlito"/>
                <a:cs typeface="Carlito"/>
              </a:rPr>
              <a:t>sürülmektedir.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99242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5136" y="1329974"/>
            <a:ext cx="4152265" cy="41985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b="1" spc="-10" dirty="0">
                <a:latin typeface="Carlito"/>
                <a:cs typeface="Carlito"/>
              </a:rPr>
              <a:t>PROJE </a:t>
            </a:r>
            <a:r>
              <a:rPr sz="1200" b="1" dirty="0">
                <a:latin typeface="Carlito"/>
                <a:cs typeface="Carlito"/>
              </a:rPr>
              <a:t>MALİYET</a:t>
            </a:r>
            <a:r>
              <a:rPr sz="1200" b="1" spc="-10" dirty="0">
                <a:latin typeface="Carlito"/>
                <a:cs typeface="Carlito"/>
              </a:rPr>
              <a:t> </a:t>
            </a:r>
            <a:r>
              <a:rPr sz="1200" b="1" spc="-15" dirty="0">
                <a:latin typeface="Carlito"/>
                <a:cs typeface="Carlito"/>
              </a:rPr>
              <a:t>YÖNTEMİ</a:t>
            </a:r>
            <a:endParaRPr sz="120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Maliyeti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Direkt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Maliyetler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Dolaylı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Maliyetler</a:t>
            </a:r>
            <a:endParaRPr sz="12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200" spc="-15" dirty="0">
                <a:latin typeface="Carlito"/>
                <a:cs typeface="Carlito"/>
              </a:rPr>
              <a:t>Fırsat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Maliyeti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30" dirty="0">
                <a:latin typeface="Carlito"/>
                <a:cs typeface="Carlito"/>
              </a:rPr>
              <a:t>Toplam</a:t>
            </a:r>
            <a:r>
              <a:rPr sz="1200" spc="-10" dirty="0">
                <a:latin typeface="Carlito"/>
                <a:cs typeface="Carlito"/>
              </a:rPr>
              <a:t> Maliyet</a:t>
            </a:r>
            <a:endParaRPr sz="1200" dirty="0">
              <a:latin typeface="Carlito"/>
              <a:cs typeface="Carlito"/>
            </a:endParaRPr>
          </a:p>
          <a:p>
            <a:pPr marL="649605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 Maliyeti </a:t>
            </a:r>
            <a:r>
              <a:rPr sz="1200" spc="-5" dirty="0">
                <a:latin typeface="Carlito"/>
                <a:cs typeface="Carlito"/>
              </a:rPr>
              <a:t>tahmin</a:t>
            </a:r>
            <a:r>
              <a:rPr sz="1200" spc="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Modelleri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5" dirty="0">
                <a:latin typeface="Carlito"/>
                <a:cs typeface="Carlito"/>
              </a:rPr>
              <a:t>Geleneksel</a:t>
            </a:r>
            <a:r>
              <a:rPr sz="1200" spc="-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Modeller</a:t>
            </a:r>
            <a:endParaRPr sz="12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200" spc="-20" dirty="0">
                <a:latin typeface="Carlito"/>
                <a:cs typeface="Carlito"/>
              </a:rPr>
              <a:t>Tanımlayıcı</a:t>
            </a:r>
            <a:r>
              <a:rPr sz="1200" spc="-7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Modeller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GerçekçiModeller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5" dirty="0">
                <a:latin typeface="Carlito"/>
                <a:cs typeface="Carlito"/>
              </a:rPr>
              <a:t>Uzman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Sistemler</a:t>
            </a:r>
            <a:endParaRPr sz="1200" dirty="0">
              <a:latin typeface="Carlito"/>
              <a:cs typeface="Carlito"/>
            </a:endParaRPr>
          </a:p>
          <a:p>
            <a:pPr marL="650240" lvl="1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5" dirty="0">
                <a:latin typeface="Carlito"/>
                <a:cs typeface="Carlito"/>
              </a:rPr>
              <a:t>Ödünleşim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Analizi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Performansı </a:t>
            </a:r>
            <a:r>
              <a:rPr sz="1200" spc="-5" dirty="0">
                <a:latin typeface="Carlito"/>
                <a:cs typeface="Carlito"/>
              </a:rPr>
              <a:t>Sabitlenmiş</a:t>
            </a:r>
            <a:r>
              <a:rPr sz="1200" spc="-3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Projeler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10" dirty="0">
                <a:latin typeface="Carlito"/>
                <a:cs typeface="Carlito"/>
              </a:rPr>
              <a:t>Maliyeti </a:t>
            </a:r>
            <a:r>
              <a:rPr sz="1200" spc="-5" dirty="0">
                <a:latin typeface="Carlito"/>
                <a:cs typeface="Carlito"/>
              </a:rPr>
              <a:t>Sabitlenmiş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Projeler</a:t>
            </a:r>
            <a:endParaRPr sz="1200" dirty="0">
              <a:latin typeface="Carlito"/>
              <a:cs typeface="Carlito"/>
            </a:endParaRPr>
          </a:p>
          <a:p>
            <a:pPr marL="1106805" lvl="2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7440" algn="l"/>
              </a:tabLst>
            </a:pPr>
            <a:r>
              <a:rPr sz="1200" spc="-5" dirty="0">
                <a:latin typeface="Carlito"/>
                <a:cs typeface="Carlito"/>
              </a:rPr>
              <a:t>Süresi Sabitlenmiş</a:t>
            </a:r>
            <a:r>
              <a:rPr sz="1200" spc="-4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Projeler</a:t>
            </a:r>
            <a:endParaRPr sz="1200" dirty="0">
              <a:latin typeface="Carlito"/>
              <a:cs typeface="Carlito"/>
            </a:endParaRPr>
          </a:p>
          <a:p>
            <a:pPr marL="1107440" lvl="2" indent="-18161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108075" algn="l"/>
              </a:tabLst>
            </a:pPr>
            <a:r>
              <a:rPr sz="1200" spc="-5" dirty="0">
                <a:latin typeface="Carlito"/>
                <a:cs typeface="Carlito"/>
              </a:rPr>
              <a:t>Sabiti </a:t>
            </a:r>
            <a:r>
              <a:rPr sz="1200" spc="-15" dirty="0">
                <a:latin typeface="Carlito"/>
                <a:cs typeface="Carlito"/>
              </a:rPr>
              <a:t>Olmayan</a:t>
            </a:r>
            <a:r>
              <a:rPr sz="1200" spc="-40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Projeler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28670" y="314833"/>
            <a:ext cx="24866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/>
              <a:t>TAKDİM</a:t>
            </a:r>
            <a:r>
              <a:rPr sz="1800" spc="-70" dirty="0"/>
              <a:t> </a:t>
            </a:r>
            <a:r>
              <a:rPr sz="1800" spc="-5" dirty="0"/>
              <a:t>PLANI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2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868093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7454" y="68059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20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2055102"/>
            <a:ext cx="8836025" cy="2120452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dirty="0">
                <a:latin typeface="Carlito"/>
                <a:cs typeface="Carlito"/>
              </a:rPr>
              <a:t>Uzman</a:t>
            </a:r>
            <a:r>
              <a:rPr sz="1400" b="1" i="1" spc="-2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Sistemler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“</a:t>
            </a:r>
            <a:r>
              <a:rPr sz="1400" b="1" spc="-5" dirty="0">
                <a:latin typeface="Carlito"/>
                <a:cs typeface="Carlito"/>
              </a:rPr>
              <a:t>Gelişmiş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spc="-5" dirty="0">
                <a:latin typeface="Carlito"/>
                <a:cs typeface="Carlito"/>
              </a:rPr>
              <a:t>modelleri</a:t>
            </a:r>
            <a:r>
              <a:rPr sz="1400" spc="-5" dirty="0">
                <a:latin typeface="Carlito"/>
                <a:cs typeface="Carlito"/>
              </a:rPr>
              <a:t>” </a:t>
            </a:r>
            <a:r>
              <a:rPr sz="1400" dirty="0">
                <a:latin typeface="Carlito"/>
                <a:cs typeface="Carlito"/>
              </a:rPr>
              <a:t>adı altında </a:t>
            </a:r>
            <a:r>
              <a:rPr sz="1400" spc="-5" dirty="0">
                <a:latin typeface="Carlito"/>
                <a:cs typeface="Carlito"/>
              </a:rPr>
              <a:t>da </a:t>
            </a:r>
            <a:r>
              <a:rPr sz="1400" dirty="0">
                <a:latin typeface="Carlito"/>
                <a:cs typeface="Carlito"/>
              </a:rPr>
              <a:t>incelenen </a:t>
            </a:r>
            <a:r>
              <a:rPr sz="1400" spc="-5" dirty="0">
                <a:latin typeface="Carlito"/>
                <a:cs typeface="Carlito"/>
              </a:rPr>
              <a:t>bu modeller ile </a:t>
            </a:r>
            <a:r>
              <a:rPr sz="1400" spc="-10" dirty="0">
                <a:latin typeface="Carlito"/>
                <a:cs typeface="Carlito"/>
              </a:rPr>
              <a:t>maliyet  </a:t>
            </a:r>
            <a:r>
              <a:rPr sz="1400" spc="-5" dirty="0">
                <a:latin typeface="Carlito"/>
                <a:cs typeface="Carlito"/>
              </a:rPr>
              <a:t>tahmini yapabilmek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veri </a:t>
            </a:r>
            <a:r>
              <a:rPr sz="1400" spc="-5" dirty="0">
                <a:latin typeface="Carlito"/>
                <a:cs typeface="Carlito"/>
              </a:rPr>
              <a:t>tabanı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bilgsayarlardan </a:t>
            </a:r>
            <a:r>
              <a:rPr sz="1400" spc="-20" dirty="0">
                <a:latin typeface="Carlito"/>
                <a:cs typeface="Carlito"/>
              </a:rPr>
              <a:t>yararlanılır. </a:t>
            </a:r>
            <a:r>
              <a:rPr sz="1400" spc="-5" dirty="0">
                <a:latin typeface="Carlito"/>
                <a:cs typeface="Carlito"/>
              </a:rPr>
              <a:t>Maliyet  tahmininde </a:t>
            </a:r>
            <a:r>
              <a:rPr sz="1400" dirty="0">
                <a:latin typeface="Carlito"/>
                <a:cs typeface="Carlito"/>
              </a:rPr>
              <a:t>başarılı </a:t>
            </a:r>
            <a:r>
              <a:rPr sz="1400" spc="-5" dirty="0">
                <a:latin typeface="Carlito"/>
                <a:cs typeface="Carlito"/>
              </a:rPr>
              <a:t>olabilmek </a:t>
            </a:r>
            <a:r>
              <a:rPr sz="1400" dirty="0">
                <a:latin typeface="Carlito"/>
                <a:cs typeface="Carlito"/>
              </a:rPr>
              <a:t>için de </a:t>
            </a:r>
            <a:r>
              <a:rPr sz="1400" spc="-5" dirty="0">
                <a:latin typeface="Carlito"/>
                <a:cs typeface="Carlito"/>
              </a:rPr>
              <a:t>bu sistemlerin mutlaka uzman </a:t>
            </a:r>
            <a:r>
              <a:rPr sz="1400" dirty="0">
                <a:latin typeface="Carlito"/>
                <a:cs typeface="Carlito"/>
              </a:rPr>
              <a:t>kişiler  </a:t>
            </a:r>
            <a:r>
              <a:rPr sz="1400" spc="-10" dirty="0">
                <a:latin typeface="Carlito"/>
                <a:cs typeface="Carlito"/>
              </a:rPr>
              <a:t>tarafından </a:t>
            </a:r>
            <a:r>
              <a:rPr sz="1400" spc="-5" dirty="0">
                <a:latin typeface="Carlito"/>
                <a:cs typeface="Carlito"/>
              </a:rPr>
              <a:t>yönlendirilmesi </a:t>
            </a:r>
            <a:r>
              <a:rPr sz="1400" spc="-35" dirty="0">
                <a:latin typeface="Carlito"/>
                <a:cs typeface="Carlito"/>
              </a:rPr>
              <a:t>gerekir. </a:t>
            </a:r>
            <a:r>
              <a:rPr sz="1400" dirty="0">
                <a:latin typeface="Carlito"/>
                <a:cs typeface="Carlito"/>
              </a:rPr>
              <a:t>Bina </a:t>
            </a:r>
            <a:r>
              <a:rPr sz="1400" spc="-5" dirty="0">
                <a:latin typeface="Carlito"/>
                <a:cs typeface="Carlito"/>
              </a:rPr>
              <a:t>maliyet tahmininde </a:t>
            </a:r>
            <a:r>
              <a:rPr sz="1400" spc="-10" dirty="0">
                <a:latin typeface="Carlito"/>
                <a:cs typeface="Carlito"/>
              </a:rPr>
              <a:t>kullanılan </a:t>
            </a:r>
            <a:r>
              <a:rPr sz="1400" dirty="0">
                <a:latin typeface="Carlito"/>
                <a:cs typeface="Carlito"/>
              </a:rPr>
              <a:t>uzman  </a:t>
            </a:r>
            <a:r>
              <a:rPr sz="1400" spc="-10" dirty="0">
                <a:latin typeface="Carlito"/>
                <a:cs typeface="Carlito"/>
              </a:rPr>
              <a:t>sistemlerin </a:t>
            </a:r>
            <a:r>
              <a:rPr sz="1400" spc="-5" dirty="0">
                <a:latin typeface="Carlito"/>
                <a:cs typeface="Carlito"/>
              </a:rPr>
              <a:t>geliştirilmesinde </a:t>
            </a:r>
            <a:r>
              <a:rPr sz="1400" dirty="0">
                <a:latin typeface="Carlito"/>
                <a:cs typeface="Carlito"/>
              </a:rPr>
              <a:t>üç </a:t>
            </a:r>
            <a:r>
              <a:rPr sz="1400" spc="-5" dirty="0">
                <a:latin typeface="Carlito"/>
                <a:cs typeface="Carlito"/>
              </a:rPr>
              <a:t>yaklaşımdan</a:t>
            </a:r>
            <a:r>
              <a:rPr sz="1400" spc="114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yararlanılır: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dirty="0">
                <a:latin typeface="Carlito"/>
                <a:cs typeface="Carlito"/>
              </a:rPr>
              <a:t>Menü</a:t>
            </a:r>
            <a:r>
              <a:rPr sz="1400" spc="-5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Yaklaşımı,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spc="-5" dirty="0">
                <a:latin typeface="Carlito"/>
                <a:cs typeface="Carlito"/>
              </a:rPr>
              <a:t>Denkleştirme </a:t>
            </a:r>
            <a:r>
              <a:rPr sz="1400" spc="-20" dirty="0">
                <a:latin typeface="Carlito"/>
                <a:cs typeface="Carlito"/>
              </a:rPr>
              <a:t>Yaklaşımı</a:t>
            </a:r>
            <a:r>
              <a:rPr sz="1400" spc="70" dirty="0">
                <a:latin typeface="Carlito"/>
                <a:cs typeface="Carlito"/>
              </a:rPr>
              <a:t> </a:t>
            </a:r>
            <a:r>
              <a:rPr sz="1400" spc="-30" dirty="0">
                <a:latin typeface="Carlito"/>
                <a:cs typeface="Carlito"/>
              </a:rPr>
              <a:t>ve</a:t>
            </a:r>
            <a:endParaRPr sz="1400" dirty="0">
              <a:latin typeface="Carlito"/>
              <a:cs typeface="Carlito"/>
            </a:endParaRPr>
          </a:p>
          <a:p>
            <a:pPr marL="812800" lvl="1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812165" algn="l"/>
                <a:tab pos="812800" algn="l"/>
              </a:tabLst>
            </a:pPr>
            <a:r>
              <a:rPr sz="1400" dirty="0">
                <a:latin typeface="Carlito"/>
                <a:cs typeface="Carlito"/>
              </a:rPr>
              <a:t>Bütünleşik Modelleme</a:t>
            </a:r>
            <a:r>
              <a:rPr sz="1400" spc="15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Yaklaşımı.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703614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7454" y="55486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21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975" y="1792212"/>
            <a:ext cx="8836025" cy="2905283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dirty="0">
                <a:latin typeface="Carlito"/>
                <a:cs typeface="Carlito"/>
              </a:rPr>
              <a:t>Ödünleşim</a:t>
            </a:r>
            <a:r>
              <a:rPr sz="1400" b="1" spc="-45" dirty="0">
                <a:latin typeface="Carlito"/>
                <a:cs typeface="Carlito"/>
              </a:rPr>
              <a:t> </a:t>
            </a:r>
            <a:r>
              <a:rPr sz="1400" b="1" spc="-5" dirty="0">
                <a:latin typeface="Carlito"/>
                <a:cs typeface="Carlito"/>
              </a:rPr>
              <a:t>Analizi</a:t>
            </a:r>
            <a:endParaRPr sz="14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dirty="0">
                <a:latin typeface="Carlito"/>
                <a:cs typeface="Carlito"/>
              </a:rPr>
              <a:t>İyi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yöneticisi </a:t>
            </a:r>
            <a:r>
              <a:rPr sz="1400" spc="-10" dirty="0">
                <a:latin typeface="Carlito"/>
                <a:cs typeface="Carlito"/>
              </a:rPr>
              <a:t>kaynaklarını </a:t>
            </a:r>
            <a:r>
              <a:rPr sz="1400" b="1" spc="-10" dirty="0">
                <a:latin typeface="Carlito"/>
                <a:cs typeface="Carlito"/>
              </a:rPr>
              <a:t>zaman</a:t>
            </a:r>
            <a:r>
              <a:rPr sz="1400" spc="-10" dirty="0">
                <a:latin typeface="Carlito"/>
                <a:cs typeface="Carlito"/>
              </a:rPr>
              <a:t>,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performans </a:t>
            </a:r>
            <a:r>
              <a:rPr sz="1400" spc="-5" dirty="0">
                <a:latin typeface="Carlito"/>
                <a:cs typeface="Carlito"/>
              </a:rPr>
              <a:t>gibi </a:t>
            </a:r>
            <a:r>
              <a:rPr sz="1400" dirty="0">
                <a:latin typeface="Carlito"/>
                <a:cs typeface="Carlito"/>
              </a:rPr>
              <a:t>sabitler  altında en iyi </a:t>
            </a:r>
            <a:r>
              <a:rPr sz="1400" spc="-5" dirty="0">
                <a:latin typeface="Carlito"/>
                <a:cs typeface="Carlito"/>
              </a:rPr>
              <a:t>şekilde </a:t>
            </a:r>
            <a:r>
              <a:rPr sz="1400" spc="-15" dirty="0">
                <a:latin typeface="Carlito"/>
                <a:cs typeface="Carlito"/>
              </a:rPr>
              <a:t>koordine </a:t>
            </a:r>
            <a:r>
              <a:rPr sz="1400" spc="-5" dirty="0">
                <a:latin typeface="Carlito"/>
                <a:cs typeface="Carlito"/>
              </a:rPr>
              <a:t>etmelidir [12]. </a:t>
            </a:r>
            <a:r>
              <a:rPr sz="1400" spc="-10" dirty="0">
                <a:latin typeface="Carlito"/>
                <a:cs typeface="Carlito"/>
              </a:rPr>
              <a:t>Bu </a:t>
            </a:r>
            <a:r>
              <a:rPr sz="1400" spc="-5" dirty="0">
                <a:latin typeface="Carlito"/>
                <a:cs typeface="Carlito"/>
              </a:rPr>
              <a:t>yaklaşım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başından  sonuna kadar çeşitli </a:t>
            </a:r>
            <a:r>
              <a:rPr sz="1400" spc="-10" dirty="0">
                <a:latin typeface="Carlito"/>
                <a:cs typeface="Carlito"/>
              </a:rPr>
              <a:t>şekillerde</a:t>
            </a:r>
            <a:r>
              <a:rPr sz="1400" spc="5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sürdürülmelidir.</a:t>
            </a:r>
            <a:endParaRPr sz="1400" dirty="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Her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planlanma </a:t>
            </a:r>
            <a:r>
              <a:rPr sz="1400" dirty="0">
                <a:latin typeface="Carlito"/>
                <a:cs typeface="Carlito"/>
              </a:rPr>
              <a:t>aşamasında </a:t>
            </a:r>
            <a:r>
              <a:rPr sz="1400" spc="-5" dirty="0">
                <a:latin typeface="Carlito"/>
                <a:cs typeface="Carlito"/>
              </a:rPr>
              <a:t>eldeki bilgi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verileri kullanarak en </a:t>
            </a:r>
            <a:r>
              <a:rPr sz="1400" dirty="0">
                <a:latin typeface="Carlito"/>
                <a:cs typeface="Carlito"/>
              </a:rPr>
              <a:t>ince  </a:t>
            </a:r>
            <a:r>
              <a:rPr sz="1400" spc="-5" dirty="0">
                <a:latin typeface="Carlito"/>
                <a:cs typeface="Carlito"/>
              </a:rPr>
              <a:t>ayrıntısına </a:t>
            </a:r>
            <a:r>
              <a:rPr sz="1400" spc="-10" dirty="0">
                <a:latin typeface="Carlito"/>
                <a:cs typeface="Carlito"/>
              </a:rPr>
              <a:t>kadar öngörülmeye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hesaplanmaya </a:t>
            </a:r>
            <a:r>
              <a:rPr sz="1400" spc="-25" dirty="0">
                <a:latin typeface="Carlito"/>
                <a:cs typeface="Carlito"/>
              </a:rPr>
              <a:t>çalışılır. Fakat </a:t>
            </a:r>
            <a:r>
              <a:rPr sz="1400" spc="-5" dirty="0">
                <a:latin typeface="Carlito"/>
                <a:cs typeface="Carlito"/>
              </a:rPr>
              <a:t>hiçbir </a:t>
            </a:r>
            <a:r>
              <a:rPr sz="1400" spc="-10" dirty="0">
                <a:latin typeface="Carlito"/>
                <a:cs typeface="Carlito"/>
              </a:rPr>
              <a:t>proje yapım  </a:t>
            </a:r>
            <a:r>
              <a:rPr sz="1400" dirty="0">
                <a:latin typeface="Carlito"/>
                <a:cs typeface="Carlito"/>
              </a:rPr>
              <a:t>aşamasında </a:t>
            </a:r>
            <a:r>
              <a:rPr sz="1400" spc="-5" dirty="0">
                <a:latin typeface="Carlito"/>
                <a:cs typeface="Carlito"/>
              </a:rPr>
              <a:t>tamamen plana </a:t>
            </a:r>
            <a:r>
              <a:rPr sz="1400" spc="-10" dirty="0">
                <a:latin typeface="Carlito"/>
                <a:cs typeface="Carlito"/>
              </a:rPr>
              <a:t>uygun </a:t>
            </a:r>
            <a:r>
              <a:rPr sz="1400" spc="-5" dirty="0">
                <a:latin typeface="Carlito"/>
                <a:cs typeface="Carlito"/>
              </a:rPr>
              <a:t>şekilde gerçekleşemez.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10" dirty="0">
                <a:latin typeface="Carlito"/>
                <a:cs typeface="Carlito"/>
              </a:rPr>
              <a:t>çıkan </a:t>
            </a:r>
            <a:r>
              <a:rPr sz="1400" spc="-25" dirty="0">
                <a:latin typeface="Carlito"/>
                <a:cs typeface="Carlito"/>
              </a:rPr>
              <a:t>zorluklar,  </a:t>
            </a:r>
            <a:r>
              <a:rPr sz="1400" spc="-10" dirty="0">
                <a:latin typeface="Carlito"/>
                <a:cs typeface="Carlito"/>
              </a:rPr>
              <a:t>problemler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önceki </a:t>
            </a:r>
            <a:r>
              <a:rPr sz="1400" spc="-10" dirty="0">
                <a:latin typeface="Carlito"/>
                <a:cs typeface="Carlito"/>
              </a:rPr>
              <a:t>tahminlere uymayan </a:t>
            </a:r>
            <a:r>
              <a:rPr sz="1400" spc="-5" dirty="0">
                <a:latin typeface="Carlito"/>
                <a:cs typeface="Carlito"/>
              </a:rPr>
              <a:t>değişimler </a:t>
            </a:r>
            <a:r>
              <a:rPr sz="1400" spc="-15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yöneticilerini </a:t>
            </a:r>
            <a:r>
              <a:rPr sz="1400" spc="-15" dirty="0">
                <a:latin typeface="Carlito"/>
                <a:cs typeface="Carlito"/>
              </a:rPr>
              <a:t>proje  </a:t>
            </a:r>
            <a:r>
              <a:rPr sz="1400" spc="-5" dirty="0">
                <a:latin typeface="Carlito"/>
                <a:cs typeface="Carlito"/>
              </a:rPr>
              <a:t>süresince zaman, </a:t>
            </a:r>
            <a:r>
              <a:rPr sz="1400" spc="-10" dirty="0">
                <a:latin typeface="Carlito"/>
                <a:cs typeface="Carlito"/>
              </a:rPr>
              <a:t>maliyet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performans </a:t>
            </a:r>
            <a:r>
              <a:rPr sz="1400" spc="-15" dirty="0">
                <a:latin typeface="Carlito"/>
                <a:cs typeface="Carlito"/>
              </a:rPr>
              <a:t>konularında </a:t>
            </a:r>
            <a:r>
              <a:rPr sz="1400" spc="-10" dirty="0">
                <a:latin typeface="Carlito"/>
                <a:cs typeface="Carlito"/>
              </a:rPr>
              <a:t>birçok </a:t>
            </a:r>
            <a:r>
              <a:rPr sz="1400" spc="-20" dirty="0">
                <a:latin typeface="Carlito"/>
                <a:cs typeface="Carlito"/>
              </a:rPr>
              <a:t>hayati </a:t>
            </a:r>
            <a:r>
              <a:rPr sz="1400" spc="-15" dirty="0">
                <a:latin typeface="Carlito"/>
                <a:cs typeface="Carlito"/>
              </a:rPr>
              <a:t>karar </a:t>
            </a:r>
            <a:r>
              <a:rPr sz="1400" dirty="0">
                <a:latin typeface="Carlito"/>
                <a:cs typeface="Carlito"/>
              </a:rPr>
              <a:t>almak  </a:t>
            </a:r>
            <a:r>
              <a:rPr sz="1400" spc="-5" dirty="0">
                <a:latin typeface="Carlito"/>
                <a:cs typeface="Carlito"/>
              </a:rPr>
              <a:t>durumda</a:t>
            </a:r>
            <a:r>
              <a:rPr sz="1400" spc="-25" dirty="0">
                <a:latin typeface="Carlito"/>
                <a:cs typeface="Carlito"/>
              </a:rPr>
              <a:t> </a:t>
            </a:r>
            <a:r>
              <a:rPr sz="1400" spc="-35" dirty="0">
                <a:latin typeface="Carlito"/>
                <a:cs typeface="Carlito"/>
              </a:rPr>
              <a:t>bırakır.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süresince zaman, maliyet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performans konularının </a:t>
            </a:r>
            <a:r>
              <a:rPr sz="1400" spc="-5" dirty="0">
                <a:latin typeface="Carlito"/>
                <a:cs typeface="Carlito"/>
              </a:rPr>
              <a:t>herhangi birinde  gerçekleşen </a:t>
            </a:r>
            <a:r>
              <a:rPr sz="1400" spc="-20" dirty="0">
                <a:latin typeface="Carlito"/>
                <a:cs typeface="Carlito"/>
              </a:rPr>
              <a:t>değişimler, </a:t>
            </a:r>
            <a:r>
              <a:rPr sz="1400" spc="-5" dirty="0">
                <a:latin typeface="Carlito"/>
                <a:cs typeface="Carlito"/>
              </a:rPr>
              <a:t>istisnai </a:t>
            </a:r>
            <a:r>
              <a:rPr sz="1400" dirty="0">
                <a:latin typeface="Carlito"/>
                <a:cs typeface="Carlito"/>
              </a:rPr>
              <a:t>durumlar </a:t>
            </a:r>
            <a:r>
              <a:rPr sz="1400" spc="-5" dirty="0">
                <a:latin typeface="Carlito"/>
                <a:cs typeface="Carlito"/>
              </a:rPr>
              <a:t>hariç, diğerlerini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5" dirty="0">
                <a:latin typeface="Carlito"/>
                <a:cs typeface="Carlito"/>
              </a:rPr>
              <a:t>doğrudan </a:t>
            </a:r>
            <a:r>
              <a:rPr sz="1400" spc="-30" dirty="0">
                <a:latin typeface="Carlito"/>
                <a:cs typeface="Carlito"/>
              </a:rPr>
              <a:t>etkiler. </a:t>
            </a:r>
            <a:r>
              <a:rPr sz="1400" dirty="0">
                <a:latin typeface="Carlito"/>
                <a:cs typeface="Carlito"/>
              </a:rPr>
              <a:t>Bu  </a:t>
            </a:r>
            <a:r>
              <a:rPr sz="1400" spc="-10" dirty="0">
                <a:latin typeface="Carlito"/>
                <a:cs typeface="Carlito"/>
              </a:rPr>
              <a:t>yüzden proje </a:t>
            </a:r>
            <a:r>
              <a:rPr sz="1400" spc="-5" dirty="0">
                <a:latin typeface="Carlito"/>
                <a:cs typeface="Carlito"/>
              </a:rPr>
              <a:t>yöneticileri,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başından sonuna </a:t>
            </a:r>
            <a:r>
              <a:rPr sz="1400" spc="-10" dirty="0">
                <a:latin typeface="Carlito"/>
                <a:cs typeface="Carlito"/>
              </a:rPr>
              <a:t>kadar </a:t>
            </a:r>
            <a:r>
              <a:rPr sz="1400" spc="-5" dirty="0">
                <a:latin typeface="Carlito"/>
                <a:cs typeface="Carlito"/>
              </a:rPr>
              <a:t>sürekli </a:t>
            </a:r>
            <a:r>
              <a:rPr sz="1400" spc="-10" dirty="0">
                <a:latin typeface="Carlito"/>
                <a:cs typeface="Carlito"/>
              </a:rPr>
              <a:t>devam </a:t>
            </a:r>
            <a:r>
              <a:rPr sz="1400" dirty="0">
                <a:latin typeface="Carlito"/>
                <a:cs typeface="Carlito"/>
              </a:rPr>
              <a:t>eden  </a:t>
            </a:r>
            <a:r>
              <a:rPr sz="1400" spc="-5" dirty="0">
                <a:latin typeface="Carlito"/>
                <a:cs typeface="Carlito"/>
              </a:rPr>
              <a:t>ödünleşim </a:t>
            </a:r>
            <a:r>
              <a:rPr sz="1400" dirty="0">
                <a:latin typeface="Carlito"/>
                <a:cs typeface="Carlito"/>
              </a:rPr>
              <a:t>analizleri </a:t>
            </a:r>
            <a:r>
              <a:rPr sz="1400" spc="-5" dirty="0">
                <a:latin typeface="Carlito"/>
                <a:cs typeface="Carlito"/>
              </a:rPr>
              <a:t>yapmak </a:t>
            </a:r>
            <a:r>
              <a:rPr sz="1400" spc="-10" dirty="0">
                <a:latin typeface="Carlito"/>
                <a:cs typeface="Carlito"/>
              </a:rPr>
              <a:t>zorunda </a:t>
            </a:r>
            <a:r>
              <a:rPr sz="1400" spc="-30" dirty="0">
                <a:latin typeface="Carlito"/>
                <a:cs typeface="Carlito"/>
              </a:rPr>
              <a:t>kalırlar. </a:t>
            </a:r>
            <a:r>
              <a:rPr sz="1400" spc="-10" dirty="0">
                <a:latin typeface="Carlito"/>
                <a:cs typeface="Carlito"/>
              </a:rPr>
              <a:t>Kararlar verilirken </a:t>
            </a:r>
            <a:r>
              <a:rPr sz="1400" spc="-5" dirty="0">
                <a:latin typeface="Carlito"/>
                <a:cs typeface="Carlito"/>
              </a:rPr>
              <a:t>bahsi </a:t>
            </a:r>
            <a:r>
              <a:rPr sz="1400" dirty="0">
                <a:latin typeface="Carlito"/>
                <a:cs typeface="Carlito"/>
              </a:rPr>
              <a:t>geçen  analizler </a:t>
            </a:r>
            <a:r>
              <a:rPr sz="1400" spc="-10" dirty="0">
                <a:latin typeface="Carlito"/>
                <a:cs typeface="Carlito"/>
              </a:rPr>
              <a:t>bazen tecrübeye </a:t>
            </a:r>
            <a:r>
              <a:rPr sz="1400" spc="-15" dirty="0">
                <a:latin typeface="Carlito"/>
                <a:cs typeface="Carlito"/>
              </a:rPr>
              <a:t>dayalı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5" dirty="0">
                <a:latin typeface="Carlito"/>
                <a:cs typeface="Carlito"/>
              </a:rPr>
              <a:t>saniyeler </a:t>
            </a:r>
            <a:r>
              <a:rPr sz="1400" dirty="0">
                <a:latin typeface="Carlito"/>
                <a:cs typeface="Carlito"/>
              </a:rPr>
              <a:t>içinde </a:t>
            </a:r>
            <a:r>
              <a:rPr sz="1400" spc="-5" dirty="0">
                <a:latin typeface="Carlito"/>
                <a:cs typeface="Carlito"/>
              </a:rPr>
              <a:t>yapılsa </a:t>
            </a:r>
            <a:r>
              <a:rPr sz="1400" dirty="0">
                <a:latin typeface="Carlito"/>
                <a:cs typeface="Carlito"/>
              </a:rPr>
              <a:t>dahi </a:t>
            </a:r>
            <a:r>
              <a:rPr sz="1400" spc="-5" dirty="0">
                <a:latin typeface="Carlito"/>
                <a:cs typeface="Carlito"/>
              </a:rPr>
              <a:t>kritik  </a:t>
            </a:r>
            <a:r>
              <a:rPr sz="1400" spc="-15" dirty="0">
                <a:latin typeface="Carlito"/>
                <a:cs typeface="Carlito"/>
              </a:rPr>
              <a:t>konularda </a:t>
            </a:r>
            <a:r>
              <a:rPr sz="1400" spc="-5" dirty="0">
                <a:latin typeface="Carlito"/>
                <a:cs typeface="Carlito"/>
              </a:rPr>
              <a:t>genellikle </a:t>
            </a:r>
            <a:r>
              <a:rPr sz="1400" spc="-10" dirty="0">
                <a:latin typeface="Carlito"/>
                <a:cs typeface="Carlito"/>
              </a:rPr>
              <a:t>görsel </a:t>
            </a:r>
            <a:r>
              <a:rPr sz="1400" spc="-5" dirty="0">
                <a:latin typeface="Carlito"/>
                <a:cs typeface="Carlito"/>
              </a:rPr>
              <a:t>bir </a:t>
            </a:r>
            <a:r>
              <a:rPr sz="1400" spc="-10" dirty="0">
                <a:latin typeface="Carlito"/>
                <a:cs typeface="Carlito"/>
              </a:rPr>
              <a:t>grafik </a:t>
            </a:r>
            <a:r>
              <a:rPr sz="1400" spc="-20" dirty="0">
                <a:latin typeface="Carlito"/>
                <a:cs typeface="Carlito"/>
              </a:rPr>
              <a:t>ya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0" dirty="0">
                <a:latin typeface="Carlito"/>
                <a:cs typeface="Carlito"/>
              </a:rPr>
              <a:t>rapor </a:t>
            </a:r>
            <a:r>
              <a:rPr sz="1400" spc="-5" dirty="0">
                <a:latin typeface="Carlito"/>
                <a:cs typeface="Carlito"/>
              </a:rPr>
              <a:t>şeklinde </a:t>
            </a:r>
            <a:r>
              <a:rPr sz="1400" dirty="0">
                <a:latin typeface="Carlito"/>
                <a:cs typeface="Carlito"/>
              </a:rPr>
              <a:t>sunulur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incelenirler.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01663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6830" y="703453"/>
            <a:ext cx="18592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/>
              <a:t>KAYNAKÇA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pc="-5" dirty="0"/>
              <a:t>22</a:t>
            </a:fld>
            <a:r>
              <a:rPr spc="-10" dirty="0"/>
              <a:t>/343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5771" y="1223071"/>
            <a:ext cx="8492616" cy="452239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marR="41910" indent="-285750" algn="just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Albayrak, </a:t>
            </a:r>
            <a:r>
              <a:rPr sz="1600" dirty="0">
                <a:latin typeface="Carlito"/>
                <a:cs typeface="Carlito"/>
              </a:rPr>
              <a:t>Burhan.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Danışmanlık, </a:t>
            </a:r>
            <a:r>
              <a:rPr sz="1600" dirty="0">
                <a:latin typeface="Carlito"/>
                <a:cs typeface="Carlito"/>
              </a:rPr>
              <a:t>2. </a:t>
            </a:r>
            <a:r>
              <a:rPr sz="1600" spc="-10" dirty="0">
                <a:latin typeface="Carlito"/>
                <a:cs typeface="Carlito"/>
              </a:rPr>
              <a:t>bs. </a:t>
            </a:r>
            <a:r>
              <a:rPr sz="1600" spc="-5" dirty="0">
                <a:latin typeface="Carlito"/>
                <a:cs typeface="Carlito"/>
              </a:rPr>
              <a:t>(İstanbul: </a:t>
            </a:r>
            <a:r>
              <a:rPr sz="1600" spc="-10" dirty="0">
                <a:latin typeface="Carlito"/>
                <a:cs typeface="Carlito"/>
              </a:rPr>
              <a:t>Alfa </a:t>
            </a:r>
            <a:r>
              <a:rPr sz="1600" dirty="0">
                <a:latin typeface="Carlito"/>
                <a:cs typeface="Carlito"/>
              </a:rPr>
              <a:t>Basım  </a:t>
            </a:r>
            <a:r>
              <a:rPr sz="1600" spc="-35" dirty="0">
                <a:latin typeface="Carlito"/>
                <a:cs typeface="Carlito"/>
              </a:rPr>
              <a:t>Yayın </a:t>
            </a:r>
            <a:r>
              <a:rPr sz="1600" spc="-5" dirty="0">
                <a:latin typeface="Carlito"/>
                <a:cs typeface="Carlito"/>
              </a:rPr>
              <a:t>Dağıtım,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1998)1.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5" dirty="0">
                <a:latin typeface="Carlito"/>
                <a:cs typeface="Carlito"/>
              </a:rPr>
              <a:t>L. </a:t>
            </a:r>
            <a:r>
              <a:rPr sz="1600" spc="-30" dirty="0">
                <a:latin typeface="Carlito"/>
                <a:cs typeface="Carlito"/>
              </a:rPr>
              <a:t>Young </a:t>
            </a:r>
            <a:r>
              <a:rPr sz="1600" spc="-55" dirty="0">
                <a:latin typeface="Carlito"/>
                <a:cs typeface="Carlito"/>
              </a:rPr>
              <a:t>Trevor,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0" dirty="0">
                <a:latin typeface="Carlito"/>
                <a:cs typeface="Carlito"/>
              </a:rPr>
              <a:t>(İstanbul: </a:t>
            </a:r>
            <a:r>
              <a:rPr sz="1600" spc="-5" dirty="0">
                <a:latin typeface="Carlito"/>
                <a:cs typeface="Carlito"/>
              </a:rPr>
              <a:t>Timas </a:t>
            </a:r>
            <a:r>
              <a:rPr sz="1600" spc="-25" dirty="0">
                <a:latin typeface="Carlito"/>
                <a:cs typeface="Carlito"/>
              </a:rPr>
              <a:t>Yayınevi,</a:t>
            </a:r>
            <a:r>
              <a:rPr sz="1600" spc="114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1998).</a:t>
            </a:r>
          </a:p>
          <a:p>
            <a:pPr marL="298450" marR="425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Robert </a:t>
            </a:r>
            <a:r>
              <a:rPr sz="1600" dirty="0">
                <a:latin typeface="Carlito"/>
                <a:cs typeface="Carlito"/>
              </a:rPr>
              <a:t>K. </a:t>
            </a:r>
            <a:r>
              <a:rPr sz="1600" spc="-10" dirty="0">
                <a:latin typeface="Carlito"/>
                <a:cs typeface="Carlito"/>
              </a:rPr>
              <a:t>Wysocki, </a:t>
            </a:r>
            <a:r>
              <a:rPr sz="1600" dirty="0">
                <a:latin typeface="Carlito"/>
                <a:cs typeface="Carlito"/>
              </a:rPr>
              <a:t>Rudd </a:t>
            </a:r>
            <a:r>
              <a:rPr sz="1600" spc="-20" dirty="0">
                <a:latin typeface="Carlito"/>
                <a:cs typeface="Carlito"/>
              </a:rPr>
              <a:t>McGary, Effective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Management, </a:t>
            </a:r>
            <a:r>
              <a:rPr sz="1600" spc="-10" dirty="0">
                <a:latin typeface="Carlito"/>
                <a:cs typeface="Carlito"/>
              </a:rPr>
              <a:t>3rd Ed.  </a:t>
            </a:r>
            <a:r>
              <a:rPr sz="1600" spc="-5" dirty="0">
                <a:latin typeface="Carlito"/>
                <a:cs typeface="Carlito"/>
              </a:rPr>
              <a:t>(Indiana: Wiley </a:t>
            </a:r>
            <a:r>
              <a:rPr sz="1600" dirty="0">
                <a:latin typeface="Carlito"/>
                <a:cs typeface="Carlito"/>
              </a:rPr>
              <a:t>Publishing,</a:t>
            </a:r>
            <a:r>
              <a:rPr sz="1600" spc="-1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2003).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Jeff Davidson. </a:t>
            </a:r>
            <a:r>
              <a:rPr sz="1600" dirty="0">
                <a:latin typeface="Carlito"/>
                <a:cs typeface="Carlito"/>
              </a:rPr>
              <a:t>10 </a:t>
            </a:r>
            <a:r>
              <a:rPr sz="1600" spc="-5" dirty="0">
                <a:latin typeface="Carlito"/>
                <a:cs typeface="Carlito"/>
              </a:rPr>
              <a:t>Minute </a:t>
            </a:r>
            <a:r>
              <a:rPr sz="1600" dirty="0">
                <a:latin typeface="Carlito"/>
                <a:cs typeface="Carlito"/>
              </a:rPr>
              <a:t>Guide </a:t>
            </a:r>
            <a:r>
              <a:rPr sz="1600" spc="-15" dirty="0">
                <a:latin typeface="Carlito"/>
                <a:cs typeface="Carlito"/>
              </a:rPr>
              <a:t>to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Management. </a:t>
            </a:r>
            <a:r>
              <a:rPr sz="1600" dirty="0">
                <a:latin typeface="Carlito"/>
                <a:cs typeface="Carlito"/>
              </a:rPr>
              <a:t>(Alpha,</a:t>
            </a:r>
            <a:r>
              <a:rPr sz="1600" spc="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2000).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dirty="0">
                <a:latin typeface="Carlito"/>
                <a:cs typeface="Carlito"/>
              </a:rPr>
              <a:t>Nick </a:t>
            </a:r>
            <a:r>
              <a:rPr sz="1600" spc="-5" dirty="0">
                <a:latin typeface="Carlito"/>
                <a:cs typeface="Carlito"/>
              </a:rPr>
              <a:t>Jenkins, </a:t>
            </a:r>
            <a:r>
              <a:rPr sz="1600" dirty="0">
                <a:latin typeface="Carlito"/>
                <a:cs typeface="Carlito"/>
              </a:rPr>
              <a:t>A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Primer</a:t>
            </a:r>
            <a:r>
              <a:rPr sz="1600" dirty="0">
                <a:latin typeface="Carlito"/>
                <a:cs typeface="Carlito"/>
              </a:rPr>
              <a:t> (2005).</a:t>
            </a:r>
          </a:p>
          <a:p>
            <a:pPr marL="298450" marR="59690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Caltrans </a:t>
            </a:r>
            <a:r>
              <a:rPr sz="1600" spc="-5" dirty="0">
                <a:latin typeface="Carlito"/>
                <a:cs typeface="Carlito"/>
              </a:rPr>
              <a:t>Office of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</a:t>
            </a:r>
            <a:r>
              <a:rPr sz="1600" spc="-10" dirty="0">
                <a:latin typeface="Carlito"/>
                <a:cs typeface="Carlito"/>
              </a:rPr>
              <a:t>Process Improvement, Caltrans  </a:t>
            </a:r>
            <a:r>
              <a:rPr sz="1600" spc="-10" dirty="0" smtClean="0">
                <a:latin typeface="Carlito"/>
                <a:cs typeface="Carlito"/>
              </a:rPr>
              <a:t>Project</a:t>
            </a:r>
            <a:r>
              <a:rPr lang="tr-TR" sz="1600" spc="-10" dirty="0" smtClean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Management </a:t>
            </a:r>
            <a:r>
              <a:rPr sz="1600" spc="-5" dirty="0">
                <a:latin typeface="Carlito"/>
                <a:cs typeface="Carlito"/>
              </a:rPr>
              <a:t>Handbook. </a:t>
            </a:r>
            <a:r>
              <a:rPr sz="1600" spc="-10" dirty="0">
                <a:latin typeface="Carlito"/>
                <a:cs typeface="Carlito"/>
              </a:rPr>
              <a:t>(California,</a:t>
            </a:r>
            <a:r>
              <a:rPr sz="1600" spc="-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2002).</a:t>
            </a:r>
          </a:p>
          <a:p>
            <a:pPr marL="298450" marR="1599565" indent="-285750" algn="just">
              <a:lnSpc>
                <a:spcPts val="3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sz="1600" dirty="0">
                <a:latin typeface="Carlito"/>
                <a:cs typeface="Carlito"/>
              </a:rPr>
              <a:t>Gary </a:t>
            </a:r>
            <a:r>
              <a:rPr sz="1600" spc="5" dirty="0">
                <a:latin typeface="Carlito"/>
                <a:cs typeface="Carlito"/>
              </a:rPr>
              <a:t>R. </a:t>
            </a:r>
            <a:r>
              <a:rPr sz="1600" spc="-10" dirty="0">
                <a:latin typeface="Carlito"/>
                <a:cs typeface="Carlito"/>
              </a:rPr>
              <a:t>Heerkens, Project </a:t>
            </a:r>
            <a:r>
              <a:rPr sz="1600" spc="-5" dirty="0">
                <a:latin typeface="Carlito"/>
                <a:cs typeface="Carlito"/>
              </a:rPr>
              <a:t>Management (McGraw-Hill, </a:t>
            </a:r>
            <a:r>
              <a:rPr sz="1600" dirty="0">
                <a:latin typeface="Carlito"/>
                <a:cs typeface="Carlito"/>
              </a:rPr>
              <a:t>2002</a:t>
            </a:r>
            <a:r>
              <a:rPr sz="1600" dirty="0" smtClean="0">
                <a:latin typeface="Carlito"/>
                <a:cs typeface="Carlito"/>
              </a:rPr>
              <a:t>).</a:t>
            </a:r>
            <a:endParaRPr lang="tr-TR" sz="1600" dirty="0">
              <a:latin typeface="Carlito"/>
              <a:cs typeface="Carlito"/>
            </a:endParaRPr>
          </a:p>
          <a:p>
            <a:pPr marL="298450" marR="1599565" indent="-285750" algn="just">
              <a:lnSpc>
                <a:spcPts val="3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sz="1600" dirty="0" smtClean="0">
                <a:latin typeface="Carlito"/>
                <a:cs typeface="Carlito"/>
              </a:rPr>
              <a:t>Method123</a:t>
            </a:r>
            <a:r>
              <a:rPr sz="1600" dirty="0">
                <a:latin typeface="Carlito"/>
                <a:cs typeface="Carlito"/>
              </a:rPr>
              <a:t>, </a:t>
            </a: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</a:t>
            </a:r>
            <a:r>
              <a:rPr sz="1600" dirty="0">
                <a:latin typeface="Carlito"/>
                <a:cs typeface="Carlito"/>
              </a:rPr>
              <a:t>Guidebook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(2003).</a:t>
            </a:r>
          </a:p>
          <a:p>
            <a:pPr marL="298450" marR="5080" indent="-285750" algn="just">
              <a:lnSpc>
                <a:spcPct val="100000"/>
              </a:lnSpc>
              <a:spcBef>
                <a:spcPts val="405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Project </a:t>
            </a:r>
            <a:r>
              <a:rPr sz="1600" spc="-5" dirty="0">
                <a:latin typeface="Carlito"/>
                <a:cs typeface="Carlito"/>
              </a:rPr>
              <a:t>Management Institude. Construction Extension </a:t>
            </a:r>
            <a:r>
              <a:rPr sz="1600" spc="-15" dirty="0">
                <a:latin typeface="Carlito"/>
                <a:cs typeface="Carlito"/>
              </a:rPr>
              <a:t>to </a:t>
            </a:r>
            <a:r>
              <a:rPr sz="1600" dirty="0">
                <a:latin typeface="Carlito"/>
                <a:cs typeface="Carlito"/>
              </a:rPr>
              <a:t>A Guide </a:t>
            </a:r>
            <a:r>
              <a:rPr sz="1600" spc="-15" dirty="0">
                <a:latin typeface="Carlito"/>
                <a:cs typeface="Carlito"/>
              </a:rPr>
              <a:t>to </a:t>
            </a:r>
            <a:r>
              <a:rPr sz="1600" spc="-10" dirty="0">
                <a:latin typeface="Carlito"/>
                <a:cs typeface="Carlito"/>
              </a:rPr>
              <a:t>Project  </a:t>
            </a:r>
            <a:r>
              <a:rPr sz="1600" spc="-5" dirty="0">
                <a:latin typeface="Carlito"/>
                <a:cs typeface="Carlito"/>
              </a:rPr>
              <a:t>Management </a:t>
            </a:r>
            <a:r>
              <a:rPr sz="1600" dirty="0">
                <a:latin typeface="Carlito"/>
                <a:cs typeface="Carlito"/>
              </a:rPr>
              <a:t>Body </a:t>
            </a:r>
            <a:r>
              <a:rPr sz="1600" spc="-5" dirty="0">
                <a:latin typeface="Carlito"/>
                <a:cs typeface="Carlito"/>
              </a:rPr>
              <a:t>of Knowledge </a:t>
            </a:r>
            <a:r>
              <a:rPr sz="1600" spc="-10" dirty="0">
                <a:latin typeface="Carlito"/>
                <a:cs typeface="Carlito"/>
              </a:rPr>
              <a:t>(Pennsylvania,</a:t>
            </a:r>
            <a:r>
              <a:rPr sz="1600" spc="-7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2000).</a:t>
            </a:r>
          </a:p>
          <a:p>
            <a:pPr marL="298450" indent="-285750" algn="just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5" dirty="0">
                <a:latin typeface="Carlito"/>
                <a:cs typeface="Carlito"/>
              </a:rPr>
              <a:t>Görkem </a:t>
            </a:r>
            <a:r>
              <a:rPr sz="1600" spc="-70" dirty="0">
                <a:latin typeface="Carlito"/>
                <a:cs typeface="Carlito"/>
              </a:rPr>
              <a:t>Tekir.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25" dirty="0">
                <a:latin typeface="Carlito"/>
                <a:cs typeface="Carlito"/>
              </a:rPr>
              <a:t>Yönetimi </a:t>
            </a:r>
            <a:r>
              <a:rPr sz="1600" spc="-15" dirty="0">
                <a:latin typeface="Carlito"/>
                <a:cs typeface="Carlito"/>
              </a:rPr>
              <a:t>Kavramları </a:t>
            </a:r>
            <a:r>
              <a:rPr sz="1600" spc="-10" dirty="0">
                <a:latin typeface="Carlito"/>
                <a:cs typeface="Carlito"/>
              </a:rPr>
              <a:t>Metodolojisi </a:t>
            </a:r>
            <a:r>
              <a:rPr sz="1600" spc="-15" dirty="0" err="1">
                <a:latin typeface="Carlito"/>
                <a:cs typeface="Carlito"/>
              </a:rPr>
              <a:t>ve</a:t>
            </a:r>
            <a:r>
              <a:rPr sz="1600" spc="2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Uygulamaları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smtClean="0">
                <a:latin typeface="Carlito"/>
                <a:cs typeface="Carlito"/>
              </a:rPr>
              <a:t>(İstanbul</a:t>
            </a:r>
            <a:r>
              <a:rPr sz="1600" spc="-5" dirty="0">
                <a:latin typeface="Carlito"/>
                <a:cs typeface="Carlito"/>
              </a:rPr>
              <a:t>: </a:t>
            </a:r>
            <a:r>
              <a:rPr sz="1600" spc="-15" dirty="0">
                <a:latin typeface="Carlito"/>
                <a:cs typeface="Carlito"/>
              </a:rPr>
              <a:t>Çağlayan </a:t>
            </a:r>
            <a:r>
              <a:rPr sz="1600" spc="-5" dirty="0">
                <a:latin typeface="Carlito"/>
                <a:cs typeface="Carlito"/>
              </a:rPr>
              <a:t>Kitapevi,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1600" spc="5" dirty="0">
                <a:latin typeface="Carlito"/>
                <a:cs typeface="Carlito"/>
              </a:rPr>
              <a:t>2006).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6413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69351" y="6389014"/>
            <a:ext cx="3308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3/343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4893" y="1314162"/>
            <a:ext cx="7204457" cy="41985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10" dirty="0">
                <a:latin typeface="Carlito"/>
                <a:cs typeface="Carlito"/>
              </a:rPr>
              <a:t>Proje Maliyet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30" dirty="0">
                <a:latin typeface="Carlito"/>
                <a:cs typeface="Carlito"/>
              </a:rPr>
              <a:t>Yöntemi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Keşif</a:t>
            </a:r>
            <a:endParaRPr sz="1200" dirty="0">
              <a:latin typeface="Carlito"/>
              <a:cs typeface="Carlito"/>
            </a:endParaRPr>
          </a:p>
          <a:p>
            <a:pPr marL="650240" lvl="1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875" algn="l"/>
              </a:tabLst>
            </a:pPr>
            <a:r>
              <a:rPr sz="1200" spc="-10" dirty="0">
                <a:latin typeface="Carlito"/>
                <a:cs typeface="Carlito"/>
              </a:rPr>
              <a:t>Maliyet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15" dirty="0">
                <a:latin typeface="Carlito"/>
                <a:cs typeface="Carlito"/>
              </a:rPr>
              <a:t>Kontrolü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5" dirty="0">
                <a:latin typeface="Carlito"/>
                <a:cs typeface="Carlito"/>
              </a:rPr>
              <a:t>Kontrol</a:t>
            </a:r>
            <a:r>
              <a:rPr sz="1200" spc="-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Süreci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Zaman </a:t>
            </a:r>
            <a:r>
              <a:rPr sz="1200" spc="-10" dirty="0">
                <a:latin typeface="Carlito"/>
                <a:cs typeface="Carlito"/>
              </a:rPr>
              <a:t>Performansının </a:t>
            </a:r>
            <a:r>
              <a:rPr sz="1200" spc="-5" dirty="0">
                <a:latin typeface="Carlito"/>
                <a:cs typeface="Carlito"/>
              </a:rPr>
              <a:t>Ölçülmesi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Enteger </a:t>
            </a:r>
            <a:r>
              <a:rPr sz="1200" spc="-5" dirty="0">
                <a:latin typeface="Carlito"/>
                <a:cs typeface="Carlito"/>
              </a:rPr>
              <a:t>Zaman-Maliyet </a:t>
            </a:r>
            <a:r>
              <a:rPr sz="1200" spc="-10" dirty="0">
                <a:latin typeface="Carlito"/>
                <a:cs typeface="Carlito"/>
              </a:rPr>
              <a:t>Sistemi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Proje </a:t>
            </a:r>
            <a:r>
              <a:rPr sz="1200" spc="-5" dirty="0">
                <a:latin typeface="Carlito"/>
                <a:cs typeface="Carlito"/>
              </a:rPr>
              <a:t>Baseline’larının</a:t>
            </a:r>
            <a:r>
              <a:rPr sz="1200" spc="2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Geliştirilmesi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30" dirty="0">
                <a:latin typeface="Carlito"/>
                <a:cs typeface="Carlito"/>
              </a:rPr>
              <a:t>Teknik </a:t>
            </a:r>
            <a:r>
              <a:rPr sz="1200" spc="-10" dirty="0">
                <a:latin typeface="Carlito"/>
                <a:cs typeface="Carlito"/>
              </a:rPr>
              <a:t>Performansın</a:t>
            </a:r>
            <a:r>
              <a:rPr sz="1200" spc="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Ölçülmesi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Diğer </a:t>
            </a:r>
            <a:r>
              <a:rPr sz="1200" spc="-15" dirty="0">
                <a:latin typeface="Carlito"/>
                <a:cs typeface="Carlito"/>
              </a:rPr>
              <a:t>Kontrol</a:t>
            </a:r>
            <a:r>
              <a:rPr sz="1200" spc="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Konuları</a:t>
            </a:r>
            <a:endParaRPr sz="1200" dirty="0">
              <a:latin typeface="Carlito"/>
              <a:cs typeface="Carlito"/>
            </a:endParaRPr>
          </a:p>
          <a:p>
            <a:pPr marL="193040" indent="-180975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675" algn="l"/>
              </a:tabLst>
            </a:pPr>
            <a:r>
              <a:rPr sz="1200" spc="-10" dirty="0">
                <a:latin typeface="Carlito"/>
                <a:cs typeface="Carlito"/>
              </a:rPr>
              <a:t>Kazanılmış </a:t>
            </a:r>
            <a:r>
              <a:rPr sz="1200" spc="-5" dirty="0">
                <a:latin typeface="Carlito"/>
                <a:cs typeface="Carlito"/>
              </a:rPr>
              <a:t>Değer</a:t>
            </a:r>
            <a:r>
              <a:rPr sz="1200" spc="15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Analizi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20" dirty="0">
                <a:latin typeface="Carlito"/>
                <a:cs typeface="Carlito"/>
              </a:rPr>
              <a:t>Varyans </a:t>
            </a:r>
            <a:r>
              <a:rPr sz="1200" spc="-5" dirty="0">
                <a:latin typeface="Carlito"/>
                <a:cs typeface="Carlito"/>
              </a:rPr>
              <a:t>ve </a:t>
            </a:r>
            <a:r>
              <a:rPr sz="1200" spc="-10" dirty="0">
                <a:latin typeface="Carlito"/>
                <a:cs typeface="Carlito"/>
              </a:rPr>
              <a:t>Kazanılmış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Değer</a:t>
            </a:r>
            <a:endParaRPr sz="1200" dirty="0">
              <a:latin typeface="Carlito"/>
              <a:cs typeface="Carlito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200" spc="-20" dirty="0">
                <a:latin typeface="Carlito"/>
                <a:cs typeface="Carlito"/>
              </a:rPr>
              <a:t>Kontrat </a:t>
            </a:r>
            <a:r>
              <a:rPr sz="1200" spc="-10" dirty="0">
                <a:latin typeface="Carlito"/>
                <a:cs typeface="Carlito"/>
              </a:rPr>
              <a:t>Tipinin Proje Maliyetine</a:t>
            </a:r>
            <a:r>
              <a:rPr sz="1200" spc="95" dirty="0">
                <a:latin typeface="Carlito"/>
                <a:cs typeface="Carlito"/>
              </a:rPr>
              <a:t> </a:t>
            </a:r>
            <a:r>
              <a:rPr sz="1200" spc="-10" dirty="0">
                <a:latin typeface="Carlito"/>
                <a:cs typeface="Carlito"/>
              </a:rPr>
              <a:t>Etkileri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Sabit </a:t>
            </a:r>
            <a:r>
              <a:rPr sz="1200" spc="-10" dirty="0">
                <a:latin typeface="Carlito"/>
                <a:cs typeface="Carlito"/>
              </a:rPr>
              <a:t>Fiyatlı</a:t>
            </a:r>
            <a:r>
              <a:rPr sz="120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Sözleşme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5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5" dirty="0">
                <a:latin typeface="Carlito"/>
                <a:cs typeface="Carlito"/>
              </a:rPr>
              <a:t>Sabit </a:t>
            </a:r>
            <a:r>
              <a:rPr sz="1200" spc="-10" dirty="0">
                <a:latin typeface="Carlito"/>
                <a:cs typeface="Carlito"/>
              </a:rPr>
              <a:t>Fiyatlı </a:t>
            </a:r>
            <a:r>
              <a:rPr sz="1200" spc="-5" dirty="0">
                <a:latin typeface="Carlito"/>
                <a:cs typeface="Carlito"/>
              </a:rPr>
              <a:t>Prim Ödemeli</a:t>
            </a:r>
            <a:r>
              <a:rPr sz="1200" spc="-2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Sözleşme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Maliyet </a:t>
            </a:r>
            <a:r>
              <a:rPr sz="1200" spc="-5" dirty="0">
                <a:latin typeface="Carlito"/>
                <a:cs typeface="Carlito"/>
              </a:rPr>
              <a:t>Artı Sabit </a:t>
            </a:r>
            <a:r>
              <a:rPr sz="1200" spc="-10" dirty="0">
                <a:latin typeface="Carlito"/>
                <a:cs typeface="Carlito"/>
              </a:rPr>
              <a:t>Ücret </a:t>
            </a:r>
            <a:r>
              <a:rPr sz="1200" spc="-5" dirty="0">
                <a:latin typeface="Carlito"/>
                <a:cs typeface="Carlito"/>
              </a:rPr>
              <a:t>Tipi Sözleşme</a:t>
            </a:r>
            <a:endParaRPr sz="1200" dirty="0">
              <a:latin typeface="Carlito"/>
              <a:cs typeface="Carlito"/>
            </a:endParaRPr>
          </a:p>
          <a:p>
            <a:pPr marL="649605" lvl="1" indent="-180340">
              <a:lnSpc>
                <a:spcPct val="100000"/>
              </a:lnSpc>
              <a:spcBef>
                <a:spcPts val="600"/>
              </a:spcBef>
              <a:buSzPct val="94444"/>
              <a:buFont typeface="Wingdings"/>
              <a:buChar char=""/>
              <a:tabLst>
                <a:tab pos="650240" algn="l"/>
              </a:tabLst>
            </a:pPr>
            <a:r>
              <a:rPr sz="1200" spc="-10" dirty="0">
                <a:latin typeface="Carlito"/>
                <a:cs typeface="Carlito"/>
              </a:rPr>
              <a:t>Maliyet </a:t>
            </a:r>
            <a:r>
              <a:rPr sz="1200" spc="-5" dirty="0">
                <a:latin typeface="Carlito"/>
                <a:cs typeface="Carlito"/>
              </a:rPr>
              <a:t>Artı Ödül </a:t>
            </a:r>
            <a:r>
              <a:rPr sz="1200" spc="-10" dirty="0">
                <a:latin typeface="Carlito"/>
                <a:cs typeface="Carlito"/>
              </a:rPr>
              <a:t>Ücreti </a:t>
            </a:r>
            <a:r>
              <a:rPr sz="1200" spc="-5" dirty="0">
                <a:latin typeface="Carlito"/>
                <a:cs typeface="Carlito"/>
              </a:rPr>
              <a:t>Tipi</a:t>
            </a:r>
            <a:r>
              <a:rPr sz="1200" spc="1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Sözleşme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28670" y="335016"/>
            <a:ext cx="24866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/>
              <a:t>TAKDİM</a:t>
            </a:r>
            <a:r>
              <a:rPr sz="1800" spc="-70" dirty="0"/>
              <a:t> </a:t>
            </a:r>
            <a:r>
              <a:rPr sz="1800" spc="-5" dirty="0"/>
              <a:t>PLANI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20926" y="6516392"/>
            <a:ext cx="3816985" cy="28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80"/>
              </a:lnSpc>
            </a:pPr>
            <a:r>
              <a:rPr sz="1800" spc="-10" dirty="0">
                <a:latin typeface="Wingdings"/>
                <a:cs typeface="Wingdings"/>
              </a:rPr>
              <a:t></a:t>
            </a:r>
            <a:r>
              <a:rPr sz="1800" spc="-10" dirty="0">
                <a:latin typeface="Carlito"/>
                <a:cs typeface="Carlito"/>
              </a:rPr>
              <a:t>Maliyet </a:t>
            </a:r>
            <a:r>
              <a:rPr sz="1800" spc="-5" dirty="0">
                <a:latin typeface="Carlito"/>
                <a:cs typeface="Carlito"/>
              </a:rPr>
              <a:t>Artı </a:t>
            </a:r>
            <a:r>
              <a:rPr sz="1800" spc="-30" dirty="0">
                <a:latin typeface="Carlito"/>
                <a:cs typeface="Carlito"/>
              </a:rPr>
              <a:t>Teşvik </a:t>
            </a:r>
            <a:r>
              <a:rPr sz="1800" spc="-10" dirty="0">
                <a:latin typeface="Carlito"/>
                <a:cs typeface="Carlito"/>
              </a:rPr>
              <a:t>Ücreti </a:t>
            </a:r>
            <a:r>
              <a:rPr sz="1800" spc="-5" dirty="0">
                <a:latin typeface="Carlito"/>
                <a:cs typeface="Carlito"/>
              </a:rPr>
              <a:t>Tipi</a:t>
            </a:r>
            <a:r>
              <a:rPr sz="1800" spc="4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Sözleşme</a:t>
            </a:r>
            <a:endParaRPr sz="18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6713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9720" y="60058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4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245" y="1213183"/>
            <a:ext cx="8834755" cy="3582391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295"/>
              </a:spcBef>
            </a:pPr>
            <a:r>
              <a:rPr sz="1600" b="1" spc="-10" dirty="0">
                <a:latin typeface="Carlito"/>
                <a:cs typeface="Carlito"/>
              </a:rPr>
              <a:t>Proje</a:t>
            </a:r>
            <a:r>
              <a:rPr sz="1600" b="1" spc="-15" dirty="0">
                <a:latin typeface="Carlito"/>
                <a:cs typeface="Carlito"/>
              </a:rPr>
              <a:t> </a:t>
            </a:r>
            <a:r>
              <a:rPr sz="1600" b="1" spc="-10" dirty="0">
                <a:latin typeface="Carlito"/>
                <a:cs typeface="Carlito"/>
              </a:rPr>
              <a:t>Maliyeti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Maliyet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süre </a:t>
            </a:r>
            <a:r>
              <a:rPr sz="1600" spc="-5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dirty="0">
                <a:latin typeface="Carlito"/>
                <a:cs typeface="Carlito"/>
              </a:rPr>
              <a:t>başlangıcından </a:t>
            </a:r>
            <a:r>
              <a:rPr sz="1600" spc="-5" dirty="0">
                <a:latin typeface="Carlito"/>
                <a:cs typeface="Carlito"/>
              </a:rPr>
              <a:t>bitişine </a:t>
            </a:r>
            <a:r>
              <a:rPr sz="1600" spc="-10" dirty="0">
                <a:latin typeface="Carlito"/>
                <a:cs typeface="Carlito"/>
              </a:rPr>
              <a:t>kadar sürekli </a:t>
            </a:r>
            <a:r>
              <a:rPr sz="1600" spc="-20" dirty="0">
                <a:latin typeface="Carlito"/>
                <a:cs typeface="Carlito"/>
              </a:rPr>
              <a:t>kontrol </a:t>
            </a:r>
            <a:r>
              <a:rPr sz="1600" dirty="0">
                <a:latin typeface="Carlito"/>
                <a:cs typeface="Carlito"/>
              </a:rPr>
              <a:t>altında  tutulması </a:t>
            </a:r>
            <a:r>
              <a:rPr sz="1600" spc="-15" dirty="0">
                <a:latin typeface="Carlito"/>
                <a:cs typeface="Carlito"/>
              </a:rPr>
              <a:t>gereken </a:t>
            </a:r>
            <a:r>
              <a:rPr sz="1600" spc="-10" dirty="0">
                <a:latin typeface="Carlito"/>
                <a:cs typeface="Carlito"/>
              </a:rPr>
              <a:t>temel </a:t>
            </a:r>
            <a:r>
              <a:rPr sz="1600" spc="-25" dirty="0">
                <a:latin typeface="Carlito"/>
                <a:cs typeface="Carlito"/>
              </a:rPr>
              <a:t>unsurlardır. </a:t>
            </a:r>
            <a:r>
              <a:rPr sz="1600" spc="-5" dirty="0">
                <a:latin typeface="Carlito"/>
                <a:cs typeface="Carlito"/>
              </a:rPr>
              <a:t>Her </a:t>
            </a:r>
            <a:r>
              <a:rPr sz="1600" spc="-10" dirty="0">
                <a:latin typeface="Carlito"/>
                <a:cs typeface="Carlito"/>
              </a:rPr>
              <a:t>proje </a:t>
            </a:r>
            <a:r>
              <a:rPr sz="1600" spc="-5" dirty="0">
                <a:latin typeface="Carlito"/>
                <a:cs typeface="Carlito"/>
              </a:rPr>
              <a:t>yöneticisi </a:t>
            </a:r>
            <a:r>
              <a:rPr sz="1600" spc="-10" dirty="0">
                <a:latin typeface="Carlito"/>
                <a:cs typeface="Carlito"/>
              </a:rPr>
              <a:t>projesini </a:t>
            </a:r>
            <a:r>
              <a:rPr sz="1600" spc="-5" dirty="0">
                <a:latin typeface="Carlito"/>
                <a:cs typeface="Carlito"/>
              </a:rPr>
              <a:t>en </a:t>
            </a:r>
            <a:r>
              <a:rPr sz="1600" dirty="0">
                <a:latin typeface="Carlito"/>
                <a:cs typeface="Carlito"/>
              </a:rPr>
              <a:t>az </a:t>
            </a:r>
            <a:r>
              <a:rPr sz="1600" spc="-5" dirty="0">
                <a:latin typeface="Carlito"/>
                <a:cs typeface="Carlito"/>
              </a:rPr>
              <a:t>maliyetle  tamamlamak </a:t>
            </a:r>
            <a:r>
              <a:rPr sz="1600" spc="-45" dirty="0">
                <a:latin typeface="Carlito"/>
                <a:cs typeface="Carlito"/>
              </a:rPr>
              <a:t>ister.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maliyeti </a:t>
            </a:r>
            <a:r>
              <a:rPr sz="1600" dirty="0">
                <a:latin typeface="Carlito"/>
                <a:cs typeface="Carlito"/>
              </a:rPr>
              <a:t>ancak </a:t>
            </a:r>
            <a:r>
              <a:rPr sz="1600" spc="-10" dirty="0">
                <a:latin typeface="Carlito"/>
                <a:cs typeface="Carlito"/>
              </a:rPr>
              <a:t>projenin kapsamı, </a:t>
            </a:r>
            <a:r>
              <a:rPr sz="1600" spc="-5" dirty="0">
                <a:latin typeface="Carlito"/>
                <a:cs typeface="Carlito"/>
              </a:rPr>
              <a:t>süresi, nakit </a:t>
            </a:r>
            <a:r>
              <a:rPr sz="1600" dirty="0">
                <a:latin typeface="Carlito"/>
                <a:cs typeface="Carlito"/>
              </a:rPr>
              <a:t>akışı  gibi </a:t>
            </a:r>
            <a:r>
              <a:rPr sz="1600" spc="-10" dirty="0">
                <a:latin typeface="Carlito"/>
                <a:cs typeface="Carlito"/>
              </a:rPr>
              <a:t>birçok </a:t>
            </a:r>
            <a:r>
              <a:rPr sz="1600" spc="-15" dirty="0">
                <a:latin typeface="Carlito"/>
                <a:cs typeface="Carlito"/>
              </a:rPr>
              <a:t>parametreye </a:t>
            </a:r>
            <a:r>
              <a:rPr sz="1600" dirty="0">
                <a:latin typeface="Carlito"/>
                <a:cs typeface="Carlito"/>
              </a:rPr>
              <a:t>bağlı </a:t>
            </a:r>
            <a:r>
              <a:rPr sz="1600" spc="-10" dirty="0">
                <a:latin typeface="Carlito"/>
                <a:cs typeface="Carlito"/>
              </a:rPr>
              <a:t>olarak </a:t>
            </a:r>
            <a:r>
              <a:rPr sz="1600" spc="-5" dirty="0">
                <a:latin typeface="Carlito"/>
                <a:cs typeface="Carlito"/>
              </a:rPr>
              <a:t>belli bir </a:t>
            </a:r>
            <a:r>
              <a:rPr sz="1600" spc="-15" dirty="0">
                <a:latin typeface="Carlito"/>
                <a:cs typeface="Carlito"/>
              </a:rPr>
              <a:t>noktaya </a:t>
            </a:r>
            <a:r>
              <a:rPr sz="1600" spc="-10" dirty="0">
                <a:latin typeface="Carlito"/>
                <a:cs typeface="Carlito"/>
              </a:rPr>
              <a:t>kadar</a:t>
            </a:r>
            <a:r>
              <a:rPr sz="1600" spc="6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düşürülebilir.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tamamlanma </a:t>
            </a:r>
            <a:r>
              <a:rPr sz="1600" spc="-10" dirty="0">
                <a:latin typeface="Carlito"/>
                <a:cs typeface="Carlito"/>
              </a:rPr>
              <a:t>süresi </a:t>
            </a:r>
            <a:r>
              <a:rPr sz="1600" spc="-5" dirty="0">
                <a:latin typeface="Carlito"/>
                <a:cs typeface="Carlito"/>
              </a:rPr>
              <a:t>ile maliyeti </a:t>
            </a:r>
            <a:r>
              <a:rPr sz="1600" spc="-10" dirty="0">
                <a:latin typeface="Carlito"/>
                <a:cs typeface="Carlito"/>
              </a:rPr>
              <a:t>arasında </a:t>
            </a:r>
            <a:r>
              <a:rPr sz="1600" spc="-5" dirty="0">
                <a:latin typeface="Carlito"/>
                <a:cs typeface="Carlito"/>
              </a:rPr>
              <a:t>güçlü </a:t>
            </a:r>
            <a:r>
              <a:rPr sz="1600" spc="-10" dirty="0">
                <a:latin typeface="Carlito"/>
                <a:cs typeface="Carlito"/>
              </a:rPr>
              <a:t>bir </a:t>
            </a:r>
            <a:r>
              <a:rPr sz="1600" spc="-5" dirty="0">
                <a:latin typeface="Carlito"/>
                <a:cs typeface="Carlito"/>
              </a:rPr>
              <a:t>bağlantı </a:t>
            </a:r>
            <a:r>
              <a:rPr sz="1600" spc="-40" dirty="0">
                <a:latin typeface="Carlito"/>
                <a:cs typeface="Carlito"/>
              </a:rPr>
              <a:t>vardır. </a:t>
            </a:r>
            <a:r>
              <a:rPr sz="1600" spc="-10" dirty="0">
                <a:latin typeface="Carlito"/>
                <a:cs typeface="Carlito"/>
              </a:rPr>
              <a:t>Projede  </a:t>
            </a:r>
            <a:r>
              <a:rPr sz="1600" dirty="0">
                <a:latin typeface="Carlito"/>
                <a:cs typeface="Carlito"/>
              </a:rPr>
              <a:t>ki tüm </a:t>
            </a:r>
            <a:r>
              <a:rPr sz="1600" spc="-10" dirty="0">
                <a:latin typeface="Carlito"/>
                <a:cs typeface="Carlito"/>
              </a:rPr>
              <a:t>faaliyetlerin süresi </a:t>
            </a:r>
            <a:r>
              <a:rPr sz="1600" spc="-5" dirty="0">
                <a:latin typeface="Carlito"/>
                <a:cs typeface="Carlito"/>
              </a:rPr>
              <a:t>maliyetleri en </a:t>
            </a:r>
            <a:r>
              <a:rPr sz="1600" dirty="0">
                <a:latin typeface="Carlito"/>
                <a:cs typeface="Carlito"/>
              </a:rPr>
              <a:t>alt </a:t>
            </a:r>
            <a:r>
              <a:rPr sz="1600" spc="-10" dirty="0">
                <a:latin typeface="Carlito"/>
                <a:cs typeface="Carlito"/>
              </a:rPr>
              <a:t>seviyeye çekecek </a:t>
            </a:r>
            <a:r>
              <a:rPr sz="1600" spc="-5" dirty="0">
                <a:latin typeface="Carlito"/>
                <a:cs typeface="Carlito"/>
              </a:rPr>
              <a:t>şekilde </a:t>
            </a:r>
            <a:r>
              <a:rPr sz="1600" spc="-10" dirty="0">
                <a:latin typeface="Carlito"/>
                <a:cs typeface="Carlito"/>
              </a:rPr>
              <a:t>uzatılsa </a:t>
            </a:r>
            <a:r>
              <a:rPr sz="1600" dirty="0">
                <a:latin typeface="Carlito"/>
                <a:cs typeface="Carlito"/>
              </a:rPr>
              <a:t>dahi 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dirty="0">
                <a:latin typeface="Carlito"/>
                <a:cs typeface="Carlito"/>
              </a:rPr>
              <a:t>daha aşağı </a:t>
            </a:r>
            <a:r>
              <a:rPr sz="1600" spc="-5" dirty="0">
                <a:latin typeface="Carlito"/>
                <a:cs typeface="Carlito"/>
              </a:rPr>
              <a:t>düşürülemeyen bir minimum maliyeti </a:t>
            </a:r>
            <a:r>
              <a:rPr sz="1600" spc="-35" dirty="0">
                <a:latin typeface="Carlito"/>
                <a:cs typeface="Carlito"/>
              </a:rPr>
              <a:t>vardır, </a:t>
            </a:r>
            <a:r>
              <a:rPr sz="1600" spc="-15" dirty="0">
                <a:latin typeface="Carlito"/>
                <a:cs typeface="Carlito"/>
              </a:rPr>
              <a:t>aynı </a:t>
            </a:r>
            <a:r>
              <a:rPr sz="1600" spc="-5" dirty="0">
                <a:latin typeface="Carlito"/>
                <a:cs typeface="Carlito"/>
              </a:rPr>
              <a:t>şekilde  maliyetlerdeki </a:t>
            </a:r>
            <a:r>
              <a:rPr sz="1600" dirty="0">
                <a:latin typeface="Carlito"/>
                <a:cs typeface="Carlito"/>
              </a:rPr>
              <a:t>artış </a:t>
            </a:r>
            <a:r>
              <a:rPr sz="1600" spc="-5" dirty="0">
                <a:latin typeface="Carlito"/>
                <a:cs typeface="Carlito"/>
              </a:rPr>
              <a:t>önemsenmeden bütün </a:t>
            </a:r>
            <a:r>
              <a:rPr sz="1600" spc="-10" dirty="0">
                <a:latin typeface="Carlito"/>
                <a:cs typeface="Carlito"/>
              </a:rPr>
              <a:t>faaliyetlerde </a:t>
            </a:r>
            <a:r>
              <a:rPr sz="1600" spc="-5" dirty="0">
                <a:latin typeface="Carlito"/>
                <a:cs typeface="Carlito"/>
              </a:rPr>
              <a:t>hızlandırma yapılsa bile 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mutlaka minimum bir tamamlanma </a:t>
            </a:r>
            <a:r>
              <a:rPr sz="1600" spc="-10" dirty="0">
                <a:latin typeface="Carlito"/>
                <a:cs typeface="Carlito"/>
              </a:rPr>
              <a:t>süresi</a:t>
            </a:r>
            <a:r>
              <a:rPr sz="1600" spc="80" dirty="0">
                <a:latin typeface="Carlito"/>
                <a:cs typeface="Carlito"/>
              </a:rPr>
              <a:t> </a:t>
            </a:r>
            <a:r>
              <a:rPr sz="1600" spc="-25" dirty="0">
                <a:latin typeface="Carlito"/>
                <a:cs typeface="Carlito"/>
              </a:rPr>
              <a:t>olacaktır.</a:t>
            </a:r>
            <a:endParaRPr sz="16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600" dirty="0">
                <a:latin typeface="Carlito"/>
                <a:cs typeface="Carlito"/>
              </a:rPr>
              <a:t>Bir </a:t>
            </a:r>
            <a:r>
              <a:rPr sz="1600" spc="-10" dirty="0">
                <a:latin typeface="Carlito"/>
                <a:cs typeface="Carlito"/>
              </a:rPr>
              <a:t>projenin </a:t>
            </a:r>
            <a:r>
              <a:rPr sz="1600" spc="-5" dirty="0">
                <a:latin typeface="Carlito"/>
                <a:cs typeface="Carlito"/>
              </a:rPr>
              <a:t>maliyetini en </a:t>
            </a:r>
            <a:r>
              <a:rPr sz="1600" spc="-15" dirty="0">
                <a:latin typeface="Carlito"/>
                <a:cs typeface="Carlito"/>
              </a:rPr>
              <a:t>aza </a:t>
            </a:r>
            <a:r>
              <a:rPr sz="1600" spc="-5" dirty="0">
                <a:latin typeface="Carlito"/>
                <a:cs typeface="Carlito"/>
              </a:rPr>
              <a:t>indirmeye </a:t>
            </a:r>
            <a:r>
              <a:rPr sz="1600" spc="-10" dirty="0">
                <a:latin typeface="Carlito"/>
                <a:cs typeface="Carlito"/>
              </a:rPr>
              <a:t>çalışırken </a:t>
            </a:r>
            <a:r>
              <a:rPr sz="1600" spc="-5" dirty="0">
                <a:latin typeface="Carlito"/>
                <a:cs typeface="Carlito"/>
              </a:rPr>
              <a:t>hesaba katılması </a:t>
            </a:r>
            <a:r>
              <a:rPr sz="1600" spc="-15" dirty="0">
                <a:latin typeface="Carlito"/>
                <a:cs typeface="Carlito"/>
              </a:rPr>
              <a:t>gereken </a:t>
            </a:r>
            <a:r>
              <a:rPr sz="1600" spc="-5" dirty="0">
                <a:latin typeface="Carlito"/>
                <a:cs typeface="Carlito"/>
              </a:rPr>
              <a:t>dört  </a:t>
            </a:r>
            <a:r>
              <a:rPr sz="1600" dirty="0">
                <a:latin typeface="Carlito"/>
                <a:cs typeface="Carlito"/>
              </a:rPr>
              <a:t>çeşit </a:t>
            </a:r>
            <a:r>
              <a:rPr sz="1600" spc="-10" dirty="0">
                <a:latin typeface="Carlito"/>
                <a:cs typeface="Carlito"/>
              </a:rPr>
              <a:t>maliyet </a:t>
            </a:r>
            <a:r>
              <a:rPr sz="1600" spc="-25" dirty="0">
                <a:latin typeface="Carlito"/>
                <a:cs typeface="Carlito"/>
              </a:rPr>
              <a:t>mevcuttur, </a:t>
            </a:r>
            <a:r>
              <a:rPr sz="1600" spc="-5" dirty="0">
                <a:latin typeface="Carlito"/>
                <a:cs typeface="Carlito"/>
              </a:rPr>
              <a:t>bunlar </a:t>
            </a:r>
            <a:r>
              <a:rPr sz="1600" b="1" spc="-10" dirty="0">
                <a:latin typeface="Carlito"/>
                <a:cs typeface="Carlito"/>
              </a:rPr>
              <a:t>direkt maliyet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b="1" spc="-10" dirty="0">
                <a:latin typeface="Carlito"/>
                <a:cs typeface="Carlito"/>
              </a:rPr>
              <a:t>dolaylı maliyet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b="1" spc="-15" dirty="0">
                <a:latin typeface="Carlito"/>
                <a:cs typeface="Carlito"/>
              </a:rPr>
              <a:t>fırsat </a:t>
            </a:r>
            <a:r>
              <a:rPr sz="1600" b="1" spc="-10" dirty="0">
                <a:latin typeface="Carlito"/>
                <a:cs typeface="Carlito"/>
              </a:rPr>
              <a:t>maliyeti </a:t>
            </a:r>
            <a:r>
              <a:rPr sz="1600" spc="-30" dirty="0">
                <a:latin typeface="Carlito"/>
                <a:cs typeface="Carlito"/>
              </a:rPr>
              <a:t>ve  </a:t>
            </a:r>
            <a:r>
              <a:rPr sz="1600" b="1" spc="-5" dirty="0">
                <a:latin typeface="Carlito"/>
                <a:cs typeface="Carlito"/>
              </a:rPr>
              <a:t>toplam</a:t>
            </a:r>
            <a:r>
              <a:rPr sz="1600" b="1" spc="-35" dirty="0">
                <a:latin typeface="Carlito"/>
                <a:cs typeface="Carlito"/>
              </a:rPr>
              <a:t> </a:t>
            </a:r>
            <a:r>
              <a:rPr sz="1600" b="1" spc="-25" dirty="0">
                <a:latin typeface="Carlito"/>
                <a:cs typeface="Carlito"/>
              </a:rPr>
              <a:t>maliyet</a:t>
            </a:r>
            <a:r>
              <a:rPr sz="1600" spc="-25" dirty="0">
                <a:latin typeface="Carlito"/>
                <a:cs typeface="Carlito"/>
              </a:rPr>
              <a:t>tir.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5618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783" y="646303"/>
            <a:ext cx="4457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/>
              <a:t>PROJE </a:t>
            </a:r>
            <a:r>
              <a:rPr sz="1800" spc="-5" dirty="0"/>
              <a:t>MALİYET</a:t>
            </a:r>
            <a:r>
              <a:rPr sz="1800" spc="-65" dirty="0"/>
              <a:t> </a:t>
            </a:r>
            <a:r>
              <a:rPr sz="18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5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738963"/>
            <a:ext cx="8834755" cy="2566728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1295"/>
              </a:spcBef>
            </a:pPr>
            <a:r>
              <a:rPr sz="1400" b="1" i="1" spc="-5" dirty="0">
                <a:latin typeface="Carlito"/>
                <a:cs typeface="Carlito"/>
              </a:rPr>
              <a:t>Direkt</a:t>
            </a:r>
            <a:r>
              <a:rPr sz="1400" b="1" i="1" spc="-10" dirty="0">
                <a:latin typeface="Carlito"/>
                <a:cs typeface="Carlito"/>
              </a:rPr>
              <a:t> </a:t>
            </a:r>
            <a:r>
              <a:rPr sz="1400" b="1" i="1" spc="-5" dirty="0">
                <a:latin typeface="Carlito"/>
                <a:cs typeface="Carlito"/>
              </a:rPr>
              <a:t>Maliyetler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b="1" spc="-10" dirty="0">
                <a:latin typeface="Carlito"/>
                <a:cs typeface="Carlito"/>
              </a:rPr>
              <a:t>Faaliyetlerin bünyesine </a:t>
            </a:r>
            <a:r>
              <a:rPr sz="1400" b="1" dirty="0">
                <a:latin typeface="Carlito"/>
                <a:cs typeface="Carlito"/>
              </a:rPr>
              <a:t>doğrudan </a:t>
            </a:r>
            <a:r>
              <a:rPr sz="1400" b="1" spc="-10" dirty="0">
                <a:latin typeface="Carlito"/>
                <a:cs typeface="Carlito"/>
              </a:rPr>
              <a:t>giren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projeyi </a:t>
            </a:r>
            <a:r>
              <a:rPr sz="1400" b="1" spc="-10" dirty="0">
                <a:latin typeface="Carlito"/>
                <a:cs typeface="Carlito"/>
              </a:rPr>
              <a:t>meydana getiren </a:t>
            </a:r>
            <a:r>
              <a:rPr sz="1400" b="1" spc="-5" dirty="0">
                <a:latin typeface="Carlito"/>
                <a:cs typeface="Carlito"/>
              </a:rPr>
              <a:t>kalemleri  </a:t>
            </a:r>
            <a:r>
              <a:rPr sz="1400" b="1" spc="-10" dirty="0">
                <a:latin typeface="Carlito"/>
                <a:cs typeface="Carlito"/>
              </a:rPr>
              <a:t>oluşturan </a:t>
            </a:r>
            <a:r>
              <a:rPr sz="1400" b="1" spc="-5" dirty="0">
                <a:latin typeface="Carlito"/>
                <a:cs typeface="Carlito"/>
              </a:rPr>
              <a:t>maliyetlerin tümüne </a:t>
            </a:r>
            <a:r>
              <a:rPr sz="1400" spc="-10" dirty="0">
                <a:latin typeface="Carlito"/>
                <a:cs typeface="Carlito"/>
              </a:rPr>
              <a:t>direkt </a:t>
            </a:r>
            <a:r>
              <a:rPr sz="1400" spc="-5" dirty="0">
                <a:latin typeface="Carlito"/>
                <a:cs typeface="Carlito"/>
              </a:rPr>
              <a:t>maliyet </a:t>
            </a:r>
            <a:r>
              <a:rPr sz="1400" spc="-40" dirty="0">
                <a:latin typeface="Carlito"/>
                <a:cs typeface="Carlito"/>
              </a:rPr>
              <a:t>denir. </a:t>
            </a:r>
            <a:r>
              <a:rPr sz="1400" spc="-5" dirty="0">
                <a:latin typeface="Carlito"/>
                <a:cs typeface="Carlito"/>
              </a:rPr>
              <a:t>CPM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PERT </a:t>
            </a:r>
            <a:r>
              <a:rPr sz="1400" dirty="0">
                <a:latin typeface="Carlito"/>
                <a:cs typeface="Carlito"/>
              </a:rPr>
              <a:t>gibi </a:t>
            </a:r>
            <a:r>
              <a:rPr sz="1400" spc="-15" dirty="0">
                <a:latin typeface="Carlito"/>
                <a:cs typeface="Carlito"/>
              </a:rPr>
              <a:t>şebeke  </a:t>
            </a:r>
            <a:r>
              <a:rPr sz="1400" spc="-5" dirty="0">
                <a:latin typeface="Carlito"/>
                <a:cs typeface="Carlito"/>
              </a:rPr>
              <a:t>planlama </a:t>
            </a:r>
            <a:r>
              <a:rPr sz="1400" spc="-10" dirty="0">
                <a:latin typeface="Carlito"/>
                <a:cs typeface="Carlito"/>
              </a:rPr>
              <a:t>yöntemlerinde </a:t>
            </a:r>
            <a:r>
              <a:rPr sz="1400" dirty="0">
                <a:latin typeface="Carlito"/>
                <a:cs typeface="Carlito"/>
              </a:rPr>
              <a:t>bahsedilen </a:t>
            </a:r>
            <a:r>
              <a:rPr sz="1400" spc="-5" dirty="0">
                <a:latin typeface="Carlito"/>
                <a:cs typeface="Carlito"/>
              </a:rPr>
              <a:t>maliyetler </a:t>
            </a:r>
            <a:r>
              <a:rPr sz="1400" dirty="0">
                <a:latin typeface="Carlito"/>
                <a:cs typeface="Carlito"/>
              </a:rPr>
              <a:t>genellikle </a:t>
            </a:r>
            <a:r>
              <a:rPr sz="1400" spc="-5" dirty="0">
                <a:latin typeface="Carlito"/>
                <a:cs typeface="Carlito"/>
              </a:rPr>
              <a:t>yapılan işle doğrudan  ilgili olan </a:t>
            </a:r>
            <a:r>
              <a:rPr sz="1400" spc="-10" dirty="0">
                <a:latin typeface="Carlito"/>
                <a:cs typeface="Carlito"/>
              </a:rPr>
              <a:t>direkt</a:t>
            </a:r>
            <a:r>
              <a:rPr sz="1400" spc="2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maliyetlerdir.</a:t>
            </a:r>
            <a:endParaRPr sz="1400" dirty="0">
              <a:latin typeface="Carlito"/>
              <a:cs typeface="Carlito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Direkt </a:t>
            </a:r>
            <a:r>
              <a:rPr sz="1400" spc="-5" dirty="0">
                <a:latin typeface="Carlito"/>
                <a:cs typeface="Carlito"/>
              </a:rPr>
              <a:t>maliyetin kapsamında </a:t>
            </a:r>
            <a:r>
              <a:rPr sz="1400" b="1" spc="-5" dirty="0">
                <a:latin typeface="Carlito"/>
                <a:cs typeface="Carlito"/>
              </a:rPr>
              <a:t>işçilik, </a:t>
            </a:r>
            <a:r>
              <a:rPr sz="1400" b="1" spc="-10" dirty="0">
                <a:latin typeface="Carlito"/>
                <a:cs typeface="Carlito"/>
              </a:rPr>
              <a:t>malzeme, </a:t>
            </a:r>
            <a:r>
              <a:rPr sz="1400" b="1" spc="-5" dirty="0">
                <a:latin typeface="Carlito"/>
                <a:cs typeface="Carlito"/>
              </a:rPr>
              <a:t>ekipman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alt yükleniciler  </a:t>
            </a:r>
            <a:r>
              <a:rPr sz="1400" spc="-10" dirty="0">
                <a:latin typeface="Carlito"/>
                <a:cs typeface="Carlito"/>
              </a:rPr>
              <a:t>(taşeronlar) </a:t>
            </a:r>
            <a:r>
              <a:rPr sz="1400" b="1" spc="-5" dirty="0">
                <a:latin typeface="Carlito"/>
                <a:cs typeface="Carlito"/>
              </a:rPr>
              <a:t>ile ilgili olan </a:t>
            </a:r>
            <a:r>
              <a:rPr sz="1400" b="1" spc="-10" dirty="0">
                <a:latin typeface="Carlito"/>
                <a:cs typeface="Carlito"/>
              </a:rPr>
              <a:t>maliyetler </a:t>
            </a:r>
            <a:r>
              <a:rPr sz="1400" spc="-20" dirty="0">
                <a:latin typeface="Carlito"/>
                <a:cs typeface="Carlito"/>
              </a:rPr>
              <a:t>bulunmaktadır. </a:t>
            </a:r>
            <a:r>
              <a:rPr sz="1400" dirty="0">
                <a:latin typeface="Carlito"/>
                <a:cs typeface="Carlito"/>
              </a:rPr>
              <a:t>Bahsi </a:t>
            </a:r>
            <a:r>
              <a:rPr sz="1400" spc="-5" dirty="0">
                <a:latin typeface="Carlito"/>
                <a:cs typeface="Carlito"/>
              </a:rPr>
              <a:t>geçen maliyetlerin hepsi  </a:t>
            </a:r>
            <a:r>
              <a:rPr sz="1400" spc="-10" dirty="0">
                <a:latin typeface="Carlito"/>
                <a:cs typeface="Carlito"/>
              </a:rPr>
              <a:t>faaliyet gerçekleşirken </a:t>
            </a:r>
            <a:r>
              <a:rPr sz="1400" spc="-5" dirty="0">
                <a:latin typeface="Carlito"/>
                <a:cs typeface="Carlito"/>
              </a:rPr>
              <a:t>gözlemlenebilir </a:t>
            </a:r>
            <a:r>
              <a:rPr sz="1400" spc="-10" dirty="0">
                <a:latin typeface="Carlito"/>
                <a:cs typeface="Carlito"/>
              </a:rPr>
              <a:t>ve </a:t>
            </a:r>
            <a:r>
              <a:rPr sz="1400" dirty="0">
                <a:latin typeface="Carlito"/>
                <a:cs typeface="Carlito"/>
              </a:rPr>
              <a:t>planlama </a:t>
            </a:r>
            <a:r>
              <a:rPr sz="1400" spc="-10" dirty="0">
                <a:latin typeface="Carlito"/>
                <a:cs typeface="Carlito"/>
              </a:rPr>
              <a:t>yapılırken </a:t>
            </a:r>
            <a:r>
              <a:rPr sz="1400" spc="-25" dirty="0">
                <a:latin typeface="Carlito"/>
                <a:cs typeface="Carlito"/>
              </a:rPr>
              <a:t>kolayca </a:t>
            </a:r>
            <a:r>
              <a:rPr sz="1400" spc="-10" dirty="0">
                <a:latin typeface="Carlito"/>
                <a:cs typeface="Carlito"/>
              </a:rPr>
              <a:t>faaliyete  </a:t>
            </a:r>
            <a:r>
              <a:rPr sz="1400" spc="-20" dirty="0">
                <a:latin typeface="Carlito"/>
                <a:cs typeface="Carlito"/>
              </a:rPr>
              <a:t>yansıtılabilir.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5" dirty="0">
                <a:latin typeface="Carlito"/>
                <a:cs typeface="Carlito"/>
              </a:rPr>
              <a:t>İş </a:t>
            </a:r>
            <a:r>
              <a:rPr sz="1400" spc="-10" dirty="0">
                <a:latin typeface="Carlito"/>
                <a:cs typeface="Carlito"/>
              </a:rPr>
              <a:t>kalemi </a:t>
            </a:r>
            <a:r>
              <a:rPr sz="1400" spc="-5" dirty="0">
                <a:latin typeface="Carlito"/>
                <a:cs typeface="Carlito"/>
              </a:rPr>
              <a:t>bazında yapılan </a:t>
            </a:r>
            <a:r>
              <a:rPr sz="1400" spc="-10" dirty="0">
                <a:latin typeface="Carlito"/>
                <a:cs typeface="Carlito"/>
              </a:rPr>
              <a:t>taşeron </a:t>
            </a:r>
            <a:r>
              <a:rPr sz="1400" dirty="0">
                <a:latin typeface="Carlito"/>
                <a:cs typeface="Carlito"/>
              </a:rPr>
              <a:t>anlaşmalarında, </a:t>
            </a:r>
            <a:r>
              <a:rPr sz="1400" spc="-5" dirty="0">
                <a:latin typeface="Carlito"/>
                <a:cs typeface="Carlito"/>
              </a:rPr>
              <a:t>işin </a:t>
            </a:r>
            <a:r>
              <a:rPr sz="1400" dirty="0">
                <a:latin typeface="Carlito"/>
                <a:cs typeface="Carlito"/>
              </a:rPr>
              <a:t>anlaşılan </a:t>
            </a:r>
            <a:r>
              <a:rPr sz="1400" spc="-5" dirty="0">
                <a:latin typeface="Carlito"/>
                <a:cs typeface="Carlito"/>
              </a:rPr>
              <a:t>birim </a:t>
            </a:r>
            <a:r>
              <a:rPr sz="1400" spc="-10" dirty="0">
                <a:latin typeface="Carlito"/>
                <a:cs typeface="Carlito"/>
              </a:rPr>
              <a:t>fiyatı </a:t>
            </a:r>
            <a:r>
              <a:rPr sz="1400" spc="-5" dirty="0">
                <a:latin typeface="Carlito"/>
                <a:cs typeface="Carlito"/>
              </a:rPr>
              <a:t>her </a:t>
            </a:r>
            <a:r>
              <a:rPr sz="1400" dirty="0">
                <a:latin typeface="Carlito"/>
                <a:cs typeface="Carlito"/>
              </a:rPr>
              <a:t>ne  </a:t>
            </a:r>
            <a:r>
              <a:rPr sz="1400" spc="-10" dirty="0">
                <a:latin typeface="Carlito"/>
                <a:cs typeface="Carlito"/>
              </a:rPr>
              <a:t>kadar </a:t>
            </a:r>
            <a:r>
              <a:rPr sz="1400" dirty="0">
                <a:latin typeface="Carlito"/>
                <a:cs typeface="Carlito"/>
              </a:rPr>
              <a:t>içerisinde alt </a:t>
            </a:r>
            <a:r>
              <a:rPr sz="1400" spc="-5" dirty="0">
                <a:latin typeface="Carlito"/>
                <a:cs typeface="Carlito"/>
              </a:rPr>
              <a:t>yükleniciye </a:t>
            </a:r>
            <a:r>
              <a:rPr sz="1400" dirty="0">
                <a:latin typeface="Carlito"/>
                <a:cs typeface="Carlito"/>
              </a:rPr>
              <a:t>ait </a:t>
            </a:r>
            <a:r>
              <a:rPr sz="1400" spc="-10" dirty="0">
                <a:latin typeface="Carlito"/>
                <a:cs typeface="Carlito"/>
              </a:rPr>
              <a:t>dolaylı </a:t>
            </a:r>
            <a:r>
              <a:rPr sz="1400" spc="-5" dirty="0">
                <a:latin typeface="Carlito"/>
                <a:cs typeface="Carlito"/>
              </a:rPr>
              <a:t>maliyetleri </a:t>
            </a:r>
            <a:r>
              <a:rPr sz="1400" spc="-10" dirty="0">
                <a:latin typeface="Carlito"/>
                <a:cs typeface="Carlito"/>
              </a:rPr>
              <a:t>barındırsa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0" dirty="0">
                <a:latin typeface="Carlito"/>
                <a:cs typeface="Carlito"/>
              </a:rPr>
              <a:t>direkt maliyet  olarak kabul </a:t>
            </a:r>
            <a:r>
              <a:rPr sz="1400" spc="-5" dirty="0">
                <a:latin typeface="Carlito"/>
                <a:cs typeface="Carlito"/>
              </a:rPr>
              <a:t>edilir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5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hesaplanır.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712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7137" y="57772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6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2272272"/>
            <a:ext cx="8836660" cy="188962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Dolaylı</a:t>
            </a:r>
            <a:r>
              <a:rPr sz="1400" b="1" i="1" spc="-35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Maliyetler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Dolaylı </a:t>
            </a:r>
            <a:r>
              <a:rPr sz="1400" spc="-5" dirty="0">
                <a:latin typeface="Carlito"/>
                <a:cs typeface="Carlito"/>
              </a:rPr>
              <a:t>maliyetin </a:t>
            </a:r>
            <a:r>
              <a:rPr sz="1400" dirty="0">
                <a:latin typeface="Carlito"/>
                <a:cs typeface="Carlito"/>
              </a:rPr>
              <a:t>en </a:t>
            </a:r>
            <a:r>
              <a:rPr sz="1400" spc="-5" dirty="0">
                <a:latin typeface="Carlito"/>
                <a:cs typeface="Carlito"/>
              </a:rPr>
              <a:t>alt </a:t>
            </a:r>
            <a:r>
              <a:rPr sz="1400" spc="-10" dirty="0">
                <a:latin typeface="Carlito"/>
                <a:cs typeface="Carlito"/>
              </a:rPr>
              <a:t>seviyede </a:t>
            </a:r>
            <a:r>
              <a:rPr sz="1400" dirty="0">
                <a:latin typeface="Carlito"/>
                <a:cs typeface="Carlito"/>
              </a:rPr>
              <a:t>tutulması </a:t>
            </a:r>
            <a:r>
              <a:rPr sz="1400" spc="-5" dirty="0">
                <a:latin typeface="Carlito"/>
                <a:cs typeface="Carlito"/>
              </a:rPr>
              <a:t>toplam maliyetin </a:t>
            </a:r>
            <a:r>
              <a:rPr sz="1400" spc="-10" dirty="0">
                <a:latin typeface="Carlito"/>
                <a:cs typeface="Carlito"/>
              </a:rPr>
              <a:t>minimizasyonu </a:t>
            </a:r>
            <a:r>
              <a:rPr sz="1400" spc="-5" dirty="0">
                <a:latin typeface="Carlito"/>
                <a:cs typeface="Carlito"/>
              </a:rPr>
              <a:t>için  </a:t>
            </a:r>
            <a:r>
              <a:rPr sz="1400" spc="-25" dirty="0">
                <a:latin typeface="Carlito"/>
                <a:cs typeface="Carlito"/>
              </a:rPr>
              <a:t>gereklidir. </a:t>
            </a:r>
            <a:r>
              <a:rPr sz="1400" b="1" spc="-5" dirty="0">
                <a:latin typeface="Carlito"/>
                <a:cs typeface="Carlito"/>
              </a:rPr>
              <a:t>Projenin kapsamı </a:t>
            </a:r>
            <a:r>
              <a:rPr sz="1400" b="1" spc="-15" dirty="0">
                <a:latin typeface="Carlito"/>
                <a:cs typeface="Carlito"/>
              </a:rPr>
              <a:t>ve </a:t>
            </a:r>
            <a:r>
              <a:rPr sz="1400" b="1" spc="-5" dirty="0">
                <a:latin typeface="Carlito"/>
                <a:cs typeface="Carlito"/>
              </a:rPr>
              <a:t>süresi belirli olduğunda </a:t>
            </a:r>
            <a:r>
              <a:rPr sz="1400" b="1" spc="-10" dirty="0">
                <a:latin typeface="Carlito"/>
                <a:cs typeface="Carlito"/>
              </a:rPr>
              <a:t>performanstan  (kaliteden) </a:t>
            </a:r>
            <a:r>
              <a:rPr sz="1400" b="1" spc="-5" dirty="0">
                <a:latin typeface="Carlito"/>
                <a:cs typeface="Carlito"/>
              </a:rPr>
              <a:t>ödün vermeden proje </a:t>
            </a:r>
            <a:r>
              <a:rPr sz="1400" b="1" spc="-10" dirty="0">
                <a:latin typeface="Carlito"/>
                <a:cs typeface="Carlito"/>
              </a:rPr>
              <a:t>maliyetlerinin minimizasyonu </a:t>
            </a:r>
            <a:r>
              <a:rPr sz="1400" b="1" spc="-5" dirty="0">
                <a:latin typeface="Carlito"/>
                <a:cs typeface="Carlito"/>
              </a:rPr>
              <a:t>için ilk </a:t>
            </a:r>
            <a:r>
              <a:rPr sz="1400" b="1" spc="-10" dirty="0">
                <a:latin typeface="Carlito"/>
                <a:cs typeface="Carlito"/>
              </a:rPr>
              <a:t>olarak  feda </a:t>
            </a:r>
            <a:r>
              <a:rPr sz="1400" b="1" spc="-5" dirty="0">
                <a:latin typeface="Carlito"/>
                <a:cs typeface="Carlito"/>
              </a:rPr>
              <a:t>edilmesi </a:t>
            </a:r>
            <a:r>
              <a:rPr sz="1400" b="1" spc="-20" dirty="0">
                <a:latin typeface="Carlito"/>
                <a:cs typeface="Carlito"/>
              </a:rPr>
              <a:t>gereken </a:t>
            </a:r>
            <a:r>
              <a:rPr sz="1400" b="1" spc="-10" dirty="0">
                <a:latin typeface="Carlito"/>
                <a:cs typeface="Carlito"/>
              </a:rPr>
              <a:t>maliyet </a:t>
            </a:r>
            <a:r>
              <a:rPr sz="1400" b="1" spc="-5" dirty="0">
                <a:latin typeface="Carlito"/>
                <a:cs typeface="Carlito"/>
              </a:rPr>
              <a:t>türü </a:t>
            </a:r>
            <a:r>
              <a:rPr sz="1400" b="1" spc="-10" dirty="0">
                <a:latin typeface="Carlito"/>
                <a:cs typeface="Carlito"/>
              </a:rPr>
              <a:t>dolaylı </a:t>
            </a:r>
            <a:r>
              <a:rPr sz="1400" b="1" spc="-30" dirty="0">
                <a:latin typeface="Carlito"/>
                <a:cs typeface="Carlito"/>
              </a:rPr>
              <a:t>maliyettir. </a:t>
            </a:r>
            <a:r>
              <a:rPr sz="1400" spc="-25" dirty="0">
                <a:latin typeface="Carlito"/>
                <a:cs typeface="Carlito"/>
              </a:rPr>
              <a:t>Fakat </a:t>
            </a:r>
            <a:r>
              <a:rPr sz="1400" spc="-10" dirty="0">
                <a:latin typeface="Carlito"/>
                <a:cs typeface="Carlito"/>
              </a:rPr>
              <a:t>dolaylı </a:t>
            </a:r>
            <a:r>
              <a:rPr sz="1400" spc="-5" dirty="0">
                <a:latin typeface="Carlito"/>
                <a:cs typeface="Carlito"/>
              </a:rPr>
              <a:t>maliyetlerin,  düşük </a:t>
            </a:r>
            <a:r>
              <a:rPr sz="1400" dirty="0">
                <a:latin typeface="Carlito"/>
                <a:cs typeface="Carlito"/>
              </a:rPr>
              <a:t>çıkması </a:t>
            </a:r>
            <a:r>
              <a:rPr sz="1400" spc="-5" dirty="0">
                <a:latin typeface="Carlito"/>
                <a:cs typeface="Carlito"/>
              </a:rPr>
              <a:t>için </a:t>
            </a:r>
            <a:r>
              <a:rPr sz="1400" spc="-10" dirty="0">
                <a:latin typeface="Carlito"/>
                <a:cs typeface="Carlito"/>
              </a:rPr>
              <a:t>kalite </a:t>
            </a:r>
            <a:r>
              <a:rPr sz="1400" spc="-20" dirty="0">
                <a:latin typeface="Carlito"/>
                <a:cs typeface="Carlito"/>
              </a:rPr>
              <a:t>kontrol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iş güvenliği </a:t>
            </a:r>
            <a:r>
              <a:rPr sz="1400" dirty="0">
                <a:latin typeface="Carlito"/>
                <a:cs typeface="Carlito"/>
              </a:rPr>
              <a:t>gibi </a:t>
            </a:r>
            <a:r>
              <a:rPr sz="1400" spc="-5" dirty="0">
                <a:latin typeface="Carlito"/>
                <a:cs typeface="Carlito"/>
              </a:rPr>
              <a:t>hizmetlerin gereğinden daha  </a:t>
            </a:r>
            <a:r>
              <a:rPr sz="1400" spc="-15" dirty="0">
                <a:latin typeface="Carlito"/>
                <a:cs typeface="Carlito"/>
              </a:rPr>
              <a:t>zayıf </a:t>
            </a:r>
            <a:r>
              <a:rPr sz="1400" spc="-5" dirty="0">
                <a:latin typeface="Carlito"/>
                <a:cs typeface="Carlito"/>
              </a:rPr>
              <a:t>olmasına </a:t>
            </a:r>
            <a:r>
              <a:rPr sz="1400" spc="-15" dirty="0">
                <a:latin typeface="Carlito"/>
                <a:cs typeface="Carlito"/>
              </a:rPr>
              <a:t>göz </a:t>
            </a:r>
            <a:r>
              <a:rPr sz="1400" spc="-5" dirty="0">
                <a:latin typeface="Carlito"/>
                <a:cs typeface="Carlito"/>
              </a:rPr>
              <a:t>yummak ileride </a:t>
            </a:r>
            <a:r>
              <a:rPr sz="1400" spc="-15" dirty="0">
                <a:latin typeface="Carlito"/>
                <a:cs typeface="Carlito"/>
              </a:rPr>
              <a:t>projeye </a:t>
            </a:r>
            <a:r>
              <a:rPr sz="1400" dirty="0">
                <a:latin typeface="Carlito"/>
                <a:cs typeface="Carlito"/>
              </a:rPr>
              <a:t>daha </a:t>
            </a:r>
            <a:r>
              <a:rPr sz="1400" spc="-5" dirty="0">
                <a:latin typeface="Carlito"/>
                <a:cs typeface="Carlito"/>
              </a:rPr>
              <a:t>büyük maliyetler </a:t>
            </a:r>
            <a:r>
              <a:rPr sz="1400" spc="-20" dirty="0">
                <a:latin typeface="Carlito"/>
                <a:cs typeface="Carlito"/>
              </a:rPr>
              <a:t>yükleyebilir. </a:t>
            </a:r>
            <a:r>
              <a:rPr sz="1400" dirty="0">
                <a:latin typeface="Carlito"/>
                <a:cs typeface="Carlito"/>
              </a:rPr>
              <a:t>Bu  </a:t>
            </a:r>
            <a:r>
              <a:rPr sz="1400" spc="-5" dirty="0">
                <a:latin typeface="Carlito"/>
                <a:cs typeface="Carlito"/>
              </a:rPr>
              <a:t>bakımdan </a:t>
            </a:r>
            <a:r>
              <a:rPr sz="1400" spc="-10" dirty="0">
                <a:latin typeface="Carlito"/>
                <a:cs typeface="Carlito"/>
              </a:rPr>
              <a:t>dolaylı </a:t>
            </a:r>
            <a:r>
              <a:rPr sz="1400" spc="-5" dirty="0">
                <a:latin typeface="Carlito"/>
                <a:cs typeface="Carlito"/>
              </a:rPr>
              <a:t>maliyetleri </a:t>
            </a:r>
            <a:r>
              <a:rPr sz="1400" spc="-10" dirty="0">
                <a:latin typeface="Carlito"/>
                <a:cs typeface="Carlito"/>
              </a:rPr>
              <a:t>minimize ederken </a:t>
            </a:r>
            <a:r>
              <a:rPr sz="1400" spc="-15" dirty="0">
                <a:latin typeface="Carlito"/>
                <a:cs typeface="Carlito"/>
              </a:rPr>
              <a:t>proje </a:t>
            </a:r>
            <a:r>
              <a:rPr sz="1400" spc="-5" dirty="0">
                <a:latin typeface="Carlito"/>
                <a:cs typeface="Carlito"/>
              </a:rPr>
              <a:t>yöneticisi diğer  </a:t>
            </a:r>
            <a:r>
              <a:rPr sz="1400" spc="-10" dirty="0">
                <a:latin typeface="Carlito"/>
                <a:cs typeface="Carlito"/>
              </a:rPr>
              <a:t>parametreleri </a:t>
            </a:r>
            <a:r>
              <a:rPr sz="1400" dirty="0">
                <a:latin typeface="Carlito"/>
                <a:cs typeface="Carlito"/>
              </a:rPr>
              <a:t>de </a:t>
            </a:r>
            <a:r>
              <a:rPr sz="1400" spc="-5" dirty="0">
                <a:latin typeface="Carlito"/>
                <a:cs typeface="Carlito"/>
              </a:rPr>
              <a:t>hesaba </a:t>
            </a:r>
            <a:r>
              <a:rPr sz="1400" spc="-10" dirty="0">
                <a:latin typeface="Carlito"/>
                <a:cs typeface="Carlito"/>
              </a:rPr>
              <a:t>katmalı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10" dirty="0">
                <a:latin typeface="Carlito"/>
                <a:cs typeface="Carlito"/>
              </a:rPr>
              <a:t>proje </a:t>
            </a:r>
            <a:r>
              <a:rPr sz="1400" dirty="0">
                <a:latin typeface="Carlito"/>
                <a:cs typeface="Carlito"/>
              </a:rPr>
              <a:t>için </a:t>
            </a:r>
            <a:r>
              <a:rPr sz="1400" spc="-5" dirty="0">
                <a:latin typeface="Carlito"/>
                <a:cs typeface="Carlito"/>
              </a:rPr>
              <a:t>en doğru </a:t>
            </a:r>
            <a:r>
              <a:rPr sz="1400" spc="-15" dirty="0">
                <a:latin typeface="Carlito"/>
                <a:cs typeface="Carlito"/>
              </a:rPr>
              <a:t>kararı </a:t>
            </a:r>
            <a:r>
              <a:rPr sz="1400" spc="-20" dirty="0">
                <a:latin typeface="Carlito"/>
                <a:cs typeface="Carlito"/>
              </a:rPr>
              <a:t>vermelidir. </a:t>
            </a:r>
            <a:r>
              <a:rPr sz="1400" spc="-10" dirty="0">
                <a:latin typeface="Carlito"/>
                <a:cs typeface="Carlito"/>
              </a:rPr>
              <a:t>Ayrıca  </a:t>
            </a:r>
            <a:r>
              <a:rPr sz="1400" spc="-5" dirty="0">
                <a:latin typeface="Carlito"/>
                <a:cs typeface="Carlito"/>
              </a:rPr>
              <a:t>doğru seçilmiş bir </a:t>
            </a:r>
            <a:r>
              <a:rPr sz="1400" dirty="0">
                <a:latin typeface="Carlito"/>
                <a:cs typeface="Carlito"/>
              </a:rPr>
              <a:t>maaş </a:t>
            </a:r>
            <a:r>
              <a:rPr sz="1400" spc="-5" dirty="0">
                <a:latin typeface="Carlito"/>
                <a:cs typeface="Carlito"/>
              </a:rPr>
              <a:t>yapısı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0" dirty="0">
                <a:latin typeface="Carlito"/>
                <a:cs typeface="Carlito"/>
              </a:rPr>
              <a:t>projenin başarıya </a:t>
            </a:r>
            <a:r>
              <a:rPr sz="1400" spc="-5" dirty="0">
                <a:latin typeface="Carlito"/>
                <a:cs typeface="Carlito"/>
              </a:rPr>
              <a:t>ulaşma şansını arttırır</a:t>
            </a:r>
            <a:r>
              <a:rPr sz="1400" spc="1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[20].</a:t>
            </a:r>
          </a:p>
        </p:txBody>
      </p:sp>
    </p:spTree>
    <p:extLst>
      <p:ext uri="{BB962C8B-B14F-4D97-AF65-F5344CB8AC3E}">
        <p14:creationId xmlns:p14="http://schemas.microsoft.com/office/powerpoint/2010/main" val="127982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8407" y="589153"/>
            <a:ext cx="445706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/>
              <a:t>PROJE </a:t>
            </a:r>
            <a:r>
              <a:rPr sz="2000" spc="-5" dirty="0"/>
              <a:t>MALİYET</a:t>
            </a:r>
            <a:r>
              <a:rPr sz="2000" spc="-65" dirty="0"/>
              <a:t> </a:t>
            </a:r>
            <a:r>
              <a:rPr sz="2000" spc="-20" dirty="0"/>
              <a:t>YÖNETİMİ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43951" y="6420637"/>
            <a:ext cx="3562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10" dirty="0">
                <a:latin typeface="Carlito"/>
                <a:cs typeface="Carlito"/>
              </a:rPr>
              <a:t>7</a:t>
            </a:fld>
            <a:r>
              <a:rPr sz="1000" spc="-10" dirty="0">
                <a:latin typeface="Carlito"/>
                <a:cs typeface="Carlito"/>
              </a:rPr>
              <a:t>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880" y="1540752"/>
            <a:ext cx="8834120" cy="18280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1400" b="1" i="1" spc="-5" dirty="0">
                <a:latin typeface="Carlito"/>
                <a:cs typeface="Carlito"/>
              </a:rPr>
              <a:t>Fırsat</a:t>
            </a:r>
            <a:r>
              <a:rPr sz="1400" b="1" i="1" spc="-50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Maliyeti</a:t>
            </a:r>
            <a:endParaRPr sz="14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bitirilmesi </a:t>
            </a:r>
            <a:r>
              <a:rPr sz="1400" spc="-15" dirty="0">
                <a:latin typeface="Carlito"/>
                <a:cs typeface="Carlito"/>
              </a:rPr>
              <a:t>gereken </a:t>
            </a:r>
            <a:r>
              <a:rPr sz="1400" spc="-5" dirty="0">
                <a:latin typeface="Carlito"/>
                <a:cs typeface="Carlito"/>
              </a:rPr>
              <a:t>zamandan daha </a:t>
            </a:r>
            <a:r>
              <a:rPr sz="1400" spc="-10" dirty="0">
                <a:latin typeface="Carlito"/>
                <a:cs typeface="Carlito"/>
              </a:rPr>
              <a:t>uzun </a:t>
            </a:r>
            <a:r>
              <a:rPr sz="1400" spc="-5" dirty="0">
                <a:latin typeface="Carlito"/>
                <a:cs typeface="Carlito"/>
              </a:rPr>
              <a:t>sürede </a:t>
            </a:r>
            <a:r>
              <a:rPr sz="1400" dirty="0">
                <a:latin typeface="Carlito"/>
                <a:cs typeface="Carlito"/>
              </a:rPr>
              <a:t>bitirilmesinden </a:t>
            </a:r>
            <a:r>
              <a:rPr sz="1400" spc="-10" dirty="0">
                <a:latin typeface="Carlito"/>
                <a:cs typeface="Carlito"/>
              </a:rPr>
              <a:t>dolayı 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10" dirty="0">
                <a:latin typeface="Carlito"/>
                <a:cs typeface="Carlito"/>
              </a:rPr>
              <a:t>çıkan </a:t>
            </a:r>
            <a:r>
              <a:rPr sz="1400" spc="-20" dirty="0">
                <a:latin typeface="Carlito"/>
                <a:cs typeface="Carlito"/>
              </a:rPr>
              <a:t>zarar </a:t>
            </a:r>
            <a:r>
              <a:rPr sz="1400" dirty="0">
                <a:latin typeface="Carlito"/>
                <a:cs typeface="Carlito"/>
              </a:rPr>
              <a:t>ile </a:t>
            </a:r>
            <a:r>
              <a:rPr sz="1400" b="1" dirty="0">
                <a:latin typeface="Carlito"/>
                <a:cs typeface="Carlito"/>
              </a:rPr>
              <a:t>daha </a:t>
            </a:r>
            <a:r>
              <a:rPr sz="1400" b="1" spc="-15" dirty="0">
                <a:latin typeface="Carlito"/>
                <a:cs typeface="Carlito"/>
              </a:rPr>
              <a:t>erken </a:t>
            </a:r>
            <a:r>
              <a:rPr sz="1400" b="1" spc="-5" dirty="0">
                <a:latin typeface="Carlito"/>
                <a:cs typeface="Carlito"/>
              </a:rPr>
              <a:t>bitirilmesinden </a:t>
            </a:r>
            <a:r>
              <a:rPr sz="1400" b="1" spc="-10" dirty="0">
                <a:latin typeface="Carlito"/>
                <a:cs typeface="Carlito"/>
              </a:rPr>
              <a:t>dolayı </a:t>
            </a:r>
            <a:r>
              <a:rPr sz="1400" b="1" spc="-5" dirty="0">
                <a:latin typeface="Carlito"/>
                <a:cs typeface="Carlito"/>
              </a:rPr>
              <a:t>elde edilecek </a:t>
            </a:r>
            <a:r>
              <a:rPr sz="1400" b="1" spc="-10" dirty="0">
                <a:latin typeface="Carlito"/>
                <a:cs typeface="Carlito"/>
              </a:rPr>
              <a:t>kar </a:t>
            </a:r>
            <a:r>
              <a:rPr sz="1400" dirty="0">
                <a:latin typeface="Carlito"/>
                <a:cs typeface="Carlito"/>
              </a:rPr>
              <a:t>da </a:t>
            </a:r>
            <a:r>
              <a:rPr sz="1400" spc="-15" dirty="0">
                <a:latin typeface="Carlito"/>
                <a:cs typeface="Carlito"/>
              </a:rPr>
              <a:t>fırsat  </a:t>
            </a:r>
            <a:r>
              <a:rPr sz="1400" spc="-5" dirty="0">
                <a:latin typeface="Carlito"/>
                <a:cs typeface="Carlito"/>
              </a:rPr>
              <a:t>maliyeti </a:t>
            </a:r>
            <a:r>
              <a:rPr sz="1400" spc="-10" dirty="0">
                <a:latin typeface="Carlito"/>
                <a:cs typeface="Carlito"/>
              </a:rPr>
              <a:t>olarak kabul </a:t>
            </a:r>
            <a:r>
              <a:rPr sz="1400" spc="-35" dirty="0">
                <a:latin typeface="Carlito"/>
                <a:cs typeface="Carlito"/>
              </a:rPr>
              <a:t>edilir. </a:t>
            </a:r>
            <a:r>
              <a:rPr sz="1400" spc="-10" dirty="0">
                <a:latin typeface="Carlito"/>
                <a:cs typeface="Carlito"/>
              </a:rPr>
              <a:t>Bu maliyet </a:t>
            </a:r>
            <a:r>
              <a:rPr sz="1400" dirty="0">
                <a:latin typeface="Carlito"/>
                <a:cs typeface="Carlito"/>
              </a:rPr>
              <a:t>tipi </a:t>
            </a:r>
            <a:r>
              <a:rPr sz="1400" spc="-5" dirty="0">
                <a:latin typeface="Carlito"/>
                <a:cs typeface="Carlito"/>
              </a:rPr>
              <a:t>genellikle </a:t>
            </a: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25" dirty="0">
                <a:latin typeface="Carlito"/>
                <a:cs typeface="Carlito"/>
              </a:rPr>
              <a:t>kontrat </a:t>
            </a:r>
            <a:r>
              <a:rPr sz="1400" dirty="0">
                <a:latin typeface="Carlito"/>
                <a:cs typeface="Carlito"/>
              </a:rPr>
              <a:t>şartları  </a:t>
            </a:r>
            <a:r>
              <a:rPr sz="1400" spc="-5" dirty="0">
                <a:latin typeface="Carlito"/>
                <a:cs typeface="Carlito"/>
              </a:rPr>
              <a:t>gereği </a:t>
            </a:r>
            <a:r>
              <a:rPr sz="1400" spc="-20" dirty="0">
                <a:latin typeface="Carlito"/>
                <a:cs typeface="Carlito"/>
              </a:rPr>
              <a:t>ortaya</a:t>
            </a:r>
            <a:r>
              <a:rPr sz="1400" spc="-1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çıkmaktadır.</a:t>
            </a:r>
            <a:endParaRPr sz="1400" dirty="0">
              <a:latin typeface="Carlito"/>
              <a:cs typeface="Carlito"/>
            </a:endParaRPr>
          </a:p>
          <a:p>
            <a:pPr marL="367665" algn="just">
              <a:lnSpc>
                <a:spcPct val="100000"/>
              </a:lnSpc>
              <a:spcBef>
                <a:spcPts val="605"/>
              </a:spcBef>
            </a:pPr>
            <a:r>
              <a:rPr sz="1400" b="1" i="1" spc="-25" dirty="0">
                <a:latin typeface="Carlito"/>
                <a:cs typeface="Carlito"/>
              </a:rPr>
              <a:t>Toplam</a:t>
            </a:r>
            <a:r>
              <a:rPr sz="1400" b="1" i="1" spc="-45" dirty="0">
                <a:latin typeface="Carlito"/>
                <a:cs typeface="Carlito"/>
              </a:rPr>
              <a:t> </a:t>
            </a:r>
            <a:r>
              <a:rPr sz="1400" b="1" i="1" dirty="0">
                <a:latin typeface="Carlito"/>
                <a:cs typeface="Carlito"/>
              </a:rPr>
              <a:t>Maliyet</a:t>
            </a:r>
            <a:endParaRPr sz="1400" dirty="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1400" spc="-10" dirty="0">
                <a:latin typeface="Carlito"/>
                <a:cs typeface="Carlito"/>
              </a:rPr>
              <a:t>Projenin </a:t>
            </a:r>
            <a:r>
              <a:rPr sz="1400" spc="-5" dirty="0">
                <a:latin typeface="Carlito"/>
                <a:cs typeface="Carlito"/>
              </a:rPr>
              <a:t>süresiyle bağlantılı </a:t>
            </a:r>
            <a:r>
              <a:rPr sz="1400" spc="-10" dirty="0">
                <a:latin typeface="Carlito"/>
                <a:cs typeface="Carlito"/>
              </a:rPr>
              <a:t>olarak </a:t>
            </a:r>
            <a:r>
              <a:rPr sz="1400" spc="-20" dirty="0">
                <a:latin typeface="Carlito"/>
                <a:cs typeface="Carlito"/>
              </a:rPr>
              <a:t>ortaya </a:t>
            </a:r>
            <a:r>
              <a:rPr sz="1400" spc="-10" dirty="0">
                <a:latin typeface="Carlito"/>
                <a:cs typeface="Carlito"/>
              </a:rPr>
              <a:t>çıkan dolaylı, direkt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300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fırsat</a:t>
            </a:r>
            <a:endParaRPr sz="1400" dirty="0">
              <a:latin typeface="Carlito"/>
              <a:cs typeface="Carlito"/>
            </a:endParaRPr>
          </a:p>
          <a:p>
            <a:pPr marL="355600" algn="just">
              <a:lnSpc>
                <a:spcPct val="100000"/>
              </a:lnSpc>
            </a:pPr>
            <a:r>
              <a:rPr sz="1400" spc="-5" dirty="0">
                <a:latin typeface="Carlito"/>
                <a:cs typeface="Carlito"/>
              </a:rPr>
              <a:t>maliyetlerinin toplamına</a:t>
            </a:r>
            <a:r>
              <a:rPr sz="1400" spc="4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eşittir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68797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05343" y="6389014"/>
            <a:ext cx="3943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rlito"/>
                <a:cs typeface="Carlito"/>
              </a:rPr>
              <a:t>10/343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93419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79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9680" y="51943"/>
            <a:ext cx="44570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PROJE </a:t>
            </a:r>
            <a:r>
              <a:rPr spc="-5" dirty="0"/>
              <a:t>MALİYET</a:t>
            </a:r>
            <a:r>
              <a:rPr spc="-65" dirty="0"/>
              <a:t> </a:t>
            </a:r>
            <a:r>
              <a:rPr spc="-20" dirty="0"/>
              <a:t>YÖNETİMİ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0031" y="820662"/>
            <a:ext cx="1671320" cy="78740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00" b="1" i="1" spc="-5" dirty="0">
                <a:solidFill>
                  <a:srgbClr val="C00000"/>
                </a:solidFill>
                <a:latin typeface="Carlito"/>
                <a:cs typeface="Carlito"/>
              </a:rPr>
              <a:t>Fırsat</a:t>
            </a:r>
            <a:r>
              <a:rPr sz="2000" b="1" i="1" spc="-7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i="1" dirty="0">
                <a:solidFill>
                  <a:srgbClr val="C00000"/>
                </a:solidFill>
                <a:latin typeface="Carlito"/>
                <a:cs typeface="Carlito"/>
              </a:rPr>
              <a:t>Maliyeti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i="1" spc="-25" dirty="0">
                <a:solidFill>
                  <a:srgbClr val="C00000"/>
                </a:solidFill>
                <a:latin typeface="Carlito"/>
                <a:cs typeface="Carlito"/>
              </a:rPr>
              <a:t>Toplam</a:t>
            </a:r>
            <a:r>
              <a:rPr sz="2000" b="1" i="1" spc="-10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i="1" dirty="0">
                <a:solidFill>
                  <a:srgbClr val="C00000"/>
                </a:solidFill>
                <a:latin typeface="Carlito"/>
                <a:cs typeface="Carlito"/>
              </a:rPr>
              <a:t>Maliyet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2140" y="4402073"/>
            <a:ext cx="824166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Dolaylı maliyet </a:t>
            </a:r>
            <a:r>
              <a:rPr sz="2000" b="1" spc="-15" dirty="0">
                <a:solidFill>
                  <a:srgbClr val="C00000"/>
                </a:solidFill>
                <a:latin typeface="Carlito"/>
                <a:cs typeface="Carlito"/>
              </a:rPr>
              <a:t>ve fırsat </a:t>
            </a: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maliyeti </a:t>
            </a:r>
            <a:r>
              <a:rPr sz="2000" spc="-5" dirty="0">
                <a:latin typeface="Carlito"/>
                <a:cs typeface="Carlito"/>
              </a:rPr>
              <a:t>ise </a:t>
            </a:r>
            <a:r>
              <a:rPr sz="2000" spc="-10" dirty="0">
                <a:latin typeface="Carlito"/>
                <a:cs typeface="Carlito"/>
              </a:rPr>
              <a:t>proje süresi kısaldıkça azalma </a:t>
            </a:r>
            <a:r>
              <a:rPr sz="2000" dirty="0">
                <a:latin typeface="Carlito"/>
                <a:cs typeface="Carlito"/>
              </a:rPr>
              <a:t>eğilimi  </a:t>
            </a:r>
            <a:r>
              <a:rPr sz="2000" spc="-20" dirty="0">
                <a:latin typeface="Carlito"/>
                <a:cs typeface="Carlito"/>
              </a:rPr>
              <a:t>göstermektedir. </a:t>
            </a:r>
            <a:r>
              <a:rPr sz="2000" spc="-10" dirty="0">
                <a:latin typeface="Carlito"/>
                <a:cs typeface="Carlito"/>
              </a:rPr>
              <a:t>Projenin </a:t>
            </a:r>
            <a:r>
              <a:rPr sz="2000" spc="-15" dirty="0">
                <a:latin typeface="Carlito"/>
                <a:cs typeface="Carlito"/>
              </a:rPr>
              <a:t>erken </a:t>
            </a:r>
            <a:r>
              <a:rPr sz="2000" spc="-5" dirty="0">
                <a:latin typeface="Carlito"/>
                <a:cs typeface="Carlito"/>
              </a:rPr>
              <a:t>bitmesi </a:t>
            </a:r>
            <a:r>
              <a:rPr sz="2000" dirty="0">
                <a:latin typeface="Carlito"/>
                <a:cs typeface="Carlito"/>
              </a:rPr>
              <a:t>ile </a:t>
            </a:r>
            <a:r>
              <a:rPr sz="2000" spc="-5" dirty="0">
                <a:latin typeface="Carlito"/>
                <a:cs typeface="Carlito"/>
              </a:rPr>
              <a:t>doğru </a:t>
            </a:r>
            <a:r>
              <a:rPr sz="2000" spc="-10" dirty="0">
                <a:latin typeface="Carlito"/>
                <a:cs typeface="Carlito"/>
              </a:rPr>
              <a:t>orantılı olarak yöneticilere  </a:t>
            </a:r>
            <a:r>
              <a:rPr sz="2000" spc="-5" dirty="0">
                <a:latin typeface="Carlito"/>
                <a:cs typeface="Carlito"/>
              </a:rPr>
              <a:t>ödenecek </a:t>
            </a:r>
            <a:r>
              <a:rPr sz="2000" spc="-25" dirty="0">
                <a:latin typeface="Carlito"/>
                <a:cs typeface="Carlito"/>
              </a:rPr>
              <a:t>maaşlar, </a:t>
            </a:r>
            <a:r>
              <a:rPr sz="2000" spc="-5" dirty="0">
                <a:latin typeface="Carlito"/>
                <a:cs typeface="Carlito"/>
              </a:rPr>
              <a:t>işletme </a:t>
            </a:r>
            <a:r>
              <a:rPr sz="2000" dirty="0">
                <a:latin typeface="Carlito"/>
                <a:cs typeface="Carlito"/>
              </a:rPr>
              <a:t>giderleri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finansal </a:t>
            </a:r>
            <a:r>
              <a:rPr sz="2000" dirty="0">
                <a:latin typeface="Carlito"/>
                <a:cs typeface="Carlito"/>
              </a:rPr>
              <a:t>giderler </a:t>
            </a:r>
            <a:r>
              <a:rPr sz="2000" spc="-25" dirty="0">
                <a:latin typeface="Carlito"/>
                <a:cs typeface="Carlito"/>
              </a:rPr>
              <a:t>azalacaktır. </a:t>
            </a:r>
            <a:r>
              <a:rPr sz="2000" spc="-10" dirty="0">
                <a:latin typeface="Carlito"/>
                <a:cs typeface="Carlito"/>
              </a:rPr>
              <a:t>Aynı  </a:t>
            </a:r>
            <a:r>
              <a:rPr sz="2000" spc="-5" dirty="0">
                <a:latin typeface="Carlito"/>
                <a:cs typeface="Carlito"/>
              </a:rPr>
              <a:t>zamanda </a:t>
            </a:r>
            <a:r>
              <a:rPr sz="2000" spc="-10" dirty="0">
                <a:latin typeface="Carlito"/>
                <a:cs typeface="Carlito"/>
              </a:rPr>
              <a:t>projenin </a:t>
            </a:r>
            <a:r>
              <a:rPr sz="2000" spc="-15" dirty="0">
                <a:latin typeface="Carlito"/>
                <a:cs typeface="Carlito"/>
              </a:rPr>
              <a:t>erken </a:t>
            </a:r>
            <a:r>
              <a:rPr sz="2000" spc="-5" dirty="0">
                <a:latin typeface="Carlito"/>
                <a:cs typeface="Carlito"/>
              </a:rPr>
              <a:t>bitmesinden </a:t>
            </a:r>
            <a:r>
              <a:rPr sz="2000" spc="-15" dirty="0">
                <a:latin typeface="Carlito"/>
                <a:cs typeface="Carlito"/>
              </a:rPr>
              <a:t>kaynaklı </a:t>
            </a:r>
            <a:r>
              <a:rPr sz="2000" spc="-10" dirty="0">
                <a:latin typeface="Carlito"/>
                <a:cs typeface="Carlito"/>
              </a:rPr>
              <a:t>fırsat </a:t>
            </a:r>
            <a:r>
              <a:rPr sz="2000" spc="-5" dirty="0">
                <a:latin typeface="Carlito"/>
                <a:cs typeface="Carlito"/>
              </a:rPr>
              <a:t>maliyetleri </a:t>
            </a:r>
            <a:r>
              <a:rPr sz="2000" dirty="0">
                <a:latin typeface="Carlito"/>
                <a:cs typeface="Carlito"/>
              </a:rPr>
              <a:t>de </a:t>
            </a:r>
            <a:r>
              <a:rPr sz="2000" spc="-5" dirty="0">
                <a:latin typeface="Carlito"/>
                <a:cs typeface="Carlito"/>
              </a:rPr>
              <a:t>maliyeti  </a:t>
            </a:r>
            <a:r>
              <a:rPr sz="2000" spc="-10" dirty="0">
                <a:latin typeface="Carlito"/>
                <a:cs typeface="Carlito"/>
              </a:rPr>
              <a:t>negatif olarak </a:t>
            </a:r>
            <a:r>
              <a:rPr sz="2000" spc="-20" dirty="0">
                <a:latin typeface="Carlito"/>
                <a:cs typeface="Carlito"/>
              </a:rPr>
              <a:t>etkileyecektir. </a:t>
            </a:r>
            <a:r>
              <a:rPr sz="2000" spc="-10" dirty="0">
                <a:latin typeface="Carlito"/>
                <a:cs typeface="Carlito"/>
              </a:rPr>
              <a:t>Günümüzde </a:t>
            </a:r>
            <a:r>
              <a:rPr sz="2000" spc="-5" dirty="0">
                <a:latin typeface="Carlito"/>
                <a:cs typeface="Carlito"/>
              </a:rPr>
              <a:t>gerçekleşmesi planlanan </a:t>
            </a:r>
            <a:r>
              <a:rPr sz="2000" spc="-10" dirty="0">
                <a:latin typeface="Carlito"/>
                <a:cs typeface="Carlito"/>
              </a:rPr>
              <a:t>projelerin  </a:t>
            </a:r>
            <a:r>
              <a:rPr sz="2000" spc="-5" dirty="0">
                <a:latin typeface="Carlito"/>
                <a:cs typeface="Carlito"/>
              </a:rPr>
              <a:t>hemen hemen hepsi </a:t>
            </a:r>
            <a:r>
              <a:rPr sz="2000" dirty="0">
                <a:latin typeface="Carlito"/>
                <a:cs typeface="Carlito"/>
              </a:rPr>
              <a:t>için </a:t>
            </a:r>
            <a:r>
              <a:rPr sz="2000" spc="-5" dirty="0">
                <a:latin typeface="Carlito"/>
                <a:cs typeface="Carlito"/>
              </a:rPr>
              <a:t>belli bir bitiş süresi belirlenmiştir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dirty="0">
                <a:latin typeface="Carlito"/>
                <a:cs typeface="Carlito"/>
              </a:rPr>
              <a:t>bu</a:t>
            </a:r>
            <a:r>
              <a:rPr sz="2000" spc="27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sürenin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140" y="6230823"/>
            <a:ext cx="43668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rlito"/>
                <a:cs typeface="Carlito"/>
              </a:rPr>
              <a:t>aşılması </a:t>
            </a:r>
            <a:r>
              <a:rPr sz="2000" dirty="0">
                <a:latin typeface="Carlito"/>
                <a:cs typeface="Carlito"/>
              </a:rPr>
              <a:t>çeşitli </a:t>
            </a:r>
            <a:r>
              <a:rPr sz="2000" spc="-5" dirty="0">
                <a:latin typeface="Carlito"/>
                <a:cs typeface="Carlito"/>
              </a:rPr>
              <a:t>tazminatlar</a:t>
            </a:r>
            <a:r>
              <a:rPr sz="2000" spc="55" dirty="0">
                <a:latin typeface="Carlito"/>
                <a:cs typeface="Carlito"/>
              </a:rPr>
              <a:t> </a:t>
            </a:r>
            <a:r>
              <a:rPr sz="2000" spc="-20" dirty="0">
                <a:latin typeface="Carlito"/>
                <a:cs typeface="Carlito"/>
              </a:rPr>
              <a:t>doğurmaktadır.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63139" y="943263"/>
            <a:ext cx="5276142" cy="3336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987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9680" y="51943"/>
            <a:ext cx="44570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PROJE </a:t>
            </a:r>
            <a:r>
              <a:rPr spc="-5" dirty="0"/>
              <a:t>MALİYET</a:t>
            </a:r>
            <a:r>
              <a:rPr spc="-65" dirty="0"/>
              <a:t> </a:t>
            </a:r>
            <a:r>
              <a:rPr spc="-20" dirty="0"/>
              <a:t>YÖNETİMİ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600">
              <a:lnSpc>
                <a:spcPts val="1045"/>
              </a:lnSpc>
            </a:pPr>
            <a:fld id="{81D60167-4931-47E6-BA6A-407CBD079E47}" type="slidenum">
              <a:rPr spc="-10" dirty="0"/>
              <a:t>9</a:t>
            </a:fld>
            <a:r>
              <a:rPr spc="-10" dirty="0"/>
              <a:t>/343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820662"/>
            <a:ext cx="8835390" cy="29216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67665" algn="just">
              <a:lnSpc>
                <a:spcPct val="100000"/>
              </a:lnSpc>
              <a:spcBef>
                <a:spcPts val="695"/>
              </a:spcBef>
            </a:pP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Proje Maliyeti </a:t>
            </a:r>
            <a:r>
              <a:rPr sz="2000" b="1" spc="-25" dirty="0">
                <a:solidFill>
                  <a:srgbClr val="C00000"/>
                </a:solidFill>
                <a:latin typeface="Carlito"/>
                <a:cs typeface="Carlito"/>
              </a:rPr>
              <a:t>Tahmin</a:t>
            </a:r>
            <a:r>
              <a:rPr sz="2000" b="1" spc="-3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Modelleri</a:t>
            </a:r>
            <a:endParaRPr sz="20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Carlito"/>
                <a:cs typeface="Carlito"/>
              </a:rPr>
              <a:t>Günümüzde, </a:t>
            </a:r>
            <a:r>
              <a:rPr sz="2000" spc="-5" dirty="0">
                <a:latin typeface="Carlito"/>
                <a:cs typeface="Carlito"/>
              </a:rPr>
              <a:t>teknolojik gelişmenin </a:t>
            </a:r>
            <a:r>
              <a:rPr sz="2000" spc="-10" dirty="0">
                <a:latin typeface="Carlito"/>
                <a:cs typeface="Carlito"/>
              </a:rPr>
              <a:t>yapı sektörünü </a:t>
            </a:r>
            <a:r>
              <a:rPr sz="2000" dirty="0">
                <a:latin typeface="Carlito"/>
                <a:cs typeface="Carlito"/>
              </a:rPr>
              <a:t>de </a:t>
            </a:r>
            <a:r>
              <a:rPr sz="2000" spc="-5" dirty="0">
                <a:latin typeface="Carlito"/>
                <a:cs typeface="Carlito"/>
              </a:rPr>
              <a:t>etkilemesi </a:t>
            </a:r>
            <a:r>
              <a:rPr sz="2000" dirty="0">
                <a:latin typeface="Carlito"/>
                <a:cs typeface="Carlito"/>
              </a:rPr>
              <a:t>ile </a:t>
            </a:r>
            <a:r>
              <a:rPr sz="2000" spc="-10" dirty="0">
                <a:latin typeface="Carlito"/>
                <a:cs typeface="Carlito"/>
              </a:rPr>
              <a:t>yapı üretim  süreci </a:t>
            </a:r>
            <a:r>
              <a:rPr sz="2000" spc="-5" dirty="0">
                <a:latin typeface="Carlito"/>
                <a:cs typeface="Carlito"/>
              </a:rPr>
              <a:t>değişmekte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dirty="0">
                <a:latin typeface="Carlito"/>
                <a:cs typeface="Carlito"/>
              </a:rPr>
              <a:t>daha </a:t>
            </a:r>
            <a:r>
              <a:rPr sz="2000" spc="-5" dirty="0">
                <a:latin typeface="Carlito"/>
                <a:cs typeface="Carlito"/>
              </a:rPr>
              <a:t>nitelikli yapılar </a:t>
            </a:r>
            <a:r>
              <a:rPr sz="2000" spc="-20" dirty="0">
                <a:latin typeface="Carlito"/>
                <a:cs typeface="Carlito"/>
              </a:rPr>
              <a:t>üretilmektedir. </a:t>
            </a:r>
            <a:r>
              <a:rPr sz="2000" spc="-5" dirty="0">
                <a:latin typeface="Carlito"/>
                <a:cs typeface="Carlito"/>
              </a:rPr>
              <a:t>Ancak, </a:t>
            </a:r>
            <a:r>
              <a:rPr sz="2000" spc="-10" dirty="0">
                <a:latin typeface="Carlito"/>
                <a:cs typeface="Carlito"/>
              </a:rPr>
              <a:t>kaynakların </a:t>
            </a:r>
            <a:r>
              <a:rPr sz="2000" dirty="0">
                <a:latin typeface="Carlito"/>
                <a:cs typeface="Carlito"/>
              </a:rPr>
              <a:t>kıt  </a:t>
            </a:r>
            <a:r>
              <a:rPr sz="2000" spc="-5" dirty="0">
                <a:latin typeface="Carlito"/>
                <a:cs typeface="Carlito"/>
              </a:rPr>
              <a:t>olması, beraberinde </a:t>
            </a:r>
            <a:r>
              <a:rPr sz="2000" spc="-10" dirty="0">
                <a:latin typeface="Carlito"/>
                <a:cs typeface="Carlito"/>
              </a:rPr>
              <a:t>yapı üretim </a:t>
            </a:r>
            <a:r>
              <a:rPr sz="2000" spc="-5" dirty="0">
                <a:latin typeface="Carlito"/>
                <a:cs typeface="Carlito"/>
              </a:rPr>
              <a:t>sürecini </a:t>
            </a:r>
            <a:r>
              <a:rPr sz="2000" dirty="0">
                <a:latin typeface="Carlito"/>
                <a:cs typeface="Carlito"/>
              </a:rPr>
              <a:t>de </a:t>
            </a:r>
            <a:r>
              <a:rPr sz="2000" spc="-10" dirty="0">
                <a:latin typeface="Carlito"/>
                <a:cs typeface="Carlito"/>
              </a:rPr>
              <a:t>sınırlayarak, </a:t>
            </a:r>
            <a:r>
              <a:rPr sz="2000" spc="-15" dirty="0">
                <a:latin typeface="Carlito"/>
                <a:cs typeface="Carlito"/>
              </a:rPr>
              <a:t>kaynaklardan rasyonel  </a:t>
            </a:r>
            <a:r>
              <a:rPr sz="2000" spc="-5" dirty="0">
                <a:latin typeface="Carlito"/>
                <a:cs typeface="Carlito"/>
              </a:rPr>
              <a:t>bir şekilde </a:t>
            </a:r>
            <a:r>
              <a:rPr sz="2000" spc="-10" dirty="0">
                <a:latin typeface="Carlito"/>
                <a:cs typeface="Carlito"/>
              </a:rPr>
              <a:t>yararlanma </a:t>
            </a:r>
            <a:r>
              <a:rPr sz="2000" spc="-5" dirty="0">
                <a:latin typeface="Carlito"/>
                <a:cs typeface="Carlito"/>
              </a:rPr>
              <a:t>zorunluluğunu </a:t>
            </a:r>
            <a:r>
              <a:rPr sz="2000" spc="-25" dirty="0">
                <a:latin typeface="Carlito"/>
                <a:cs typeface="Carlito"/>
              </a:rPr>
              <a:t>getirmiştir. </a:t>
            </a:r>
            <a:r>
              <a:rPr sz="2000" dirty="0">
                <a:latin typeface="Carlito"/>
                <a:cs typeface="Carlito"/>
              </a:rPr>
              <a:t>Bu </a:t>
            </a:r>
            <a:r>
              <a:rPr sz="2000" spc="-10" dirty="0">
                <a:latin typeface="Carlito"/>
                <a:cs typeface="Carlito"/>
              </a:rPr>
              <a:t>zorunluluk </a:t>
            </a:r>
            <a:r>
              <a:rPr sz="2000" spc="-5" dirty="0">
                <a:latin typeface="Carlito"/>
                <a:cs typeface="Carlito"/>
              </a:rPr>
              <a:t>ise, </a:t>
            </a:r>
            <a:r>
              <a:rPr sz="2000" spc="-10" dirty="0">
                <a:latin typeface="Carlito"/>
                <a:cs typeface="Carlito"/>
              </a:rPr>
              <a:t>özellikle yapı  üretim </a:t>
            </a:r>
            <a:r>
              <a:rPr sz="2000" spc="-5" dirty="0">
                <a:latin typeface="Carlito"/>
                <a:cs typeface="Carlito"/>
              </a:rPr>
              <a:t>sürecinin yapım evresinde, </a:t>
            </a:r>
            <a:r>
              <a:rPr sz="2000" spc="-10" dirty="0">
                <a:latin typeface="Carlito"/>
                <a:cs typeface="Carlito"/>
              </a:rPr>
              <a:t>maliyet </a:t>
            </a:r>
            <a:r>
              <a:rPr sz="2000" spc="-5" dirty="0">
                <a:latin typeface="Carlito"/>
                <a:cs typeface="Carlito"/>
              </a:rPr>
              <a:t>tahmini </a:t>
            </a:r>
            <a:r>
              <a:rPr sz="2000" dirty="0">
                <a:latin typeface="Carlito"/>
                <a:cs typeface="Carlito"/>
              </a:rPr>
              <a:t>ile </a:t>
            </a:r>
            <a:r>
              <a:rPr sz="2000" spc="-5" dirty="0">
                <a:latin typeface="Carlito"/>
                <a:cs typeface="Carlito"/>
              </a:rPr>
              <a:t>maliyetin planlanmasına </a:t>
            </a:r>
            <a:r>
              <a:rPr sz="2000" spc="-30" dirty="0">
                <a:latin typeface="Carlito"/>
                <a:cs typeface="Carlito"/>
              </a:rPr>
              <a:t>ve  </a:t>
            </a:r>
            <a:r>
              <a:rPr sz="2000" spc="-5" dirty="0">
                <a:latin typeface="Carlito"/>
                <a:cs typeface="Carlito"/>
              </a:rPr>
              <a:t>denetimine </a:t>
            </a:r>
            <a:r>
              <a:rPr sz="2000" spc="-10" dirty="0">
                <a:latin typeface="Carlito"/>
                <a:cs typeface="Carlito"/>
              </a:rPr>
              <a:t>yönelik olarak </a:t>
            </a:r>
            <a:r>
              <a:rPr sz="2000" spc="-5" dirty="0">
                <a:latin typeface="Carlito"/>
                <a:cs typeface="Carlito"/>
              </a:rPr>
              <a:t>gerçekleştirilen çalışmaların önemini </a:t>
            </a:r>
            <a:r>
              <a:rPr sz="2000" spc="-20" dirty="0">
                <a:latin typeface="Carlito"/>
                <a:cs typeface="Carlito"/>
              </a:rPr>
              <a:t>arttırmaktadır.  </a:t>
            </a:r>
            <a:r>
              <a:rPr sz="2000" spc="-35" dirty="0">
                <a:latin typeface="Carlito"/>
                <a:cs typeface="Carlito"/>
              </a:rPr>
              <a:t>Yapı </a:t>
            </a:r>
            <a:r>
              <a:rPr sz="2000" spc="-5" dirty="0">
                <a:latin typeface="Carlito"/>
                <a:cs typeface="Carlito"/>
              </a:rPr>
              <a:t>maliyeti tahmini, bir yapının gerçek maliyetinin belirli </a:t>
            </a:r>
            <a:r>
              <a:rPr sz="2000" spc="-10" dirty="0">
                <a:latin typeface="Carlito"/>
                <a:cs typeface="Carlito"/>
              </a:rPr>
              <a:t>koşullar </a:t>
            </a:r>
            <a:r>
              <a:rPr sz="2000" dirty="0">
                <a:latin typeface="Carlito"/>
                <a:cs typeface="Carlito"/>
              </a:rPr>
              <a:t>altında kısa  dönem </a:t>
            </a:r>
            <a:r>
              <a:rPr sz="2000" spc="-5" dirty="0">
                <a:latin typeface="Carlito"/>
                <a:cs typeface="Carlito"/>
              </a:rPr>
              <a:t>tahmini </a:t>
            </a:r>
            <a:r>
              <a:rPr sz="2000" spc="-10" dirty="0">
                <a:latin typeface="Carlito"/>
                <a:cs typeface="Carlito"/>
              </a:rPr>
              <a:t>olarak </a:t>
            </a:r>
            <a:r>
              <a:rPr sz="2000" spc="-5" dirty="0">
                <a:latin typeface="Carlito"/>
                <a:cs typeface="Carlito"/>
              </a:rPr>
              <a:t>tanımlanır [21].</a:t>
            </a:r>
            <a:endParaRPr sz="20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949524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12487</TotalTime>
  <Words>2312</Words>
  <Application>Microsoft Office PowerPoint</Application>
  <PresentationFormat>Ekran Gösterisi (4:3)</PresentationFormat>
  <Paragraphs>146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Carlito</vt:lpstr>
      <vt:lpstr>Wingdings</vt:lpstr>
      <vt:lpstr>ekonomi</vt:lpstr>
      <vt:lpstr>1_Rics</vt:lpstr>
      <vt:lpstr>h.t.</vt:lpstr>
      <vt:lpstr>9. HAFTA  PROJE MALİYET YÖNETİMİ</vt:lpstr>
      <vt:lpstr>TAKDİM PLANI</vt:lpstr>
      <vt:lpstr>TAKDİM PLANI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PROJE MALİYET YÖNETİMİ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819</cp:revision>
  <cp:lastPrinted>2016-10-24T07:53:35Z</cp:lastPrinted>
  <dcterms:created xsi:type="dcterms:W3CDTF">2016-09-18T09:35:24Z</dcterms:created>
  <dcterms:modified xsi:type="dcterms:W3CDTF">2020-02-28T07:00:32Z</dcterms:modified>
</cp:coreProperties>
</file>