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BC20-7820-4C40-9C89-712DAB68D36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35749-655F-463B-88D5-A060FFA0DD8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Kanattan Saldırı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349500"/>
            <a:ext cx="7339012" cy="37861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smtClean="0"/>
              <a:t>Rakibin zayıf olduğu bölgelere yoğunlaşarak saldırıya geçilmesi</a:t>
            </a:r>
          </a:p>
          <a:p>
            <a:pPr eaLnBrk="1" hangingPunct="1"/>
            <a:r>
              <a:rPr lang="tr-TR" smtClean="0"/>
              <a:t>Saldırının yağıldığı yerin saldırıyı yapanın güçlü olduğu alana çekilmesi</a:t>
            </a:r>
          </a:p>
          <a:p>
            <a:pPr eaLnBrk="1" hangingPunct="1"/>
            <a:r>
              <a:rPr lang="tr-TR" smtClean="0"/>
              <a:t>Saldıran işletme kendi güçlü olduğu yönünü kullanarak mücadele etme</a:t>
            </a:r>
          </a:p>
          <a:p>
            <a:pPr eaLnBrk="1" hangingPunct="1"/>
            <a:r>
              <a:rPr lang="tr-TR" smtClean="0"/>
              <a:t>Mümkün olduğunca rakiple kapışma olmamasına özen gösterme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Gerilla Stratejisi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276475"/>
            <a:ext cx="7339012" cy="3859213"/>
          </a:xfrm>
        </p:spPr>
        <p:txBody>
          <a:bodyPr/>
          <a:lstStyle/>
          <a:p>
            <a:pPr eaLnBrk="1" hangingPunct="1"/>
            <a:r>
              <a:rPr lang="tr-TR" smtClean="0"/>
              <a:t>Vur-kaç veya yanıltma taktiğine dayalı saldırlar</a:t>
            </a:r>
          </a:p>
          <a:p>
            <a:pPr eaLnBrk="1" hangingPunct="1"/>
            <a:r>
              <a:rPr lang="tr-TR" smtClean="0"/>
              <a:t>Daha çok küçük işletmeler için geçerlidir</a:t>
            </a:r>
          </a:p>
          <a:p>
            <a:pPr eaLnBrk="1" hangingPunct="1"/>
            <a:r>
              <a:rPr lang="tr-TR" smtClean="0"/>
              <a:t>Küçük çapta ve değişik zamanlarda olabilmektedir</a:t>
            </a:r>
          </a:p>
          <a:p>
            <a:pPr eaLnBrk="1" hangingPunct="1"/>
            <a:r>
              <a:rPr lang="tr-TR" smtClean="0"/>
              <a:t>Rekabeti zayıflatmak amacıyla da yapılabilir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Yöntemler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276475"/>
            <a:ext cx="7339012" cy="3859213"/>
          </a:xfrm>
        </p:spPr>
        <p:txBody>
          <a:bodyPr/>
          <a:lstStyle/>
          <a:p>
            <a:pPr eaLnBrk="1" hangingPunct="1"/>
            <a:r>
              <a:rPr lang="tr-TR" smtClean="0"/>
              <a:t>Seçici fiyat indirimleri yapmak </a:t>
            </a:r>
          </a:p>
          <a:p>
            <a:pPr eaLnBrk="1" hangingPunct="1"/>
            <a:r>
              <a:rPr lang="tr-TR" smtClean="0"/>
              <a:t>Reklamlarda farklı konumlandırma taktikleri ile rakibin dikkatini başka yöne çekmek</a:t>
            </a:r>
          </a:p>
          <a:p>
            <a:pPr eaLnBrk="1" hangingPunct="1"/>
            <a:r>
              <a:rPr lang="tr-TR" smtClean="0"/>
              <a:t>Geçici stratejik ortaklıklar</a:t>
            </a:r>
          </a:p>
          <a:p>
            <a:pPr eaLnBrk="1" hangingPunct="1"/>
            <a:r>
              <a:rPr lang="tr-TR" smtClean="0"/>
              <a:t>İdari ve yasal manevralar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smtClean="0"/>
              <a:t>Gerilla Stratejisinin Uygun Olduğu Durumlar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276475"/>
            <a:ext cx="7339012" cy="3859213"/>
          </a:xfrm>
        </p:spPr>
        <p:txBody>
          <a:bodyPr/>
          <a:lstStyle/>
          <a:p>
            <a:pPr eaLnBrk="1" hangingPunct="1"/>
            <a:r>
              <a:rPr lang="tr-TR" smtClean="0"/>
              <a:t>Taktik değiştirmenin hızlı bir şekilde gerçekleştirilmesi olasılığı olduğunda</a:t>
            </a:r>
          </a:p>
          <a:p>
            <a:pPr eaLnBrk="1" hangingPunct="1"/>
            <a:r>
              <a:rPr lang="tr-TR" smtClean="0"/>
              <a:t>Belirli bir pazar bölümüne odaklanma ihtimali olduğunda</a:t>
            </a:r>
          </a:p>
          <a:p>
            <a:pPr eaLnBrk="1" hangingPunct="1"/>
            <a:r>
              <a:rPr lang="tr-TR" smtClean="0"/>
              <a:t>Rakibin yetersiz olduğu bölümlerin olması durumunda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Tipik Gerilla Stratejileri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smtClean="0"/>
              <a:t>Pazar bölümündeki mevcut rekabet yapısına yasal yollardan saldırmak</a:t>
            </a:r>
          </a:p>
          <a:p>
            <a:pPr eaLnBrk="1" hangingPunct="1"/>
            <a:r>
              <a:rPr lang="tr-TR" smtClean="0"/>
              <a:t>Kısa dönem ortaklıklar</a:t>
            </a:r>
          </a:p>
          <a:p>
            <a:pPr eaLnBrk="1" hangingPunct="1"/>
            <a:r>
              <a:rPr lang="tr-TR" smtClean="0"/>
              <a:t>Seçici fiyat kırma</a:t>
            </a:r>
          </a:p>
          <a:p>
            <a:pPr eaLnBrk="1" hangingPunct="1"/>
            <a:r>
              <a:rPr lang="tr-TR" smtClean="0"/>
              <a:t>Rakibin test pazarlarını, pazar araştırmalarını, reklam kampanyalarını ve satış tutundurma faaliyetlerini bilinçli olarak sabote etmek</a:t>
            </a:r>
          </a:p>
          <a:p>
            <a:pPr eaLnBrk="1" hangingPunct="1"/>
            <a:r>
              <a:rPr lang="tr-TR" smtClean="0"/>
              <a:t>Rakipler hakkında olumsuz kamuoyu oluşturmak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Güçlü Yanları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/>
          <a:lstStyle/>
          <a:p>
            <a:pPr eaLnBrk="1" hangingPunct="1"/>
            <a:r>
              <a:rPr lang="tr-TR" smtClean="0"/>
              <a:t>Rakibin ana gücüne saldırıda bulunulmadığından işletme kaynaklar korunabilmesi</a:t>
            </a:r>
          </a:p>
          <a:p>
            <a:pPr eaLnBrk="1" hangingPunct="1"/>
            <a:r>
              <a:rPr lang="tr-TR" smtClean="0"/>
              <a:t>Son derece esnek olması sebebiyle her duruma ve şarta kolaylıkla adapte edilebilir olması</a:t>
            </a:r>
          </a:p>
          <a:p>
            <a:pPr eaLnBrk="1" hangingPunct="1"/>
            <a:r>
              <a:rPr lang="tr-TR" smtClean="0"/>
              <a:t>Geleneksel yöntemlerle karşı verilmesi son derece olması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Kanattan Saldırıda Uygun Koşullar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852738"/>
            <a:ext cx="7339012" cy="3282950"/>
          </a:xfrm>
        </p:spPr>
        <p:txBody>
          <a:bodyPr/>
          <a:lstStyle/>
          <a:p>
            <a:pPr eaLnBrk="1" hangingPunct="1"/>
            <a:r>
              <a:rPr lang="tr-TR" smtClean="0"/>
              <a:t>Muhtemel mücadelelerden kaçınma şansı</a:t>
            </a:r>
          </a:p>
          <a:p>
            <a:pPr eaLnBrk="1" hangingPunct="1"/>
            <a:r>
              <a:rPr lang="tr-TR" smtClean="0"/>
              <a:t>Saldırının ani ve hızlı yapılması </a:t>
            </a:r>
          </a:p>
          <a:p>
            <a:pPr eaLnBrk="1" hangingPunct="1"/>
            <a:r>
              <a:rPr lang="tr-TR" smtClean="0"/>
              <a:t>Tehdit olduğunun hissettirilmemesi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Dezavantajı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709863"/>
            <a:ext cx="7339012" cy="3425825"/>
          </a:xfrm>
        </p:spPr>
        <p:txBody>
          <a:bodyPr/>
          <a:lstStyle/>
          <a:p>
            <a:pPr eaLnBrk="1" hangingPunct="1"/>
            <a:r>
              <a:rPr lang="tr-TR" smtClean="0"/>
              <a:t>Kanatlarda yoğunlaşırken, cepheden gelecek olan saldırılara açık olma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Yöntemler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276475"/>
            <a:ext cx="7339012" cy="3859213"/>
          </a:xfrm>
        </p:spPr>
        <p:txBody>
          <a:bodyPr/>
          <a:lstStyle/>
          <a:p>
            <a:pPr eaLnBrk="1" hangingPunct="1"/>
            <a:r>
              <a:rPr lang="tr-TR" smtClean="0"/>
              <a:t>Reklam kampanyası </a:t>
            </a:r>
          </a:p>
          <a:p>
            <a:pPr eaLnBrk="1" hangingPunct="1"/>
            <a:r>
              <a:rPr lang="tr-TR" smtClean="0"/>
              <a:t>Kişisel satış ve halkla ilişkiler gibi başka tutundurma kampanyalar </a:t>
            </a:r>
          </a:p>
          <a:p>
            <a:pPr eaLnBrk="1" hangingPunct="1"/>
            <a:r>
              <a:rPr lang="tr-TR" smtClean="0"/>
              <a:t>Belirli bir pazar bölümü için ürünün bireyselleştirilmesi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smtClean="0"/>
              <a:t>Kanattan Saldırının Uygun Olduğu Durumlar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060575"/>
            <a:ext cx="7339012" cy="4075113"/>
          </a:xfrm>
        </p:spPr>
        <p:txBody>
          <a:bodyPr/>
          <a:lstStyle/>
          <a:p>
            <a:pPr eaLnBrk="1" hangingPunct="1"/>
            <a:r>
              <a:rPr lang="tr-TR" sz="2400" smtClean="0"/>
              <a:t>Pazarın bölümlere ayrılmış olması</a:t>
            </a:r>
          </a:p>
          <a:p>
            <a:pPr eaLnBrk="1" hangingPunct="1"/>
            <a:r>
              <a:rPr lang="tr-TR" sz="2400" smtClean="0"/>
              <a:t>Mevcut rakiplerin iyi hizmet veremedikleri pazar bölümlerinin olması</a:t>
            </a:r>
          </a:p>
          <a:p>
            <a:pPr eaLnBrk="1" hangingPunct="1"/>
            <a:r>
              <a:rPr lang="tr-TR" sz="2400" smtClean="0"/>
              <a:t>Rakip oldukça güçlü ve cepheden gelecek saldırılara karşı dirençli iken ve saldıranın belirli niş pazarlarında mücadele edebilecek kaynaklara sahip olması </a:t>
            </a:r>
          </a:p>
          <a:p>
            <a:pPr eaLnBrk="1" hangingPunct="1"/>
            <a:r>
              <a:rPr lang="tr-TR" sz="2400" smtClean="0"/>
              <a:t>Pazar liderinin pazardaki belirli tüketici ihtiyaçlarını görememesi </a:t>
            </a:r>
          </a:p>
          <a:p>
            <a:pPr eaLnBrk="1" hangingPunct="1"/>
            <a:r>
              <a:rPr lang="tr-TR" sz="2400" smtClean="0"/>
              <a:t>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Kuşatma Saldırısı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smtClean="0"/>
              <a:t>Kanattan saldırıya kısayla daha geniş kapsamlı ve aynı sinsilikte uygulanan bir stratejidir</a:t>
            </a:r>
          </a:p>
          <a:p>
            <a:pPr eaLnBrk="1" hangingPunct="1"/>
            <a:r>
              <a:rPr lang="tr-TR" smtClean="0"/>
              <a:t>Rakibin zayıf olduğu birden fazla alanda saldırıya geçilmesi</a:t>
            </a:r>
          </a:p>
          <a:p>
            <a:pPr eaLnBrk="1" hangingPunct="1"/>
            <a:r>
              <a:rPr lang="tr-TR" smtClean="0"/>
              <a:t>Rakibin demoralize olması</a:t>
            </a:r>
          </a:p>
          <a:p>
            <a:pPr eaLnBrk="1" hangingPunct="1"/>
            <a:r>
              <a:rPr lang="tr-TR" smtClean="0"/>
              <a:t>Şaşkınlığa  girmesinin ve zayıflatılmasının sağlanması</a:t>
            </a:r>
          </a:p>
          <a:p>
            <a:pPr eaLnBrk="1" hangingPunct="1"/>
            <a:r>
              <a:rPr lang="tr-TR" smtClean="0"/>
              <a:t>Rakibin dış dünya ile irtibatının kesilmesi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Yöntemler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2135188"/>
            <a:ext cx="7339012" cy="4000500"/>
          </a:xfrm>
        </p:spPr>
        <p:txBody>
          <a:bodyPr/>
          <a:lstStyle/>
          <a:p>
            <a:pPr eaLnBrk="1" hangingPunct="1"/>
            <a:r>
              <a:rPr lang="tr-TR" smtClean="0"/>
              <a:t>Rakibin faaliyette bulunduğu pazarlarda daha iyi ürünlerle girerek tüketicinin dikkatini çekmek ve rakibin değişik ürünlerinde küçük çapta da olsa pazar payı elde etmek</a:t>
            </a:r>
          </a:p>
          <a:p>
            <a:pPr eaLnBrk="1" hangingPunct="1"/>
            <a:r>
              <a:rPr lang="tr-TR" smtClean="0"/>
              <a:t>Pazar nişlerine saldırıda bulunmak  </a:t>
            </a:r>
          </a:p>
          <a:p>
            <a:pPr eaLnBrk="1" hangingPunct="1"/>
            <a:r>
              <a:rPr lang="tr-TR" smtClean="0"/>
              <a:t>Tedarik kanallarının kesilmesi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900" smtClean="0"/>
              <a:t>Kuşatma Stratejisinin Uygun Olduğu Durumlar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Pazar bölümlemenin nispeten kesin çizgilerle yapılmamış olması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Pazar bölümlerinde güçlü rakiplerin olmaması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Saldırganın ürün geliştirme konusunda güçlü kaynaklara sahip olmaması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Saldıran işletmenin aynı anda birden çok pazar bölümünde rekabet etmesine imkan tanıyan kaynaklara sahip olması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Merkezi olmayan bir örgüt yapısına sahip olması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282575"/>
            <a:ext cx="73406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Bypass Saldırısı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600200"/>
            <a:ext cx="7339012" cy="4535488"/>
          </a:xfrm>
        </p:spPr>
        <p:txBody>
          <a:bodyPr/>
          <a:lstStyle/>
          <a:p>
            <a:pPr eaLnBrk="1" hangingPunct="1"/>
            <a:r>
              <a:rPr lang="tr-TR" smtClean="0"/>
              <a:t>Amaç güçlü konumdaki rakip firmayla yüz yüze gelmeksizin pazarda yer almaya çalışmak</a:t>
            </a:r>
          </a:p>
          <a:p>
            <a:pPr eaLnBrk="1" hangingPunct="1"/>
            <a:r>
              <a:rPr lang="tr-TR" smtClean="0"/>
              <a:t>Rakiplerle karşılaşma yerine, rekabet etmenin farklı yollarının bulunması </a:t>
            </a:r>
          </a:p>
          <a:p>
            <a:pPr eaLnBrk="1" hangingPunct="1"/>
            <a:r>
              <a:rPr lang="tr-TR" smtClean="0"/>
              <a:t>Pazarda hizmet edilmeyen yeni pazar bölümleri yaratma </a:t>
            </a:r>
          </a:p>
          <a:p>
            <a:pPr eaLnBrk="1" hangingPunct="1"/>
            <a:r>
              <a:rPr lang="tr-TR" smtClean="0"/>
              <a:t>Yeni teknolojiler geliştirme</a:t>
            </a:r>
          </a:p>
          <a:p>
            <a:pPr eaLnBrk="1" hangingPunct="1"/>
            <a:endParaRPr 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AE41-E48A-49A7-95F6-D14F20256D4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Rekabet Stratejileri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Ekran Gösterisi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Kanattan Saldırı</vt:lpstr>
      <vt:lpstr>Kanattan Saldırıda Uygun Koşullar</vt:lpstr>
      <vt:lpstr>Dezavantajı</vt:lpstr>
      <vt:lpstr>Yöntemler</vt:lpstr>
      <vt:lpstr>Kanattan Saldırının Uygun Olduğu Durumlar</vt:lpstr>
      <vt:lpstr>Kuşatma Saldırısı</vt:lpstr>
      <vt:lpstr>Yöntemler</vt:lpstr>
      <vt:lpstr>Kuşatma Stratejisinin Uygun Olduğu Durumlar</vt:lpstr>
      <vt:lpstr>Bypass Saldırısı</vt:lpstr>
      <vt:lpstr>Gerilla Stratejisi</vt:lpstr>
      <vt:lpstr>Yöntemler</vt:lpstr>
      <vt:lpstr>Gerilla Stratejisinin Uygun Olduğu Durumlar</vt:lpstr>
      <vt:lpstr>Tipik Gerilla Stratejileri</vt:lpstr>
      <vt:lpstr>Güçlü Yanları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Kanattan Saldırı</dc:title>
  <dc:creator>SENAY SABAH</dc:creator>
  <cp:lastModifiedBy>SENAY SABAH </cp:lastModifiedBy>
  <cp:revision>1</cp:revision>
  <dcterms:created xsi:type="dcterms:W3CDTF">2018-02-12T15:55:58Z</dcterms:created>
  <dcterms:modified xsi:type="dcterms:W3CDTF">2018-02-12T15:56:26Z</dcterms:modified>
</cp:coreProperties>
</file>