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5" r:id="rId5"/>
    <p:sldId id="1086" r:id="rId6"/>
    <p:sldId id="1092" r:id="rId7"/>
    <p:sldId id="1087" r:id="rId8"/>
    <p:sldId id="1093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ARAZİ TOPLULAŞTIRMASI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(1-2)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Dr. Orhan ERCAN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dirty="0"/>
              <a:t>Arazi derecelendirmesi, arazi toplulaştırma sahasında bulunan gerçek ve tüzel kişiler </a:t>
            </a:r>
            <a:r>
              <a:rPr lang="tr-TR" dirty="0" smtClean="0"/>
              <a:t>ile devlete </a:t>
            </a:r>
            <a:r>
              <a:rPr lang="tr-TR" dirty="0"/>
              <a:t>ait arazilerde yapılacak toprak etütleri ve laboratuvar analizleri ile belirlenen </a:t>
            </a:r>
            <a:r>
              <a:rPr lang="tr-TR" dirty="0" smtClean="0"/>
              <a:t>toprak özellikleri</a:t>
            </a:r>
            <a:r>
              <a:rPr lang="tr-TR" dirty="0"/>
              <a:t>, verimlilik ve arazinin konumuna bağlı olarak hesaplanan ve arazinin konum </a:t>
            </a:r>
            <a:r>
              <a:rPr lang="tr-TR" dirty="0" smtClean="0"/>
              <a:t>ile büyüklüğünün </a:t>
            </a:r>
            <a:r>
              <a:rPr lang="tr-TR" dirty="0"/>
              <a:t>değişimine esas olacak değerlerin tespit iş ve işlemidir.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9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66117" y="1296786"/>
            <a:ext cx="8711875" cy="43891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b="1" dirty="0"/>
              <a:t>1 - Arazi Derecelendirme Komisyonunun Teşkili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dirty="0"/>
              <a:t>Arazi derecelendirme işlemleri arazi derecelendirme komisyonunca yapılır.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b="1" dirty="0"/>
              <a:t>Arazi derecelendirme komisyonu</a:t>
            </a:r>
            <a:r>
              <a:rPr lang="tr-TR" dirty="0"/>
              <a:t>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b="1" dirty="0"/>
              <a:t>a</a:t>
            </a:r>
            <a:r>
              <a:rPr lang="tr-TR" dirty="0"/>
              <a:t>) DSİ veya proje idaresince belirlenecek başkan dâhil biri toprak ve/veya </a:t>
            </a:r>
            <a:r>
              <a:rPr lang="tr-TR" dirty="0" smtClean="0"/>
              <a:t>tarımsal yapılar </a:t>
            </a:r>
            <a:r>
              <a:rPr lang="tr-TR" dirty="0"/>
              <a:t>ve sulama bölümü mezunu ziraat mühendisi olmak üzere </a:t>
            </a:r>
            <a:r>
              <a:rPr lang="tr-TR" b="1" dirty="0"/>
              <a:t>proje </a:t>
            </a:r>
            <a:r>
              <a:rPr lang="tr-TR" b="1" dirty="0" smtClean="0"/>
              <a:t> iriminden dört </a:t>
            </a:r>
            <a:r>
              <a:rPr lang="tr-TR" b="1" dirty="0"/>
              <a:t>asıl bir yedek üye</a:t>
            </a:r>
          </a:p>
          <a:p>
            <a:pPr>
              <a:buFont typeface="Courier New" panose="02070309020205020404" pitchFamily="49" charset="0"/>
              <a:buChar char="o"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2024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66117" y="1296786"/>
            <a:ext cx="8711875" cy="43891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b="1" dirty="0" smtClean="0"/>
              <a:t>b</a:t>
            </a:r>
            <a:r>
              <a:rPr lang="tr-TR" sz="1800" dirty="0" smtClean="0"/>
              <a:t>) Köylerde </a:t>
            </a:r>
            <a:r>
              <a:rPr lang="tr-TR" sz="1800" b="1" dirty="0" smtClean="0"/>
              <a:t>köy muhtarı </a:t>
            </a:r>
            <a:r>
              <a:rPr lang="tr-TR" sz="1800" dirty="0" smtClean="0"/>
              <a:t>veya belirleyeceği </a:t>
            </a:r>
            <a:r>
              <a:rPr lang="tr-TR" sz="1800" b="1" dirty="0" smtClean="0"/>
              <a:t>bir asıl bir yedek üye</a:t>
            </a:r>
            <a:r>
              <a:rPr lang="tr-TR" sz="1800" dirty="0" smtClean="0"/>
              <a:t>, belediyelerde,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800" dirty="0" smtClean="0"/>
              <a:t>belediye </a:t>
            </a:r>
            <a:r>
              <a:rPr lang="tr-TR" sz="1800" dirty="0"/>
              <a:t>başkanının belirleyeceği konusunda uzman </a:t>
            </a:r>
            <a:r>
              <a:rPr lang="tr-TR" sz="1800" b="1" dirty="0"/>
              <a:t>bir asıl bir yedek üye</a:t>
            </a:r>
            <a:r>
              <a:rPr lang="tr-TR" sz="1800" dirty="0"/>
              <a:t>, il özel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800" dirty="0"/>
              <a:t>idarelerinde valinin, büyükşehir belediyelerinde büyükşehir belediye başkanının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800" dirty="0"/>
              <a:t>belirleyeceği </a:t>
            </a:r>
            <a:r>
              <a:rPr lang="tr-TR" sz="1800" b="1" dirty="0"/>
              <a:t>konusunda uzman bir asıl bir yedek üye,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b="1" dirty="0"/>
              <a:t>c</a:t>
            </a:r>
            <a:r>
              <a:rPr lang="tr-TR" sz="1800" dirty="0"/>
              <a:t>) Proje alanında arazisi bulunan maliklerin kendi aralarından seçecekleri </a:t>
            </a:r>
            <a:r>
              <a:rPr lang="tr-TR" sz="1800" b="1" dirty="0"/>
              <a:t>iki asıl </a:t>
            </a:r>
            <a:r>
              <a:rPr lang="tr-TR" sz="1800" b="1" dirty="0" smtClean="0"/>
              <a:t>bir yedek </a:t>
            </a:r>
            <a:r>
              <a:rPr lang="tr-TR" sz="1800" b="1" dirty="0"/>
              <a:t>üye </a:t>
            </a:r>
            <a:r>
              <a:rPr lang="tr-TR" sz="1800" dirty="0"/>
              <a:t>olmak üzere </a:t>
            </a:r>
            <a:r>
              <a:rPr lang="tr-TR" sz="1800" b="1" dirty="0"/>
              <a:t>yedi asıl üç yedek üye</a:t>
            </a:r>
            <a:r>
              <a:rPr lang="tr-TR" sz="1800" dirty="0"/>
              <a:t>den oluşur.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7937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66117" y="1296786"/>
            <a:ext cx="8711875" cy="43891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/>
              <a:t>Bölge Müdürlüğü muhtarlık, belediye, il özel idare veya büyükşehir belediyesi </a:t>
            </a:r>
            <a:r>
              <a:rPr lang="tr-TR" sz="1800" dirty="0" smtClean="0"/>
              <a:t>ile gerekli </a:t>
            </a:r>
            <a:r>
              <a:rPr lang="tr-TR" sz="1800" dirty="0"/>
              <a:t>yazışmaları yaparak derecelendirme komisyonu için konusunda uzman bir asıl </a:t>
            </a:r>
            <a:r>
              <a:rPr lang="tr-TR" sz="1800" dirty="0" smtClean="0"/>
              <a:t>bir yedek </a:t>
            </a:r>
            <a:r>
              <a:rPr lang="tr-TR" sz="1800" dirty="0"/>
              <a:t>üye talebinde bulunur.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/>
              <a:t>Proje alanında arazisi bulunan maliklerin kendi aralarından iki asıl bir yedek </a:t>
            </a:r>
            <a:r>
              <a:rPr lang="tr-TR" sz="1800" dirty="0" smtClean="0"/>
              <a:t>üye seçimi </a:t>
            </a:r>
            <a:r>
              <a:rPr lang="tr-TR" sz="1800" dirty="0"/>
              <a:t>için Bölge Müdürlüğü tarafından muhtarlığa veya belediye başkanlığına </a:t>
            </a:r>
            <a:r>
              <a:rPr lang="tr-TR" sz="1800" dirty="0" smtClean="0"/>
              <a:t>toplantının yapılacağı </a:t>
            </a:r>
            <a:r>
              <a:rPr lang="tr-TR" sz="1800" dirty="0"/>
              <a:t>gün, saat ve yer bildirilir</a:t>
            </a:r>
            <a:r>
              <a:rPr lang="tr-TR" sz="1800" dirty="0" smtClean="0"/>
              <a:t>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 smtClean="0"/>
              <a:t> </a:t>
            </a:r>
            <a:r>
              <a:rPr lang="tr-TR" sz="1800" dirty="0"/>
              <a:t>Ayrıca alışılmış usullerle duyuru yapılarak </a:t>
            </a:r>
            <a:r>
              <a:rPr lang="tr-TR" sz="1800" dirty="0" smtClean="0"/>
              <a:t>herkesin görebileceği </a:t>
            </a:r>
            <a:r>
              <a:rPr lang="tr-TR" sz="1800" dirty="0"/>
              <a:t>bir yerde de ilana çıkılır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14365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66117" y="1296786"/>
            <a:ext cx="8711875" cy="43891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/>
              <a:t>Arazi derecelendirme komisyon başkanlığı proje biriminde yer alan </a:t>
            </a:r>
            <a:r>
              <a:rPr lang="tr-TR" sz="1800" dirty="0" smtClean="0"/>
              <a:t>konusunda deneyimli </a:t>
            </a:r>
            <a:r>
              <a:rPr lang="tr-TR" sz="1800" dirty="0"/>
              <a:t>Ziraat Mühendisi tarafından yürütülür.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/>
              <a:t>Toplantı, proje alanında arazisi bulunan arazi sahiplerinin salt çoğunluğunun (</a:t>
            </a:r>
            <a:r>
              <a:rPr lang="tr-TR" sz="1800" dirty="0" smtClean="0"/>
              <a:t>toplam malik </a:t>
            </a:r>
            <a:r>
              <a:rPr lang="tr-TR" sz="1800" dirty="0"/>
              <a:t>sayısının yarısından bir fazlası) katılması ile yapılır. İlk toplantıda salt </a:t>
            </a:r>
            <a:r>
              <a:rPr lang="tr-TR" sz="1800" dirty="0" smtClean="0"/>
              <a:t>çoğunluk sağlanamadığı </a:t>
            </a:r>
            <a:r>
              <a:rPr lang="tr-TR" sz="1800" dirty="0"/>
              <a:t>takdirde bir hafta sonra aynı gün, saat ve yerde ikinci toplantı yapılır. </a:t>
            </a:r>
            <a:r>
              <a:rPr lang="tr-TR" sz="1800" dirty="0" smtClean="0"/>
              <a:t>İkinci toplantıda </a:t>
            </a:r>
            <a:r>
              <a:rPr lang="tr-TR" sz="1800" dirty="0"/>
              <a:t>çoğunluk aranmaz. </a:t>
            </a:r>
            <a:endParaRPr lang="tr-TR" sz="1800" dirty="0" smtClean="0"/>
          </a:p>
        </p:txBody>
      </p:sp>
    </p:spTree>
    <p:extLst>
      <p:ext uri="{BB962C8B-B14F-4D97-AF65-F5344CB8AC3E}">
        <p14:creationId xmlns:p14="http://schemas.microsoft.com/office/powerpoint/2010/main" val="68060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66117" y="1296786"/>
            <a:ext cx="8711875" cy="43891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 smtClean="0"/>
              <a:t>Seçim </a:t>
            </a:r>
            <a:r>
              <a:rPr lang="tr-TR" sz="1800" dirty="0"/>
              <a:t>kapalı oy, açık tasnif usulüne göre yapılır. </a:t>
            </a:r>
            <a:r>
              <a:rPr lang="tr-TR" sz="1800" dirty="0" smtClean="0"/>
              <a:t>Oyların eşitliği </a:t>
            </a:r>
            <a:r>
              <a:rPr lang="tr-TR" sz="1800" dirty="0"/>
              <a:t>halinde, en çok eşit oyu alan iki aday arasında kura çekimi yapılır. </a:t>
            </a:r>
            <a:endParaRPr lang="tr-TR" sz="18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 smtClean="0"/>
              <a:t>Sonuçlar bir tutanakla </a:t>
            </a:r>
            <a:r>
              <a:rPr lang="tr-TR" sz="1800" dirty="0"/>
              <a:t>tespit edilir. </a:t>
            </a:r>
            <a:endParaRPr lang="tr-TR" sz="18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 smtClean="0"/>
              <a:t>Toplantı </a:t>
            </a:r>
            <a:r>
              <a:rPr lang="tr-TR" sz="1800" dirty="0"/>
              <a:t>tutanağı derecelendirme komisyonu başkanı, muhtar ve en </a:t>
            </a:r>
            <a:r>
              <a:rPr lang="tr-TR" sz="1800" dirty="0" smtClean="0"/>
              <a:t>az bir </a:t>
            </a:r>
            <a:r>
              <a:rPr lang="tr-TR" sz="1800" dirty="0"/>
              <a:t>aza ile belde de ise Belediye Başkanı ile en az bir belediye meclisi üyesi </a:t>
            </a:r>
            <a:r>
              <a:rPr lang="tr-TR" sz="1800" dirty="0" smtClean="0"/>
              <a:t>tarafından imzalanır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0616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66117" y="1296786"/>
            <a:ext cx="8711875" cy="43891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/>
              <a:t>İlgili yerleşim birimi tarafından arazi derecelendirme komisyonuna üye </a:t>
            </a:r>
            <a:r>
              <a:rPr lang="tr-TR" sz="1800" dirty="0" smtClean="0"/>
              <a:t>bildirilmemesi halinde</a:t>
            </a:r>
            <a:r>
              <a:rPr lang="tr-TR" sz="1800" dirty="0"/>
              <a:t>, yerleşim biriminin bağlı olduğu mahallin en büyük mülki idare amiri </a:t>
            </a:r>
            <a:r>
              <a:rPr lang="tr-TR" sz="1800" dirty="0" smtClean="0"/>
              <a:t>tarafından re’sen </a:t>
            </a:r>
            <a:r>
              <a:rPr lang="tr-TR" sz="1800" dirty="0"/>
              <a:t>üye atanır.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tr-TR" sz="1800" dirty="0"/>
              <a:t>Toplulaştırma sınırları içerisine birden fazla köy/mahalle/belde </a:t>
            </a:r>
            <a:r>
              <a:rPr lang="tr-TR" sz="1800" dirty="0" smtClean="0"/>
              <a:t>giriyorsa, derecelendirme </a:t>
            </a:r>
            <a:r>
              <a:rPr lang="tr-TR" sz="1800" dirty="0"/>
              <a:t>komisyonunun teşkili her yerleşim birimi için ayrı ayrı yapılır.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5596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12529</TotalTime>
  <Words>442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Presentation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823</cp:revision>
  <cp:lastPrinted>2016-10-24T07:53:35Z</cp:lastPrinted>
  <dcterms:created xsi:type="dcterms:W3CDTF">2016-09-18T09:35:24Z</dcterms:created>
  <dcterms:modified xsi:type="dcterms:W3CDTF">2020-02-28T13:12:10Z</dcterms:modified>
</cp:coreProperties>
</file>