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6"/>
  </p:notesMasterIdLst>
  <p:handoutMasterIdLst>
    <p:handoutMasterId r:id="rId17"/>
  </p:handoutMasterIdLst>
  <p:sldIdLst>
    <p:sldId id="668" r:id="rId4"/>
    <p:sldId id="688" r:id="rId5"/>
    <p:sldId id="717" r:id="rId6"/>
    <p:sldId id="718" r:id="rId7"/>
    <p:sldId id="721" r:id="rId8"/>
    <p:sldId id="719" r:id="rId9"/>
    <p:sldId id="720" r:id="rId10"/>
    <p:sldId id="722" r:id="rId11"/>
    <p:sldId id="723" r:id="rId12"/>
    <p:sldId id="712" r:id="rId13"/>
    <p:sldId id="713" r:id="rId14"/>
    <p:sldId id="714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662" y="90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GGY471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YAPILI ÇEVRE İLKELERİ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</a:t>
            </a: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Arzuhan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Burcu GÜNTEKİN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Akgün, T. D. 2010. Karma İşlevli Yapıların Kentsel ve Mimari Tasarım Arakesitinde Kamu Yararı Gözetilerek İrdelenmesi: Zincirlikuyu-levent </a:t>
            </a:r>
            <a:r>
              <a:rPr lang="tr-TR" dirty="0"/>
              <a:t>Aksı Örneği</a:t>
            </a:r>
            <a:r>
              <a:rPr lang="tr-TR" dirty="0" smtClean="0"/>
              <a:t>, Yüksek Lisans Tezi, İstanbul Teknik Üniversitesi, Fen Bilimleri Enstitüsü.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Anderson</a:t>
            </a:r>
            <a:r>
              <a:rPr lang="tr-TR" dirty="0"/>
              <a:t>, J., 2011. Mimari Tasarım, Literatür Yayıncılık, ISBN: 9789750405976,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Ataöv</a:t>
            </a:r>
            <a:r>
              <a:rPr lang="tr-TR" dirty="0"/>
              <a:t>, A. ve Tekeli, İ., 2017. Sürdürülebilir Toplum ve Yapılı Çevre, İstanbul Bilgi Üniversitesi Yayınları, ISBN: 9786053994893,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Ching</a:t>
            </a:r>
            <a:r>
              <a:rPr lang="tr-TR" dirty="0"/>
              <a:t>, F.D.K., 2012. Mimarlık, Biçim, Mekan ve Düzen, Yapı Endüstri Merkezi Yayınları, ISBN: 9789758599202,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Çelebi, G., Gültekin, A.B., Bedir, M., Tereci, A. ve </a:t>
            </a:r>
            <a:r>
              <a:rPr lang="tr-TR" dirty="0" err="1"/>
              <a:t>Harputlugil</a:t>
            </a:r>
            <a:r>
              <a:rPr lang="tr-TR" dirty="0"/>
              <a:t>, G., 2008. Yapı Çevre İlişkileri, TMMOB Mimarlar Odası Ankara Şubesi SMGM Koruma Programı Eğitimi Ders Notları, Çizgi Basım Yayın </a:t>
            </a:r>
            <a:r>
              <a:rPr lang="tr-TR" dirty="0" err="1"/>
              <a:t>Ltd.Şti</a:t>
            </a:r>
            <a:r>
              <a:rPr lang="tr-TR" dirty="0"/>
              <a:t>., ISBN / ISSN: 978-9944-89-645-0, İstanbul</a:t>
            </a:r>
            <a:r>
              <a:rPr lang="tr-TR" dirty="0" smtClean="0"/>
              <a:t>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27415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Ersoy, M.2007. Kentsel Planlama Kuramları, </a:t>
            </a:r>
            <a:r>
              <a:rPr lang="tr-TR" b="1" i="1" dirty="0"/>
              <a:t>İmge Yayınevi, </a:t>
            </a:r>
            <a:r>
              <a:rPr lang="tr-TR" dirty="0"/>
              <a:t>ODTÜ Ankara</a:t>
            </a:r>
          </a:p>
          <a:p>
            <a:pPr lvl="1" algn="just">
              <a:lnSpc>
                <a:spcPct val="100000"/>
              </a:lnSpc>
            </a:pPr>
            <a:r>
              <a:rPr lang="en-US" dirty="0"/>
              <a:t>Forester, J.</a:t>
            </a:r>
            <a:r>
              <a:rPr lang="tr-TR" dirty="0"/>
              <a:t> 1989</a:t>
            </a:r>
            <a:r>
              <a:rPr lang="en-US" dirty="0"/>
              <a:t> </a:t>
            </a:r>
            <a:r>
              <a:rPr lang="en-US" dirty="0" err="1"/>
              <a:t>Palning</a:t>
            </a:r>
            <a:r>
              <a:rPr lang="en-US" dirty="0"/>
              <a:t> in the force of power, University of California Press, Berkeley </a:t>
            </a:r>
            <a:r>
              <a:rPr lang="tr-TR" dirty="0"/>
              <a:t> </a:t>
            </a:r>
            <a:endParaRPr lang="tr-TR" dirty="0" smtClean="0"/>
          </a:p>
          <a:p>
            <a:pPr lvl="1" algn="just">
              <a:lnSpc>
                <a:spcPct val="100000"/>
              </a:lnSpc>
            </a:pPr>
            <a:r>
              <a:rPr lang="en-US" dirty="0" smtClean="0"/>
              <a:t>Forester</a:t>
            </a:r>
            <a:r>
              <a:rPr lang="en-US" dirty="0"/>
              <a:t>, J</a:t>
            </a:r>
            <a:r>
              <a:rPr lang="en-US" dirty="0" smtClean="0"/>
              <a:t>.</a:t>
            </a:r>
            <a:r>
              <a:rPr lang="tr-TR" dirty="0" smtClean="0"/>
              <a:t> 2001.</a:t>
            </a:r>
            <a:r>
              <a:rPr lang="en-US" dirty="0" smtClean="0"/>
              <a:t> </a:t>
            </a:r>
            <a:r>
              <a:rPr lang="en-US" dirty="0" err="1"/>
              <a:t>Planing</a:t>
            </a:r>
            <a:r>
              <a:rPr lang="en-US" dirty="0"/>
              <a:t> in the Face of Conflict, Le Gates, R.T. and Stout, F. </a:t>
            </a:r>
            <a:r>
              <a:rPr lang="en-US" dirty="0" smtClean="0"/>
              <a:t>Magazine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en-US" dirty="0" err="1"/>
              <a:t>Freiedman</a:t>
            </a:r>
            <a:r>
              <a:rPr lang="en-US" dirty="0"/>
              <a:t>, J</a:t>
            </a:r>
            <a:r>
              <a:rPr lang="en-US" dirty="0" smtClean="0"/>
              <a:t>.</a:t>
            </a:r>
            <a:r>
              <a:rPr lang="tr-TR" dirty="0" smtClean="0"/>
              <a:t> 1987.</a:t>
            </a:r>
            <a:r>
              <a:rPr lang="en-US" dirty="0" smtClean="0"/>
              <a:t> </a:t>
            </a:r>
            <a:r>
              <a:rPr lang="en-US" dirty="0" err="1"/>
              <a:t>Planing</a:t>
            </a:r>
            <a:r>
              <a:rPr lang="en-US" dirty="0"/>
              <a:t> in the Public Domain, From Knowledge to Action </a:t>
            </a:r>
            <a:r>
              <a:rPr lang="en-US" dirty="0" smtClean="0"/>
              <a:t>Princeton</a:t>
            </a:r>
            <a:r>
              <a:rPr lang="tr-TR" dirty="0" smtClean="0"/>
              <a:t> U</a:t>
            </a:r>
            <a:r>
              <a:rPr lang="en-US" dirty="0" err="1" smtClean="0"/>
              <a:t>niversity</a:t>
            </a:r>
            <a:r>
              <a:rPr lang="en-US" dirty="0"/>
              <a:t>, New </a:t>
            </a:r>
            <a:r>
              <a:rPr lang="en-US" dirty="0" smtClean="0"/>
              <a:t>Jersey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Gültekin</a:t>
            </a:r>
            <a:r>
              <a:rPr lang="tr-TR" dirty="0"/>
              <a:t>, A.B. ve </a:t>
            </a:r>
            <a:r>
              <a:rPr lang="tr-TR" dirty="0" err="1"/>
              <a:t>Yavaşbatmaz</a:t>
            </a:r>
            <a:r>
              <a:rPr lang="tr-TR" dirty="0"/>
              <a:t>, S., 2013. </a:t>
            </a:r>
            <a:r>
              <a:rPr lang="tr-TR" dirty="0" err="1"/>
              <a:t>Sustainable</a:t>
            </a:r>
            <a:r>
              <a:rPr lang="tr-TR" dirty="0"/>
              <a:t> </a:t>
            </a:r>
            <a:r>
              <a:rPr lang="tr-TR" dirty="0" err="1"/>
              <a:t>Tall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Design, LAP Lambert </a:t>
            </a:r>
            <a:r>
              <a:rPr lang="tr-TR" dirty="0" err="1"/>
              <a:t>Academic</a:t>
            </a:r>
            <a:r>
              <a:rPr lang="tr-TR" dirty="0"/>
              <a:t> Publishing, ISBN: 978-3-659-36665-9, </a:t>
            </a:r>
            <a:r>
              <a:rPr lang="tr-TR" dirty="0" err="1"/>
              <a:t>Saarbrücken</a:t>
            </a:r>
            <a:r>
              <a:rPr lang="tr-TR" dirty="0"/>
              <a:t> – Germany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 </a:t>
            </a:r>
            <a:r>
              <a:rPr lang="tr-TR" dirty="0" err="1" smtClean="0"/>
              <a:t>Habraken</a:t>
            </a:r>
            <a:r>
              <a:rPr lang="tr-TR" dirty="0" smtClean="0"/>
              <a:t> N. J. 1998.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Ordinary</a:t>
            </a:r>
            <a:r>
              <a:rPr lang="tr-TR" dirty="0" smtClean="0"/>
              <a:t> Form </a:t>
            </a:r>
            <a:r>
              <a:rPr lang="tr-TR" dirty="0" err="1" smtClean="0"/>
              <a:t>and</a:t>
            </a:r>
            <a:r>
              <a:rPr lang="tr-TR" dirty="0" smtClean="0"/>
              <a:t> Control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Built</a:t>
            </a:r>
            <a:r>
              <a:rPr lang="tr-TR" dirty="0" smtClean="0"/>
              <a:t> Environment.</a:t>
            </a:r>
          </a:p>
          <a:p>
            <a:pPr lvl="1" algn="just">
              <a:lnSpc>
                <a:spcPct val="100000"/>
              </a:lnSpc>
            </a:pPr>
            <a:r>
              <a:rPr lang="en-US" dirty="0"/>
              <a:t>Knox P., </a:t>
            </a:r>
            <a:r>
              <a:rPr lang="en-US" dirty="0" err="1"/>
              <a:t>Ozolins</a:t>
            </a:r>
            <a:r>
              <a:rPr lang="en-US" dirty="0"/>
              <a:t> </a:t>
            </a:r>
            <a:r>
              <a:rPr lang="en-US" dirty="0" smtClean="0"/>
              <a:t>P.</a:t>
            </a:r>
            <a:r>
              <a:rPr lang="tr-TR" dirty="0" smtClean="0"/>
              <a:t> 2007</a:t>
            </a:r>
            <a:r>
              <a:rPr lang="en-US" dirty="0" smtClean="0"/>
              <a:t> </a:t>
            </a:r>
            <a:r>
              <a:rPr lang="en-US" dirty="0"/>
              <a:t>The Built Environment, Urban Design </a:t>
            </a:r>
            <a:r>
              <a:rPr lang="en-US" dirty="0" smtClean="0"/>
              <a:t>Reader</a:t>
            </a:r>
            <a:r>
              <a:rPr lang="tr-TR" dirty="0"/>
              <a:t>.</a:t>
            </a:r>
            <a:endParaRPr lang="tr-TR" dirty="0" smtClean="0"/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lvl="1" algn="just">
              <a:lnSpc>
                <a:spcPct val="100000"/>
              </a:lnSpc>
            </a:pPr>
            <a:endParaRPr lang="tr-TR" dirty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22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Müller</a:t>
            </a:r>
            <a:r>
              <a:rPr lang="tr-TR" dirty="0"/>
              <a:t>, W., 2012. Mimarlık Atlası I-II, Yapı Endüstri Merkezi Yayınları, ISBN: 9789944757683,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Neufert</a:t>
            </a:r>
            <a:r>
              <a:rPr lang="tr-TR" dirty="0"/>
              <a:t>, E., 2016. Yapı Tasarımı, Beta Yayınları,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Yüceer, N.S., 2015. Yapıda Çevre ve Enerji, Nobel Akademik Yayıncılık, ISBN: 9786053201151, Ankara.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İŞLEVLİ YAPILAR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6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işlevli yapılar” sosyal karmanın oluşturulduğu daha bütünleşik,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anlamda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karlı, ekolojik anlamda daha gelişmiş ve sürdürülebilir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ortamlar yaratmayı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amaçlamaktadır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Ölçeklerinin büyüklüğü ve içlerinde bulundurdukları çok çeşitli kullanımlarla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adeta kent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kent yaratan karma işlevli yapılar, kent içindeki dinamikler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ciddi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etkiler yaratmaktadır.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9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İŞLEVLİ YAPILAR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işlevli yapıların farklı sosyal grupları içine dahil ederek bulunduğu çevre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kentle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bütünleşmesi ve ortaya çıkış amacında olduğu gibi sosyal karma yaratması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canlı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çekim merkezi oluşturmaları yani sosyal ve fiziksel anlamda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sürdürülebilir olmaları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karma işlevli kullanımın salt bina olarak değil, belli bir alan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ölçeğinde bütünleşik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tasarım yaklaşımıyla ele alınmasıyla mümkündür.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9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İŞLEVLİ YAPILAR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Modernist yaklaşımlarda, kentsel tasarım yalnızca arazi kullanımlarının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mekânsal ayrımıyla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hızlı bir kentsel büyüme sağlayabilmek ve yapım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maliyetlerini minimize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etmek amacıyla minimum kentsel mekan standartları ve maksimum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inşaat alanına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dayalı kentsel form üretimiyle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ilgilenirler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(Akgün 2010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060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İŞLEVLİ YAPILAR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Modernist planlama prensipleri ve bu prensiplere göre şekillenmiş kentsel mekanlar da, özellikle 1960’lardan sonra kentsel tasarım kuramcıları tarafından eleştirilmektedir.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Kuramcılar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modernist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yaklaşımının yerine, insan ihtiyaçlarına daha fazla önem veren kentsel mekan anlayışını önermişlerdir.</a:t>
            </a:r>
          </a:p>
        </p:txBody>
      </p:sp>
    </p:spTree>
    <p:extLst>
      <p:ext uri="{BB962C8B-B14F-4D97-AF65-F5344CB8AC3E}">
        <p14:creationId xmlns:p14="http://schemas.microsoft.com/office/powerpoint/2010/main" val="295469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249357"/>
            <a:ext cx="8517837" cy="438726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endParaRPr lang="tr-TR" dirty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İŞLEVLİ YAPILAR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İmarda küçük olan arazi parçasında kısıtlı seçenekler olabilirken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tahmin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edilebilir bina formları ortaya çıkarken, parseller büyüdükçe bina şeklini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arsa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yerleşimini tahmin etme olasılığı azalmaktadır. Arazinin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 bölümlere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ayrılması modern şehirde kentsel bir yapı oluşturmak için önemli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mekanizmadır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Dolayısıyla, tasarım sürecinde bina ölçeğini göz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önünde bulundurmak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ihmal edilmemelidir.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Jacobs’ın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değindiği gibi, blok yapılar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fazla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yaya dolaşımına olanak sağlayacak şekilde, duvar etkisi yaratmadan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geçirgen şekilde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tasarlanmalıdır.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19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38495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ÇEŞİTLİLİK KAVRAMI VE KARMA İŞLEV KULLANIMI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Çeşitlilik, farklı gruplara eşit erişim imkanı sağlar. Bu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açıdan bakıldığında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şehirlerin yarar kazanımı, dolayısıyla da ekonomik başarıya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ulaşmanın yolu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toplumda ekonomik altyapıda ve yapılı çevrede çeşitliliği sağlamaktan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 literatüründe “çeşitlilik” teriminin birçok anlamı bulunmaktadır.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Çeşitlilik kentsel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tasarımcılar arasında bina (işlev) tiplerini karıştırmaya karşılık gelirken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plancılar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karma işlevli yapılara ya da sınıf ve ırksal-etnik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heterojenlik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anlamına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gelebilir.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75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38495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İŞLEVLİ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YAPILARIN TASARIM KRİTERLERİ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 geliştirmeler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sürdürülebilir tasarım ölçütlerine uymak zorundadır. Karma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işlevli yapılar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yüksek yapılarda yer alıyorsa yüksek yapı politikalarına, büyük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kentsel projelerde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alıyorsa bunlarla ilgili politikalara uymak zorundadır. Karma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işlevli yapıların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detaylı tasarım rehberleri alt ölçekte bölge tekil imar planlarında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unitary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(bütüncül geliştirme planı)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oluşturulmaktadır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(Akgün 2010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0662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384955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KARMA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İŞLEVLİ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YAPILARIN TASARIM KRİTERLERİ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işlevli yapılar aynı mekanın farklı işlevlerce kullanılması sayesinde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başarılı yoğun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yapılaşmalar oluşturabilir. Bu sayede güvenliğin artmasına yardımcı olur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ölçekli binaların karma işlevli yapı şeklinde tasarlanmaları desteklenmelidir.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geliştirmelerin tasarımında geliştirmenin çevresiyle, suyla, kamusal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 alanlarla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 irdelenmelidir. Karma işlevli yapıların ağırlıklı olarak konut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istihdam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sağlayıcı geliştirmeler olmasına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çalışılmalıdır (Akgün 2010).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1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17227</TotalTime>
  <Words>876</Words>
  <Application>Microsoft Office PowerPoint</Application>
  <PresentationFormat>Ekran Gösterisi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user</cp:lastModifiedBy>
  <cp:revision>891</cp:revision>
  <cp:lastPrinted>2016-10-24T07:53:35Z</cp:lastPrinted>
  <dcterms:created xsi:type="dcterms:W3CDTF">2016-09-18T09:35:24Z</dcterms:created>
  <dcterms:modified xsi:type="dcterms:W3CDTF">2020-03-02T13:48:22Z</dcterms:modified>
</cp:coreProperties>
</file>