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63" r:id="rId3"/>
    <p:sldId id="265" r:id="rId4"/>
    <p:sldId id="272" r:id="rId5"/>
    <p:sldId id="271" r:id="rId6"/>
    <p:sldId id="268" r:id="rId7"/>
    <p:sldId id="267" r:id="rId8"/>
    <p:sldId id="266" r:id="rId9"/>
    <p:sldId id="273" r:id="rId10"/>
    <p:sldId id="284" r:id="rId11"/>
    <p:sldId id="285" r:id="rId12"/>
    <p:sldId id="286" r:id="rId13"/>
    <p:sldId id="287" r:id="rId14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9C4226-C97B-47CF-A0B3-23345F367FD1}" type="datetimeFigureOut">
              <a:rPr lang="tr-TR" smtClean="0"/>
              <a:t>24.2.2020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ACDD6-0271-42A3-BD91-2D95145709E3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3575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812E73B-5B06-4465-80F2-42BF7A54D7CD}" type="slidenum">
              <a:rPr lang="en-US" altLang="ko-KR"/>
              <a:pPr/>
              <a:t>11</a:t>
            </a:fld>
            <a:endParaRPr lang="en-US" altLang="ko-KR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91353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93EC8E-A3D5-4A50-B724-56E26DEEFE99}" type="slidenum">
              <a:rPr lang="en-US" altLang="ko-KR"/>
              <a:pPr/>
              <a:t>13</a:t>
            </a:fld>
            <a:endParaRPr lang="en-US" altLang="ko-KR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8166745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66FC2CF8-D62A-4FDF-AEE4-181E3E7C6671}" type="datetimeFigureOut">
              <a:rPr lang="tr-TR" smtClean="0"/>
              <a:t>24.2.2020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20A142D1-E0E3-4767-971C-CEC3076E6B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2987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Yazılı Panoramik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2CF8-D62A-4FDF-AEE4-181E3E7C6671}" type="datetimeFigureOut">
              <a:rPr lang="tr-TR" smtClean="0"/>
              <a:t>24.2.2020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42D1-E0E3-4767-971C-CEC3076E6B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573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2CF8-D62A-4FDF-AEE4-181E3E7C6671}" type="datetimeFigureOut">
              <a:rPr lang="tr-TR" smtClean="0"/>
              <a:t>24.2.2020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42D1-E0E3-4767-971C-CEC3076E6B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502377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2CF8-D62A-4FDF-AEE4-181E3E7C6671}" type="datetimeFigureOut">
              <a:rPr lang="tr-TR" smtClean="0"/>
              <a:t>24.2.2020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42D1-E0E3-4767-971C-CEC3076E6B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45773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2CF8-D62A-4FDF-AEE4-181E3E7C6671}" type="datetimeFigureOut">
              <a:rPr lang="tr-TR" smtClean="0"/>
              <a:t>24.2.2020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42D1-E0E3-4767-971C-CEC3076E6B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2214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ütu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2CF8-D62A-4FDF-AEE4-181E3E7C6671}" type="datetimeFigureOut">
              <a:rPr lang="tr-TR" smtClean="0"/>
              <a:t>24.2.2020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42D1-E0E3-4767-971C-CEC3076E6B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4980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Resim Sütu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2CF8-D62A-4FDF-AEE4-181E3E7C6671}" type="datetimeFigureOut">
              <a:rPr lang="tr-TR" smtClean="0"/>
              <a:t>24.2.2020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42D1-E0E3-4767-971C-CEC3076E6B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611175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66FC2CF8-D62A-4FDF-AEE4-181E3E7C6671}" type="datetimeFigureOut">
              <a:rPr lang="tr-TR" smtClean="0"/>
              <a:t>24.2.2020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42D1-E0E3-4767-971C-CEC3076E6B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25113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66FC2CF8-D62A-4FDF-AEE4-181E3E7C6671}" type="datetimeFigureOut">
              <a:rPr lang="tr-TR" smtClean="0"/>
              <a:t>24.2.2020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42D1-E0E3-4767-971C-CEC3076E6B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2470462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08000" y="609600"/>
            <a:ext cx="10972800" cy="7620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11176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400800" y="1981200"/>
            <a:ext cx="5080000" cy="41148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0"/>
          </p:nvPr>
        </p:nvSpPr>
        <p:spPr>
          <a:xfrm>
            <a:off x="9347200" y="6351588"/>
            <a:ext cx="2540000" cy="457200"/>
          </a:xfrm>
        </p:spPr>
        <p:txBody>
          <a:bodyPr/>
          <a:lstStyle>
            <a:lvl1pPr>
              <a:defRPr/>
            </a:lvl1pPr>
          </a:lstStyle>
          <a:p>
            <a:fld id="{BD965600-52DB-4A3A-8D46-CDA96D2262D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>
          <a:xfrm>
            <a:off x="281518" y="6424614"/>
            <a:ext cx="8528049" cy="3079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tr-TR"/>
              <a:t>  </a:t>
            </a:r>
            <a:r>
              <a:rPr lang="tr-TR" altLang="tr-TR"/>
              <a:t>Anlamsal Web</a:t>
            </a:r>
            <a:r>
              <a:rPr lang="tr-TR" altLang="tr-TR" b="0"/>
              <a:t> - </a:t>
            </a:r>
            <a:r>
              <a:rPr lang="en-US" altLang="tr-TR" b="0"/>
              <a:t> </a:t>
            </a:r>
            <a:r>
              <a:rPr lang="tr-TR" altLang="tr-TR" b="0"/>
              <a:t>Selim Akyokuş</a:t>
            </a:r>
            <a:endParaRPr lang="en-US" altLang="tr-TR" sz="1400" b="0"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583847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2CF8-D62A-4FDF-AEE4-181E3E7C6671}" type="datetimeFigureOut">
              <a:rPr lang="tr-TR" smtClean="0"/>
              <a:t>24.2.2020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42D1-E0E3-4767-971C-CEC3076E6B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4897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2CF8-D62A-4FDF-AEE4-181E3E7C6671}" type="datetimeFigureOut">
              <a:rPr lang="tr-TR" smtClean="0"/>
              <a:t>24.2.2020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42D1-E0E3-4767-971C-CEC3076E6B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933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2CF8-D62A-4FDF-AEE4-181E3E7C6671}" type="datetimeFigureOut">
              <a:rPr lang="tr-TR" smtClean="0"/>
              <a:t>24.2.2020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42D1-E0E3-4767-971C-CEC3076E6B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9000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2CF8-D62A-4FDF-AEE4-181E3E7C6671}" type="datetimeFigureOut">
              <a:rPr lang="tr-TR" smtClean="0"/>
              <a:t>24.2.2020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42D1-E0E3-4767-971C-CEC3076E6B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8424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2CF8-D62A-4FDF-AEE4-181E3E7C6671}" type="datetimeFigureOut">
              <a:rPr lang="tr-TR" smtClean="0"/>
              <a:t>24.2.2020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42D1-E0E3-4767-971C-CEC3076E6B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3710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2CF8-D62A-4FDF-AEE4-181E3E7C6671}" type="datetimeFigureOut">
              <a:rPr lang="tr-TR" smtClean="0"/>
              <a:t>24.2.2020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42D1-E0E3-4767-971C-CEC3076E6B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81201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2CF8-D62A-4FDF-AEE4-181E3E7C6671}" type="datetimeFigureOut">
              <a:rPr lang="tr-TR" smtClean="0"/>
              <a:t>24.2.2020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42D1-E0E3-4767-971C-CEC3076E6B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84839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C2CF8-D62A-4FDF-AEE4-181E3E7C6671}" type="datetimeFigureOut">
              <a:rPr lang="tr-TR" smtClean="0"/>
              <a:t>24.2.2020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142D1-E0E3-4767-971C-CEC3076E6B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536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0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66FC2CF8-D62A-4FDF-AEE4-181E3E7C6671}" type="datetimeFigureOut">
              <a:rPr lang="tr-TR" smtClean="0"/>
              <a:t>24.2.2020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tr-TR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20A142D1-E0E3-4767-971C-CEC3076E6BD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1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9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tr.wikipedia.org/w/index.php?title=Vikipedi:En:Uniform_resource_identifier&amp;action=edit&amp;redlink=1" TargetMode="External"/><Relationship Id="rId2" Type="http://schemas.openxmlformats.org/officeDocument/2006/relationships/hyperlink" Target="https://tr.wikipedia.org/wiki/HTT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988699" y="1361978"/>
            <a:ext cx="9703545" cy="2677648"/>
          </a:xfrm>
        </p:spPr>
        <p:txBody>
          <a:bodyPr/>
          <a:lstStyle/>
          <a:p>
            <a:r>
              <a:rPr lang="tr-TR" dirty="0" smtClean="0"/>
              <a:t>BİLGİNİN ORGANİZASYONU I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7533408" y="4652689"/>
            <a:ext cx="3891541" cy="861420"/>
          </a:xfrm>
        </p:spPr>
        <p:txBody>
          <a:bodyPr>
            <a:normAutofit/>
          </a:bodyPr>
          <a:lstStyle/>
          <a:p>
            <a:r>
              <a:rPr lang="tr-TR" sz="4400" dirty="0" smtClean="0"/>
              <a:t>Bağlı veri</a:t>
            </a:r>
            <a:endParaRPr lang="tr-TR" sz="4400" dirty="0"/>
          </a:p>
        </p:txBody>
      </p:sp>
    </p:spTree>
    <p:extLst>
      <p:ext uri="{BB962C8B-B14F-4D97-AF65-F5344CB8AC3E}">
        <p14:creationId xmlns:p14="http://schemas.microsoft.com/office/powerpoint/2010/main" val="33802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RDF/XML</a:t>
            </a:r>
          </a:p>
        </p:txBody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47373" y="2327131"/>
            <a:ext cx="10635817" cy="717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tr-TR" altLang="tr-TR" dirty="0"/>
              <a:t>RDF ifadelerinin XML’ de yazımı, gösterimi, ve uygulamalar </a:t>
            </a:r>
            <a:r>
              <a:rPr lang="tr-TR" altLang="tr-TR" dirty="0" smtClean="0"/>
              <a:t>arası </a:t>
            </a:r>
            <a:r>
              <a:rPr lang="tr-TR" altLang="tr-TR" dirty="0"/>
              <a:t>taşınması için RDF/XML sözdizimi standardı kullanılır. </a:t>
            </a: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2183103" y="3133725"/>
            <a:ext cx="5693206" cy="372427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fontAlgn="base" latinLnBrk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fontAlgn="base" latinLnBrk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fontAlgn="base" latinLnBrk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fontAlgn="base" latinLnBrk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&lt;?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xml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version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="1.0"?&gt;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 &lt;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rdf:RDF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xmlns:rdf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="http://www.w3.org/1999/02/22-rdf-syntax-ns#"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             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xmlns:dc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="http://purl.org/dc/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elements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/1.1/"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             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xmlns:exterms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="http://www.example.org/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terms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/"&gt;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   &lt;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rdf:Description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rdf:about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="http://www.example.org/index.html"&gt;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       &lt;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exterms:creation-date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&gt;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July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 4, 2003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        &lt;/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exterms:creation-date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&gt;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   &lt;/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rdf:Description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&gt;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   &lt;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rdf:Description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rdf:about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="http://www.example.org/index.html"&gt;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       &lt;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exterms:language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&gt;English&lt;/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exterms:language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&gt;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   &lt;/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rdf:Description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&gt;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   &lt;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rdf:Description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rdf:about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="http://www.example.org/index.html"&gt;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       &lt;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dc:creator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 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rdf:resource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=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                                         "http://www.example.org/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staffid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/85740"/&gt;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   &lt;/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rdf:Description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&gt;</a:t>
            </a:r>
          </a:p>
          <a:p>
            <a:pPr>
              <a:lnSpc>
                <a:spcPct val="100000"/>
              </a:lnSpc>
              <a:spcBef>
                <a:spcPct val="20000"/>
              </a:spcBef>
              <a:buFont typeface="Monotype Sorts" pitchFamily="2" charset="2"/>
              <a:buNone/>
            </a:pP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 &lt;/</a:t>
            </a:r>
            <a:r>
              <a:rPr lang="tr-TR" altLang="tr-TR" sz="1200" dirty="0" err="1">
                <a:latin typeface="Tahoma" panose="020B0604030504040204" pitchFamily="34" charset="0"/>
                <a:ea typeface="굴림" panose="020B0600000101010101" pitchFamily="34" charset="-127"/>
              </a:rPr>
              <a:t>rdf:RDF</a:t>
            </a:r>
            <a:r>
              <a:rPr lang="tr-TR" altLang="tr-TR" sz="1200" dirty="0">
                <a:latin typeface="Tahoma" panose="020B0604030504040204" pitchFamily="34" charset="0"/>
                <a:ea typeface="굴림" panose="020B0600000101010101" pitchFamily="34" charset="-127"/>
              </a:rPr>
              <a:t>&gt;</a:t>
            </a:r>
          </a:p>
          <a:p>
            <a:pPr>
              <a:lnSpc>
                <a:spcPct val="100000"/>
              </a:lnSpc>
              <a:spcBef>
                <a:spcPct val="20000"/>
              </a:spcBef>
            </a:pPr>
            <a:endParaRPr lang="tr-TR" altLang="tr-TR" sz="1200" dirty="0">
              <a:latin typeface="Tahoma" panose="020B0604030504040204" pitchFamily="34" charset="0"/>
              <a:ea typeface="굴림" panose="020B0600000101010101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1874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 dirty="0" err="1" smtClean="0"/>
              <a:t>RDFs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24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1110" y="2603500"/>
            <a:ext cx="10972800" cy="4140200"/>
          </a:xfrm>
        </p:spPr>
        <p:txBody>
          <a:bodyPr>
            <a:normAutofit/>
          </a:bodyPr>
          <a:lstStyle/>
          <a:p>
            <a:r>
              <a:rPr lang="tr-TR" dirty="0"/>
              <a:t>RDF; </a:t>
            </a:r>
            <a:r>
              <a:rPr lang="tr-TR" altLang="ko-KR" dirty="0"/>
              <a:t>web ortamındaki </a:t>
            </a:r>
            <a:r>
              <a:rPr lang="tr-TR" dirty="0"/>
              <a:t>kaynakların özelliklerini ve değerlerini kullanarak, kaynaklar hakkındaki basit ifadeleri </a:t>
            </a:r>
            <a:r>
              <a:rPr lang="tr-TR" altLang="ko-KR" dirty="0">
                <a:solidFill>
                  <a:schemeClr val="accent5">
                    <a:lumMod val="75000"/>
                  </a:schemeClr>
                </a:solidFill>
              </a:rPr>
              <a:t>üçlüleri (</a:t>
            </a:r>
            <a:r>
              <a:rPr lang="tr-TR" altLang="ko-KR" dirty="0" err="1">
                <a:solidFill>
                  <a:schemeClr val="accent5">
                    <a:lumMod val="75000"/>
                  </a:schemeClr>
                </a:solidFill>
              </a:rPr>
              <a:t>triples</a:t>
            </a:r>
            <a:r>
              <a:rPr lang="tr-TR" altLang="ko-KR" dirty="0">
                <a:solidFill>
                  <a:schemeClr val="accent5">
                    <a:lumMod val="75000"/>
                  </a:schemeClr>
                </a:solidFill>
              </a:rPr>
              <a:t>) </a:t>
            </a:r>
            <a:r>
              <a:rPr lang="tr-TR" altLang="ko-KR" dirty="0"/>
              <a:t>temel alarak </a:t>
            </a:r>
            <a:r>
              <a:rPr lang="tr-TR" dirty="0"/>
              <a:t>anlatmaya yarayan bir veri modelidir.</a:t>
            </a:r>
          </a:p>
          <a:p>
            <a:r>
              <a:rPr lang="tr-TR" dirty="0" smtClean="0"/>
              <a:t>Özne-yüklem-nesne </a:t>
            </a:r>
            <a:r>
              <a:rPr lang="tr-TR" dirty="0"/>
              <a:t>şeklinde ifadeler üretme fikri üzerine </a:t>
            </a:r>
            <a:r>
              <a:rPr lang="tr-TR" dirty="0" smtClean="0"/>
              <a:t>kurulmuştur.</a:t>
            </a:r>
          </a:p>
          <a:p>
            <a:pPr lvl="1"/>
            <a:r>
              <a:rPr lang="tr-TR" dirty="0" smtClean="0"/>
              <a:t>Özne </a:t>
            </a:r>
            <a:r>
              <a:rPr lang="tr-TR" dirty="0" smtClean="0">
                <a:sym typeface="Wingdings" panose="05000000000000000000" pitchFamily="2" charset="2"/>
              </a:rPr>
              <a:t> </a:t>
            </a:r>
            <a:r>
              <a:rPr lang="tr-TR" dirty="0" smtClean="0"/>
              <a:t>kaynağı</a:t>
            </a:r>
          </a:p>
          <a:p>
            <a:pPr lvl="1"/>
            <a:r>
              <a:rPr lang="tr-TR" dirty="0" smtClean="0"/>
              <a:t>Yüklem </a:t>
            </a:r>
            <a:r>
              <a:rPr lang="tr-TR" dirty="0" smtClean="0">
                <a:sym typeface="Wingdings" panose="05000000000000000000" pitchFamily="2" charset="2"/>
              </a:rPr>
              <a:t></a:t>
            </a:r>
            <a:r>
              <a:rPr lang="tr-TR" dirty="0" smtClean="0"/>
              <a:t> </a:t>
            </a:r>
            <a:r>
              <a:rPr lang="tr-TR" dirty="0"/>
              <a:t>kaynağın özelliğini veya durumunu </a:t>
            </a:r>
            <a:r>
              <a:rPr lang="tr-TR" dirty="0" smtClean="0"/>
              <a:t>gösterir. Özne </a:t>
            </a:r>
            <a:r>
              <a:rPr lang="tr-TR" dirty="0"/>
              <a:t>ve nesne arasındaki ilişkiyi açıklar. </a:t>
            </a:r>
          </a:p>
          <a:p>
            <a:r>
              <a:rPr lang="tr-TR" dirty="0" smtClean="0"/>
              <a:t>"</a:t>
            </a:r>
            <a:r>
              <a:rPr lang="tr-TR" dirty="0"/>
              <a:t>Gökyüzü mavi renge sahiptir" </a:t>
            </a:r>
            <a:r>
              <a:rPr lang="tr-TR" dirty="0" smtClean="0"/>
              <a:t>bilgisinin RDF olarak gösterilişi: 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</a:rPr>
              <a:t>özne</a:t>
            </a:r>
            <a:r>
              <a:rPr lang="tr-TR" dirty="0"/>
              <a:t> "gökyüzü", 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</a:rPr>
              <a:t>yüklem</a:t>
            </a:r>
            <a:r>
              <a:rPr lang="tr-TR" dirty="0"/>
              <a:t> "renge sahiptir" ve </a:t>
            </a:r>
            <a:r>
              <a:rPr lang="tr-TR" dirty="0">
                <a:solidFill>
                  <a:schemeClr val="accent5">
                    <a:lumMod val="75000"/>
                  </a:schemeClr>
                </a:solidFill>
              </a:rPr>
              <a:t>nesne</a:t>
            </a:r>
            <a:r>
              <a:rPr lang="tr-TR" dirty="0"/>
              <a:t> "mavi</a:t>
            </a:r>
            <a:r>
              <a:rPr lang="tr-TR" dirty="0" smtClean="0"/>
              <a:t>".</a:t>
            </a:r>
          </a:p>
          <a:p>
            <a:r>
              <a:rPr lang="en-US" dirty="0"/>
              <a:t>RDF </a:t>
            </a:r>
            <a:r>
              <a:rPr lang="en-US" dirty="0" smtClean="0"/>
              <a:t>Schema</a:t>
            </a:r>
            <a:r>
              <a:rPr lang="tr-TR" dirty="0" smtClean="0"/>
              <a:t> (</a:t>
            </a:r>
            <a:r>
              <a:rPr lang="tr-TR" dirty="0" err="1" smtClean="0"/>
              <a:t>RDFs</a:t>
            </a:r>
            <a:r>
              <a:rPr lang="tr-TR" dirty="0" smtClean="0"/>
              <a:t>), RDF</a:t>
            </a:r>
            <a:r>
              <a:rPr lang="en-US" dirty="0" smtClean="0"/>
              <a:t> </a:t>
            </a:r>
            <a:r>
              <a:rPr lang="tr-TR" dirty="0" smtClean="0"/>
              <a:t>verileri için bir veri modelleme sözlüğü sağlamaktadır. Veriler tanımlanırken ve ilişkilendirilirken bu sözlükteki yapılardan yararlanılır.</a:t>
            </a:r>
          </a:p>
        </p:txBody>
      </p:sp>
    </p:spTree>
    <p:extLst>
      <p:ext uri="{BB962C8B-B14F-4D97-AF65-F5344CB8AC3E}">
        <p14:creationId xmlns:p14="http://schemas.microsoft.com/office/powerpoint/2010/main" val="260115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ayt Numarası Yer Tutucusu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0986D9-CFD7-4126-8B89-670A0CC5F9DA}" type="slidenum">
              <a:rPr lang="en-US" altLang="ko-KR"/>
              <a:pPr/>
              <a:t>12</a:t>
            </a:fld>
            <a:endParaRPr lang="en-US" altLang="ko-KR"/>
          </a:p>
        </p:txBody>
      </p:sp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/>
              <a:t>RDFS</a:t>
            </a:r>
          </a:p>
        </p:txBody>
      </p:sp>
      <p:sp>
        <p:nvSpPr>
          <p:cNvPr id="332804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657350" y="2334491"/>
            <a:ext cx="7689850" cy="565150"/>
          </a:xfrm>
          <a:noFill/>
          <a:ln/>
        </p:spPr>
        <p:txBody>
          <a:bodyPr/>
          <a:lstStyle/>
          <a:p>
            <a:r>
              <a:rPr lang="tr-TR" altLang="ko-KR" b="1" dirty="0"/>
              <a:t>RDFS veri modeli  tanımlama elemanları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graphicFrame>
        <p:nvGraphicFramePr>
          <p:cNvPr id="332943" name="Group 14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52084045"/>
              </p:ext>
            </p:extLst>
          </p:nvPr>
        </p:nvGraphicFramePr>
        <p:xfrm>
          <a:off x="1718686" y="3031261"/>
          <a:ext cx="7027862" cy="3651251"/>
        </p:xfrm>
        <a:graphic>
          <a:graphicData uri="http://schemas.openxmlformats.org/drawingml/2006/table">
            <a:tbl>
              <a:tblPr/>
              <a:tblGrid>
                <a:gridCol w="2366962"/>
                <a:gridCol w="4660900"/>
              </a:tblGrid>
              <a:tr h="379413">
                <a:tc>
                  <a:txBody>
                    <a:bodyPr/>
                    <a:lstStyle>
                      <a:lvl1pPr marL="342900" indent="-3429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marL="20574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r-TR" altLang="tr-T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Nesne veya Özellik </a:t>
                      </a:r>
                      <a:endParaRPr kumimoji="1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marL="20574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r-TR" altLang="tr-TR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Açıklama</a:t>
                      </a:r>
                      <a:endParaRPr kumimoji="1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350838">
                <a:tc>
                  <a:txBody>
                    <a:bodyPr/>
                    <a:lstStyle>
                      <a:lvl1pPr marL="342900" indent="-3429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marL="20574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rdf:type</a:t>
                      </a:r>
                      <a:endParaRPr kumimoji="1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marL="20574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</a:t>
                      </a: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zne bir nesnesin </a:t>
                      </a: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</a:t>
                      </a: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rneğidir (instance) veya tipindedir.</a:t>
                      </a:r>
                      <a:endParaRPr kumimoji="1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8288">
                <a:tc>
                  <a:txBody>
                    <a:bodyPr/>
                    <a:lstStyle>
                      <a:lvl1pPr marL="342900" indent="-3429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marL="20574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rdfs:Class</a:t>
                      </a:r>
                      <a:endParaRPr kumimoji="1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marL="20574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Nesne tanımlar.</a:t>
                      </a:r>
                      <a:endParaRPr kumimoji="1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>
                      <a:lvl1pPr marL="342900" indent="-3429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marL="20574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rdfs:subClassOf</a:t>
                      </a:r>
                      <a:endParaRPr kumimoji="1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marL="20574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Nesne bir nesnenin alt nesnesidir.</a:t>
                      </a:r>
                      <a:endParaRPr kumimoji="1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9075">
                <a:tc>
                  <a:txBody>
                    <a:bodyPr/>
                    <a:lstStyle>
                      <a:lvl1pPr marL="342900" indent="-3429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marL="20574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rdf:Property</a:t>
                      </a:r>
                      <a:endParaRPr kumimoji="1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marL="20574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</a:t>
                      </a: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zellik tanımlar.</a:t>
                      </a:r>
                      <a:endParaRPr kumimoji="1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 marL="342900" indent="-3429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marL="20574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rdfs:subPropertyOf</a:t>
                      </a:r>
                      <a:endParaRPr kumimoji="1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marL="20574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</a:t>
                      </a: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zne bir </a:t>
                      </a: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</a:t>
                      </a: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zelliğin alt </a:t>
                      </a: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</a:t>
                      </a: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zelliğidir.</a:t>
                      </a:r>
                      <a:endParaRPr kumimoji="1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>
                      <a:lvl1pPr marL="342900" indent="-3429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marL="20574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rdfs:domain</a:t>
                      </a:r>
                      <a:endParaRPr kumimoji="1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marL="20574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</a:t>
                      </a: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zne </a:t>
                      </a: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</a:t>
                      </a: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zelliğinin alanı .</a:t>
                      </a:r>
                      <a:endParaRPr kumimoji="1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 marL="342900" indent="-3429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marL="20574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rdfs:range</a:t>
                      </a:r>
                      <a:endParaRPr kumimoji="1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marL="20574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</a:t>
                      </a: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zne </a:t>
                      </a: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</a:t>
                      </a: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zelliğinin alabileceği alan değerler sahası.</a:t>
                      </a:r>
                      <a:endParaRPr kumimoji="1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20663">
                <a:tc>
                  <a:txBody>
                    <a:bodyPr/>
                    <a:lstStyle>
                      <a:lvl1pPr marL="342900" indent="-3429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marL="20574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r-TR" altLang="tr-TR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rdfs:label</a:t>
                      </a:r>
                      <a:endParaRPr kumimoji="1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marL="20574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</a:t>
                      </a: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znenin a</a:t>
                      </a: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ç</a:t>
                      </a: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ıklayıcı ismi.</a:t>
                      </a:r>
                      <a:endParaRPr kumimoji="1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 marL="342900" indent="-3429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marL="20574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rdfs:comment</a:t>
                      </a:r>
                      <a:endParaRPr kumimoji="1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marL="20574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</a:t>
                      </a: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zne kaynağı hakkında a</a:t>
                      </a: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ç</a:t>
                      </a: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ılayıcı tanım.</a:t>
                      </a:r>
                      <a:endParaRPr kumimoji="1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>
                      <a:lvl1pPr marL="342900" indent="-3429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marL="20574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r-TR" altLang="tr-T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rdfs:Literal</a:t>
                      </a:r>
                      <a:endParaRPr kumimoji="1" lang="tr-TR" altLang="tr-TR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defRPr kumimoji="1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4pPr>
                      <a:lvl5pPr marL="2057400" indent="-228600"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5pPr>
                      <a:lvl6pPr marL="25146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6pPr>
                      <a:lvl7pPr marL="29718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7pPr>
                      <a:lvl8pPr marL="34290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8pPr>
                      <a:lvl9pPr marL="3886200" indent="-228600" fontAlgn="base" latinLnBrk="1">
                        <a:spcBef>
                          <a:spcPct val="20000"/>
                        </a:spcBef>
                        <a:spcAft>
                          <a:spcPct val="0"/>
                        </a:spcAft>
                        <a:defRPr kumimoji="1" sz="1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Karakter değerler sınıfı (</a:t>
                      </a:r>
                      <a:r>
                        <a:rPr kumimoji="1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ö</a:t>
                      </a:r>
                      <a:r>
                        <a:rPr kumimoji="1" lang="tr-TR" altLang="tr-T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r: tam sayılar, karakter dizileri).</a:t>
                      </a:r>
                      <a:endParaRPr kumimoji="1" lang="tr-TR" altLang="tr-T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6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ko-KR"/>
              <a:t>RDFS</a:t>
            </a:r>
            <a:endParaRPr lang="en-US" altLang="ko-KR">
              <a:ea typeface="굴림" panose="020B0600000101010101" pitchFamily="34" charset="-127"/>
            </a:endParaRPr>
          </a:p>
        </p:txBody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10145" y="2277502"/>
            <a:ext cx="7772400" cy="603250"/>
          </a:xfrm>
        </p:spPr>
        <p:txBody>
          <a:bodyPr/>
          <a:lstStyle/>
          <a:p>
            <a:pPr algn="just"/>
            <a:r>
              <a:rPr lang="tr-TR" altLang="ko-KR" dirty="0"/>
              <a:t>RDF üçlü gösterimi ile kitap ve özellikleri ile ilgili bir örnek.</a:t>
            </a:r>
            <a:endParaRPr lang="en-US" altLang="ko-KR" dirty="0">
              <a:ea typeface="굴림" panose="020B0600000101010101" pitchFamily="34" charset="-127"/>
            </a:endParaRPr>
          </a:p>
        </p:txBody>
      </p:sp>
      <p:sp>
        <p:nvSpPr>
          <p:cNvPr id="199684" name="Text Box 4"/>
          <p:cNvSpPr txBox="1">
            <a:spLocks noChangeArrowheads="1"/>
          </p:cNvSpPr>
          <p:nvPr/>
        </p:nvSpPr>
        <p:spPr bwMode="auto">
          <a:xfrm>
            <a:off x="2182091" y="3044826"/>
            <a:ext cx="7255597" cy="339753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>
            <a:lvl1pPr marL="342900" indent="-342900"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1pPr>
            <a:lvl2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2pPr>
            <a:lvl3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3pPr>
            <a:lvl4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4pPr>
            <a:lvl5pPr>
              <a:spcBef>
                <a:spcPct val="0"/>
              </a:spcBef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5pPr>
            <a:lvl6pPr fontAlgn="base" latinLnBrk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6pPr>
            <a:lvl7pPr fontAlgn="base" latinLnBrk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7pPr>
            <a:lvl8pPr fontAlgn="base" latinLnBrk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8pPr>
            <a:lvl9pPr fontAlgn="base" latinLnBrk="1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Arial Unicode MS" panose="020B0604020202020204" pitchFamily="34" charset="-128"/>
                <a:cs typeface="Arial Unicode MS" panose="020B0604020202020204" pitchFamily="34" charset="-128"/>
              </a:defRPr>
            </a:lvl9pPr>
          </a:lstStyle>
          <a:p>
            <a:pPr>
              <a:spcBef>
                <a:spcPct val="20000"/>
              </a:spcBef>
              <a:buFont typeface="Monotype Sorts" pitchFamily="2" charset="2"/>
              <a:buNone/>
            </a:pPr>
            <a:r>
              <a:rPr lang="tr-TR" altLang="tr-TR" sz="16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exterms:Kitap</a:t>
            </a:r>
            <a:r>
              <a:rPr lang="tr-TR" altLang="tr-TR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	</a:t>
            </a:r>
            <a:r>
              <a:rPr lang="tr-TR" altLang="tr-TR" sz="16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rdf:type</a:t>
            </a:r>
            <a:r>
              <a:rPr lang="tr-TR" altLang="tr-TR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		</a:t>
            </a:r>
            <a:r>
              <a:rPr lang="tr-TR" altLang="tr-TR" sz="1600" b="1" dirty="0" err="1" smtClean="0">
                <a:solidFill>
                  <a:srgbClr val="000000"/>
                </a:solidFill>
                <a:latin typeface="Arial Narrow" panose="020B0606020202030204" pitchFamily="34" charset="0"/>
              </a:rPr>
              <a:t>rdfs:Class</a:t>
            </a:r>
            <a:endParaRPr lang="tr-TR" altLang="tr-TR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Font typeface="Monotype Sorts" pitchFamily="2" charset="2"/>
              <a:buNone/>
            </a:pPr>
            <a:endParaRPr lang="tr-TR" altLang="tr-TR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Font typeface="Monotype Sorts" pitchFamily="2" charset="2"/>
              <a:buNone/>
            </a:pPr>
            <a:r>
              <a:rPr lang="tr-TR" altLang="tr-TR" sz="16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exterms:KitapBaşlığı</a:t>
            </a:r>
            <a:r>
              <a:rPr lang="tr-TR" altLang="tr-TR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 	</a:t>
            </a:r>
            <a:r>
              <a:rPr lang="tr-TR" altLang="tr-TR" sz="16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rdf:type</a:t>
            </a:r>
            <a:r>
              <a:rPr lang="tr-TR" altLang="tr-TR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		</a:t>
            </a:r>
            <a:r>
              <a:rPr lang="tr-TR" altLang="tr-TR" sz="16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rdf:Property</a:t>
            </a:r>
            <a:r>
              <a:rPr lang="tr-TR" altLang="tr-TR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spcBef>
                <a:spcPct val="20000"/>
              </a:spcBef>
              <a:buFont typeface="Monotype Sorts" pitchFamily="2" charset="2"/>
              <a:buNone/>
            </a:pPr>
            <a:r>
              <a:rPr lang="tr-TR" altLang="tr-TR" sz="16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exterms:KitapBaşılığı</a:t>
            </a:r>
            <a:r>
              <a:rPr lang="tr-TR" altLang="tr-TR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	</a:t>
            </a:r>
            <a:r>
              <a:rPr lang="tr-TR" altLang="tr-TR" sz="16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rdfs:range</a:t>
            </a:r>
            <a:r>
              <a:rPr lang="tr-TR" altLang="tr-TR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		</a:t>
            </a:r>
            <a:r>
              <a:rPr lang="tr-TR" altLang="tr-TR" sz="16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rdfs:Literal</a:t>
            </a:r>
            <a:r>
              <a:rPr lang="tr-TR" altLang="tr-TR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spcBef>
                <a:spcPct val="20000"/>
              </a:spcBef>
              <a:buFont typeface="Monotype Sorts" pitchFamily="2" charset="2"/>
              <a:buNone/>
            </a:pPr>
            <a:endParaRPr lang="tr-TR" altLang="tr-TR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Font typeface="Monotype Sorts" pitchFamily="2" charset="2"/>
              <a:buNone/>
            </a:pPr>
            <a:r>
              <a:rPr lang="tr-TR" altLang="tr-TR" sz="16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exterms:SayfaSayısı</a:t>
            </a:r>
            <a:r>
              <a:rPr lang="tr-TR" altLang="tr-TR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	</a:t>
            </a:r>
            <a:r>
              <a:rPr lang="tr-TR" altLang="tr-TR" sz="16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rdf:type</a:t>
            </a:r>
            <a:r>
              <a:rPr lang="tr-TR" altLang="tr-TR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		</a:t>
            </a:r>
            <a:r>
              <a:rPr lang="tr-TR" altLang="tr-TR" sz="16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rdf:Property</a:t>
            </a:r>
            <a:r>
              <a:rPr lang="tr-TR" altLang="tr-TR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spcBef>
                <a:spcPct val="20000"/>
              </a:spcBef>
              <a:buFont typeface="Monotype Sorts" pitchFamily="2" charset="2"/>
              <a:buNone/>
            </a:pPr>
            <a:r>
              <a:rPr lang="tr-TR" altLang="tr-TR" sz="16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exterms:SayfaSayısı</a:t>
            </a:r>
            <a:r>
              <a:rPr lang="tr-TR" altLang="tr-TR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	</a:t>
            </a:r>
            <a:r>
              <a:rPr lang="tr-TR" altLang="tr-TR" sz="16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rdfs:range</a:t>
            </a:r>
            <a:r>
              <a:rPr lang="tr-TR" altLang="tr-TR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	</a:t>
            </a:r>
            <a:r>
              <a:rPr lang="tr-TR" altLang="tr-TR" sz="16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xsd:integer</a:t>
            </a:r>
            <a:r>
              <a:rPr lang="tr-TR" altLang="tr-TR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</a:p>
          <a:p>
            <a:pPr>
              <a:spcBef>
                <a:spcPct val="20000"/>
              </a:spcBef>
              <a:buFont typeface="Monotype Sorts" pitchFamily="2" charset="2"/>
              <a:buNone/>
            </a:pPr>
            <a:endParaRPr lang="tr-TR" altLang="tr-TR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Font typeface="Monotype Sorts" pitchFamily="2" charset="2"/>
              <a:buNone/>
            </a:pPr>
            <a:r>
              <a:rPr lang="tr-TR" altLang="tr-TR" sz="16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exterms:KitapBaşlığı</a:t>
            </a:r>
            <a:r>
              <a:rPr lang="tr-TR" altLang="tr-TR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 	</a:t>
            </a:r>
            <a:r>
              <a:rPr lang="tr-TR" altLang="tr-TR" sz="16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rdfs:domain</a:t>
            </a:r>
            <a:r>
              <a:rPr lang="tr-TR" altLang="tr-TR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	</a:t>
            </a:r>
            <a:r>
              <a:rPr lang="tr-TR" altLang="tr-TR" sz="16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exterms:Kitap</a:t>
            </a:r>
            <a:r>
              <a:rPr lang="tr-TR" altLang="tr-TR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tr-TR" altLang="tr-TR" sz="1600" b="1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tr-TR" altLang="tr-TR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  <a:buFont typeface="Monotype Sorts" pitchFamily="2" charset="2"/>
              <a:buNone/>
            </a:pPr>
            <a:r>
              <a:rPr lang="tr-TR" altLang="tr-TR" sz="16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exterms:SayfaSayisi</a:t>
            </a:r>
            <a:r>
              <a:rPr lang="tr-TR" altLang="tr-TR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  	</a:t>
            </a:r>
            <a:r>
              <a:rPr lang="tr-TR" altLang="tr-TR" sz="16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rdfs:domain</a:t>
            </a:r>
            <a:r>
              <a:rPr lang="tr-TR" altLang="tr-TR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	</a:t>
            </a:r>
            <a:r>
              <a:rPr lang="tr-TR" altLang="tr-TR" sz="1600" b="1" dirty="0" err="1">
                <a:solidFill>
                  <a:srgbClr val="000000"/>
                </a:solidFill>
                <a:latin typeface="Arial Narrow" panose="020B0606020202030204" pitchFamily="34" charset="0"/>
              </a:rPr>
              <a:t>exterms:Kitap</a:t>
            </a:r>
            <a:r>
              <a:rPr lang="tr-TR" altLang="tr-TR" sz="1600" b="1" dirty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endParaRPr lang="tr-TR" altLang="tr-TR" sz="1600" b="1" dirty="0">
              <a:solidFill>
                <a:srgbClr val="000000"/>
              </a:solidFill>
              <a:latin typeface="Courier New" panose="02070309020205020404" pitchFamily="49" charset="0"/>
            </a:endParaRPr>
          </a:p>
          <a:p>
            <a:pPr>
              <a:spcBef>
                <a:spcPct val="20000"/>
              </a:spcBef>
            </a:pPr>
            <a:endParaRPr lang="tr-TR" altLang="tr-TR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</a:pPr>
            <a:endParaRPr lang="tr-TR" altLang="tr-TR" sz="16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>
              <a:spcBef>
                <a:spcPct val="20000"/>
              </a:spcBef>
            </a:pPr>
            <a:endParaRPr lang="tr-TR" altLang="tr-TR" sz="20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891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dogan_atilgan\Desktop\ll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7" y="0"/>
            <a:ext cx="112949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37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BAĞLI VERİ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b="1" dirty="0" smtClean="0"/>
              <a:t>Bağlı veri, </a:t>
            </a:r>
            <a:r>
              <a:rPr lang="tr-TR" dirty="0" smtClean="0"/>
              <a:t>semantik sorgularda kullanılan ve linkleri birbirine bağlayarak yapılandırılmış verinin paylaşımını kolaylaştıran bir yayımlama yöntemidir.</a:t>
            </a:r>
          </a:p>
          <a:p>
            <a:pPr algn="just"/>
            <a:r>
              <a:rPr lang="tr-TR" b="1" dirty="0" smtClean="0"/>
              <a:t>Bağlı </a:t>
            </a:r>
            <a:r>
              <a:rPr lang="tr-TR" b="1" dirty="0"/>
              <a:t>veri</a:t>
            </a:r>
            <a:r>
              <a:rPr lang="tr-TR" dirty="0"/>
              <a:t>, 2006 </a:t>
            </a:r>
            <a:r>
              <a:rPr lang="tr-TR" dirty="0" smtClean="0"/>
              <a:t>yılında Tim </a:t>
            </a:r>
            <a:r>
              <a:rPr lang="tr-TR" dirty="0" err="1" smtClean="0"/>
              <a:t>Berners</a:t>
            </a:r>
            <a:r>
              <a:rPr lang="tr-TR" dirty="0"/>
              <a:t>-</a:t>
            </a:r>
            <a:r>
              <a:rPr lang="tr-TR" dirty="0" smtClean="0"/>
              <a:t>Lee tarafından</a:t>
            </a:r>
            <a:r>
              <a:rPr lang="tr-TR" dirty="0"/>
              <a:t> </a:t>
            </a:r>
            <a:r>
              <a:rPr lang="tr-TR" dirty="0" smtClean="0"/>
              <a:t>semantik web vizyonuna erişmek </a:t>
            </a:r>
            <a:r>
              <a:rPr lang="tr-TR" dirty="0"/>
              <a:t>için konan bazı </a:t>
            </a:r>
            <a:r>
              <a:rPr lang="tr-TR" dirty="0" smtClean="0"/>
              <a:t>ilkeleri kapsamaktadır.</a:t>
            </a:r>
          </a:p>
          <a:p>
            <a:pPr algn="just"/>
            <a:r>
              <a:rPr lang="tr-TR" dirty="0" smtClean="0"/>
              <a:t>Bunlar, </a:t>
            </a:r>
            <a:r>
              <a:rPr lang="tr-TR" dirty="0" err="1" smtClean="0"/>
              <a:t>WWW’i</a:t>
            </a:r>
            <a:r>
              <a:rPr lang="tr-TR" dirty="0" smtClean="0"/>
              <a:t> </a:t>
            </a:r>
            <a:r>
              <a:rPr lang="tr-TR" dirty="0"/>
              <a:t>büyük bir bilgi ağına dönüştürmeye yönelik </a:t>
            </a:r>
            <a:r>
              <a:rPr lang="tr-TR" dirty="0" smtClean="0"/>
              <a:t>standartlardır.</a:t>
            </a:r>
          </a:p>
          <a:p>
            <a:pPr algn="just"/>
            <a:r>
              <a:rPr lang="tr-TR" dirty="0" smtClean="0"/>
              <a:t>Bağlı </a:t>
            </a:r>
            <a:r>
              <a:rPr lang="tr-TR" dirty="0"/>
              <a:t>verinin temelinde </a:t>
            </a:r>
            <a:r>
              <a:rPr lang="tr-TR" dirty="0">
                <a:hlinkClick r:id="rId2" tooltip="HTTP"/>
              </a:rPr>
              <a:t>HTTP</a:t>
            </a:r>
            <a:r>
              <a:rPr lang="tr-TR" dirty="0"/>
              <a:t> ve </a:t>
            </a:r>
            <a:r>
              <a:rPr lang="tr-TR" dirty="0">
                <a:hlinkClick r:id="rId3" tooltip="Vikipedi:En:Uniform resource identifier (sayfa mevcut değil)"/>
              </a:rPr>
              <a:t>URI</a:t>
            </a:r>
            <a:r>
              <a:rPr lang="tr-TR" dirty="0"/>
              <a:t> kavramları yatmaktadır.</a:t>
            </a:r>
          </a:p>
        </p:txBody>
      </p:sp>
    </p:spTree>
    <p:extLst>
      <p:ext uri="{BB962C8B-B14F-4D97-AF65-F5344CB8AC3E}">
        <p14:creationId xmlns:p14="http://schemas.microsoft.com/office/powerpoint/2010/main" val="282122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074" name="Picture 2" descr="http://hangingtogether.org/wp-content/uploads/2015/05/Linked-Data-Cloud-2014-08-30-Partial-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1250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39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Dijital Kaynak Tanımlayıcıları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tr-TR" b="1" dirty="0"/>
              <a:t>*URI</a:t>
            </a:r>
            <a:r>
              <a:rPr lang="tr-TR" dirty="0"/>
              <a:t>		</a:t>
            </a:r>
            <a:r>
              <a:rPr lang="tr-TR" dirty="0" smtClean="0"/>
              <a:t>	</a:t>
            </a:r>
            <a:r>
              <a:rPr lang="tr-TR" dirty="0" err="1" smtClean="0"/>
              <a:t>Uniform</a:t>
            </a:r>
            <a:r>
              <a:rPr lang="tr-TR" dirty="0" smtClean="0"/>
              <a:t> </a:t>
            </a:r>
            <a:r>
              <a:rPr lang="tr-TR" dirty="0"/>
              <a:t>Resource </a:t>
            </a:r>
            <a:r>
              <a:rPr lang="tr-TR" dirty="0" err="1"/>
              <a:t>Identifier</a:t>
            </a:r>
            <a:r>
              <a:rPr lang="tr-TR" dirty="0"/>
              <a:t> (</a:t>
            </a:r>
            <a:r>
              <a:rPr lang="tr-TR" dirty="0" smtClean="0"/>
              <a:t>Tekbiçim </a:t>
            </a:r>
            <a:r>
              <a:rPr lang="tr-TR" dirty="0"/>
              <a:t>Kaynak Tanımlayıcı)</a:t>
            </a:r>
          </a:p>
          <a:p>
            <a:pPr marL="0" indent="0">
              <a:buNone/>
            </a:pPr>
            <a:r>
              <a:rPr lang="tr-TR" b="1" dirty="0"/>
              <a:t>*URL	</a:t>
            </a:r>
            <a:r>
              <a:rPr lang="tr-TR" dirty="0" smtClean="0"/>
              <a:t>	</a:t>
            </a:r>
            <a:r>
              <a:rPr lang="tr-TR" dirty="0" err="1" smtClean="0"/>
              <a:t>Uniform</a:t>
            </a:r>
            <a:r>
              <a:rPr lang="tr-TR" dirty="0" smtClean="0"/>
              <a:t> </a:t>
            </a:r>
            <a:r>
              <a:rPr lang="tr-TR" dirty="0"/>
              <a:t>Resource </a:t>
            </a:r>
            <a:r>
              <a:rPr lang="tr-TR" dirty="0" err="1"/>
              <a:t>Locator</a:t>
            </a:r>
            <a:r>
              <a:rPr lang="tr-TR" dirty="0"/>
              <a:t> (</a:t>
            </a:r>
            <a:r>
              <a:rPr lang="tr-TR" dirty="0" smtClean="0"/>
              <a:t>Tekbiçim </a:t>
            </a:r>
            <a:r>
              <a:rPr lang="tr-TR" dirty="0"/>
              <a:t>Kaynak </a:t>
            </a:r>
            <a:r>
              <a:rPr lang="tr-TR" dirty="0" err="1"/>
              <a:t>Konumlayıcı</a:t>
            </a:r>
            <a:r>
              <a:rPr lang="tr-TR" dirty="0"/>
              <a:t>)</a:t>
            </a:r>
          </a:p>
          <a:p>
            <a:pPr marL="0" indent="0">
              <a:buNone/>
            </a:pPr>
            <a:r>
              <a:rPr lang="tr-TR" b="1" dirty="0"/>
              <a:t>*URN</a:t>
            </a:r>
            <a:r>
              <a:rPr lang="tr-TR" dirty="0"/>
              <a:t>		</a:t>
            </a:r>
            <a:r>
              <a:rPr lang="tr-TR" dirty="0" err="1"/>
              <a:t>Uniform</a:t>
            </a:r>
            <a:r>
              <a:rPr lang="tr-TR" dirty="0"/>
              <a:t> Resource Name (</a:t>
            </a:r>
            <a:r>
              <a:rPr lang="tr-TR" dirty="0" smtClean="0"/>
              <a:t>Tekbiçim </a:t>
            </a:r>
            <a:r>
              <a:rPr lang="tr-TR" dirty="0"/>
              <a:t>Kaynak Adı)</a:t>
            </a:r>
          </a:p>
          <a:p>
            <a:pPr marL="0" indent="0">
              <a:buNone/>
            </a:pPr>
            <a:r>
              <a:rPr lang="tr-TR" b="1" dirty="0"/>
              <a:t>*</a:t>
            </a:r>
            <a:r>
              <a:rPr lang="tr-TR" b="1" dirty="0" err="1"/>
              <a:t>URCs</a:t>
            </a:r>
            <a:r>
              <a:rPr lang="tr-TR" dirty="0"/>
              <a:t>		</a:t>
            </a:r>
            <a:r>
              <a:rPr lang="tr-TR" dirty="0" err="1"/>
              <a:t>Uniform</a:t>
            </a:r>
            <a:r>
              <a:rPr lang="tr-TR" dirty="0"/>
              <a:t> Resource </a:t>
            </a:r>
            <a:r>
              <a:rPr lang="tr-TR" dirty="0" err="1"/>
              <a:t>Characteristics</a:t>
            </a:r>
            <a:r>
              <a:rPr lang="tr-TR" dirty="0"/>
              <a:t> (</a:t>
            </a:r>
            <a:r>
              <a:rPr lang="tr-TR" dirty="0" smtClean="0"/>
              <a:t>Tekbiçim </a:t>
            </a:r>
            <a:r>
              <a:rPr lang="tr-TR" dirty="0"/>
              <a:t>Kaynak Niteleyicileri)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55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Dijital Kaynak Tanımlayıcıları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2673" y="2318197"/>
            <a:ext cx="10733809" cy="4248858"/>
          </a:xfrm>
        </p:spPr>
        <p:txBody>
          <a:bodyPr>
            <a:normAutofit/>
          </a:bodyPr>
          <a:lstStyle/>
          <a:p>
            <a:pPr algn="just"/>
            <a:r>
              <a:rPr lang="tr-TR" dirty="0" smtClean="0"/>
              <a:t>Dijital </a:t>
            </a:r>
            <a:r>
              <a:rPr lang="tr-TR" dirty="0"/>
              <a:t>eserler için adların ve konumların çözümlenmesi ve böylece onlara uygun referans </a:t>
            </a:r>
            <a:r>
              <a:rPr lang="tr-TR" dirty="0" smtClean="0"/>
              <a:t>sağlanması, </a:t>
            </a:r>
            <a:r>
              <a:rPr lang="tr-TR" dirty="0"/>
              <a:t>adlar ve konumlar arasındaki ilişkinin kavramsal olarak </a:t>
            </a:r>
            <a:r>
              <a:rPr lang="tr-TR" dirty="0" smtClean="0"/>
              <a:t>tasarlanmasını gerektirir. Dijital </a:t>
            </a:r>
            <a:r>
              <a:rPr lang="tr-TR" dirty="0"/>
              <a:t>nesneye yönelik tutarlı referans bilgisinin sağlanmasında URI, URL </a:t>
            </a:r>
            <a:r>
              <a:rPr lang="tr-TR" dirty="0" smtClean="0"/>
              <a:t>, URN ve </a:t>
            </a:r>
            <a:r>
              <a:rPr lang="tr-TR" dirty="0" err="1" smtClean="0"/>
              <a:t>URCs</a:t>
            </a:r>
            <a:r>
              <a:rPr lang="tr-TR" dirty="0" smtClean="0"/>
              <a:t>’ den yararlanılır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r>
              <a:rPr lang="tr-TR" dirty="0" smtClean="0"/>
              <a:t>URI </a:t>
            </a:r>
            <a:r>
              <a:rPr lang="tr-TR" dirty="0"/>
              <a:t>web üzerindeki yer alan bir tür karakter dizisi veya standart olarak tanımlanabilir. Dijital kaynağı diğer kaynaklardan ayıran tanımlayıcı ismi belirtmekle birlikte URL ve </a:t>
            </a:r>
            <a:r>
              <a:rPr lang="tr-TR" dirty="0" err="1"/>
              <a:t>URN’yi</a:t>
            </a:r>
            <a:r>
              <a:rPr lang="tr-TR" dirty="0"/>
              <a:t> kapsar. </a:t>
            </a:r>
            <a:endParaRPr lang="tr-TR" dirty="0" smtClean="0"/>
          </a:p>
          <a:p>
            <a:pPr algn="just"/>
            <a:r>
              <a:rPr lang="tr-TR" dirty="0" smtClean="0"/>
              <a:t>URL </a:t>
            </a:r>
            <a:r>
              <a:rPr lang="tr-TR" dirty="0"/>
              <a:t>dijital nesnelere ait bağlantı adreslerini içeren bir tür metindir. Dijital nesnenin bulunduğu belirli bir konuma işaret eder ve Web üzerinde nesne konumlandırmada en sık kullanılan yöntemdir. </a:t>
            </a:r>
            <a:endParaRPr lang="tr-TR" dirty="0" smtClean="0"/>
          </a:p>
          <a:p>
            <a:pPr algn="just"/>
            <a:r>
              <a:rPr lang="tr-TR" dirty="0" smtClean="0"/>
              <a:t>URN adları </a:t>
            </a:r>
            <a:r>
              <a:rPr lang="tr-TR" dirty="0"/>
              <a:t>kullanır ve konum bağımsız olarak ad alanlarını eşleştirir. </a:t>
            </a:r>
            <a:endParaRPr lang="tr-TR" dirty="0" smtClean="0"/>
          </a:p>
          <a:p>
            <a:pPr algn="just"/>
            <a:r>
              <a:rPr lang="tr-TR" dirty="0" err="1" smtClean="0"/>
              <a:t>URCs</a:t>
            </a:r>
            <a:r>
              <a:rPr lang="tr-TR" dirty="0" smtClean="0"/>
              <a:t> ise belirli </a:t>
            </a:r>
            <a:r>
              <a:rPr lang="tr-TR" dirty="0"/>
              <a:t>bir nesnenin fikri mülkiyetine yönelik bilgileri kapsayan referans bilgisi, nesneye uygun referansların </a:t>
            </a:r>
            <a:r>
              <a:rPr lang="tr-TR" dirty="0" smtClean="0"/>
              <a:t>sağlanmasında kullanılır.</a:t>
            </a:r>
          </a:p>
        </p:txBody>
      </p:sp>
    </p:spTree>
    <p:extLst>
      <p:ext uri="{BB962C8B-B14F-4D97-AF65-F5344CB8AC3E}">
        <p14:creationId xmlns:p14="http://schemas.microsoft.com/office/powerpoint/2010/main" val="192765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8816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D:\Adsı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335" y="0"/>
            <a:ext cx="116682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125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Resource Description Framework (RDF)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Kaynak Tanımlama Çerçevesi, </a:t>
            </a:r>
            <a:r>
              <a:rPr lang="tr-TR" dirty="0" err="1" smtClean="0"/>
              <a:t>Web’de</a:t>
            </a:r>
            <a:r>
              <a:rPr lang="tr-TR" dirty="0" smtClean="0"/>
              <a:t> yer alan kaynaklar hakkında bilgi sunmak amacıyla kullanılan bir veri modelidir.</a:t>
            </a:r>
          </a:p>
          <a:p>
            <a:r>
              <a:rPr lang="tr-TR" dirty="0" smtClean="0"/>
              <a:t>Webde doğrudan yer almayan nesneler hakkında bilgi sunmayı hedefler.</a:t>
            </a:r>
            <a:endParaRPr lang="tr-TR" dirty="0"/>
          </a:p>
          <a:p>
            <a:r>
              <a:rPr lang="tr-TR" dirty="0" err="1"/>
              <a:t>Metadata</a:t>
            </a:r>
            <a:r>
              <a:rPr lang="tr-TR" dirty="0"/>
              <a:t> öğelerini içermektedir</a:t>
            </a:r>
            <a:r>
              <a:rPr lang="tr-TR" dirty="0" smtClean="0"/>
              <a:t>.</a:t>
            </a:r>
          </a:p>
          <a:p>
            <a:r>
              <a:rPr lang="tr-TR" altLang="tr-TR" dirty="0"/>
              <a:t>XML dili verilerin kodlanması ve taşınması için sözdizimi </a:t>
            </a:r>
            <a:r>
              <a:rPr lang="tr-TR" altLang="tr-TR" dirty="0" smtClean="0"/>
              <a:t>yapısını </a:t>
            </a:r>
            <a:r>
              <a:rPr lang="tr-TR" altLang="tr-TR" dirty="0"/>
              <a:t>belirler. </a:t>
            </a:r>
          </a:p>
          <a:p>
            <a:r>
              <a:rPr lang="tr-TR" altLang="tr-TR" dirty="0" smtClean="0"/>
              <a:t>Bu </a:t>
            </a:r>
            <a:r>
              <a:rPr lang="tr-TR" altLang="tr-TR" dirty="0"/>
              <a:t>model web ortamındaki nesnelerin (kaynakların), </a:t>
            </a:r>
            <a:r>
              <a:rPr lang="tr-TR" altLang="tr-TR" dirty="0" smtClean="0"/>
              <a:t>kaynak </a:t>
            </a:r>
            <a:r>
              <a:rPr lang="tr-TR" altLang="tr-TR" dirty="0"/>
              <a:t>özelliklerinin ve özellik değerlerinin  tanımlanması </a:t>
            </a:r>
            <a:r>
              <a:rPr lang="tr-TR" altLang="tr-TR" dirty="0" smtClean="0"/>
              <a:t>fikrine dayanır</a:t>
            </a:r>
            <a:r>
              <a:rPr lang="tr-TR" altLang="tr-TR" dirty="0"/>
              <a:t>. </a:t>
            </a:r>
          </a:p>
          <a:p>
            <a:r>
              <a:rPr lang="tr-TR" altLang="tr-TR" dirty="0"/>
              <a:t>RDF ifadelerinde yer alan nesne, özellik, değer üçlüleri </a:t>
            </a:r>
            <a:r>
              <a:rPr lang="tr-TR" altLang="tr-TR" dirty="0" err="1"/>
              <a:t>RDF’in</a:t>
            </a:r>
            <a:r>
              <a:rPr lang="tr-TR" altLang="tr-TR" dirty="0"/>
              <a:t> temelini oluşturur. 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056716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İyon Toplantı Odası">
  <a:themeElements>
    <a:clrScheme name="İyon Toplantı Odası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İyon Toplantı Odası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İyon Toplantı Odası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278</TotalTime>
  <Words>537</Words>
  <Application>Microsoft Office PowerPoint</Application>
  <PresentationFormat>Geniş ekran</PresentationFormat>
  <Paragraphs>90</Paragraphs>
  <Slides>13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13</vt:i4>
      </vt:variant>
    </vt:vector>
  </HeadingPairs>
  <TitlesOfParts>
    <vt:vector size="27" baseType="lpstr">
      <vt:lpstr>Arial Unicode MS</vt:lpstr>
      <vt:lpstr>굴림</vt:lpstr>
      <vt:lpstr>맑은 고딕</vt:lpstr>
      <vt:lpstr>Arial</vt:lpstr>
      <vt:lpstr>Arial Narrow</vt:lpstr>
      <vt:lpstr>Calibri</vt:lpstr>
      <vt:lpstr>Century Gothic</vt:lpstr>
      <vt:lpstr>Courier New</vt:lpstr>
      <vt:lpstr>Monotype Sorts</vt:lpstr>
      <vt:lpstr>Tahoma</vt:lpstr>
      <vt:lpstr>Times New Roman</vt:lpstr>
      <vt:lpstr>Wingdings</vt:lpstr>
      <vt:lpstr>Wingdings 3</vt:lpstr>
      <vt:lpstr>İyon Toplantı Odası</vt:lpstr>
      <vt:lpstr>BİLGİNİN ORGANİZASYONU I</vt:lpstr>
      <vt:lpstr>PowerPoint Sunusu</vt:lpstr>
      <vt:lpstr>BAĞLI VERİ</vt:lpstr>
      <vt:lpstr>PowerPoint Sunusu</vt:lpstr>
      <vt:lpstr>Dijital Kaynak Tanımlayıcıları</vt:lpstr>
      <vt:lpstr>Dijital Kaynak Tanımlayıcıları</vt:lpstr>
      <vt:lpstr>PowerPoint Sunusu</vt:lpstr>
      <vt:lpstr>PowerPoint Sunusu</vt:lpstr>
      <vt:lpstr>Resource Description Framework (RDF)</vt:lpstr>
      <vt:lpstr>RDF/XML</vt:lpstr>
      <vt:lpstr>RDFs</vt:lpstr>
      <vt:lpstr>RDFS</vt:lpstr>
      <vt:lpstr>RDFS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BİLGİNİN ORGANİZASYONU I</dc:title>
  <dc:creator>dogan_atilgan</dc:creator>
  <cp:lastModifiedBy>dogan_atilgan</cp:lastModifiedBy>
  <cp:revision>26</cp:revision>
  <dcterms:created xsi:type="dcterms:W3CDTF">2017-04-20T06:19:43Z</dcterms:created>
  <dcterms:modified xsi:type="dcterms:W3CDTF">2020-02-24T13:30:28Z</dcterms:modified>
</cp:coreProperties>
</file>