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8" r:id="rId1"/>
  </p:sldMasterIdLst>
  <p:notesMasterIdLst>
    <p:notesMasterId r:id="rId44"/>
  </p:notesMasterIdLst>
  <p:sldIdLst>
    <p:sldId id="295" r:id="rId2"/>
    <p:sldId id="297" r:id="rId3"/>
    <p:sldId id="298"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6" r:id="rId18"/>
    <p:sldId id="317" r:id="rId19"/>
    <p:sldId id="318" r:id="rId20"/>
    <p:sldId id="356" r:id="rId21"/>
    <p:sldId id="357" r:id="rId22"/>
    <p:sldId id="319" r:id="rId23"/>
    <p:sldId id="358" r:id="rId24"/>
    <p:sldId id="359" r:id="rId25"/>
    <p:sldId id="360" r:id="rId26"/>
    <p:sldId id="367" r:id="rId27"/>
    <p:sldId id="320" r:id="rId28"/>
    <p:sldId id="321" r:id="rId29"/>
    <p:sldId id="361" r:id="rId30"/>
    <p:sldId id="362" r:id="rId31"/>
    <p:sldId id="322" r:id="rId32"/>
    <p:sldId id="323" r:id="rId33"/>
    <p:sldId id="324" r:id="rId34"/>
    <p:sldId id="325" r:id="rId35"/>
    <p:sldId id="363" r:id="rId36"/>
    <p:sldId id="364" r:id="rId37"/>
    <p:sldId id="326" r:id="rId38"/>
    <p:sldId id="365" r:id="rId39"/>
    <p:sldId id="366" r:id="rId40"/>
    <p:sldId id="299" r:id="rId41"/>
    <p:sldId id="300" r:id="rId42"/>
    <p:sldId id="301" r:id="rId43"/>
  </p:sldIdLst>
  <p:sldSz cx="12192000" cy="6858000"/>
  <p:notesSz cx="6858000" cy="9144000"/>
  <p:defaultTextStyle>
    <a:defPPr>
      <a:defRPr lang="en-US"/>
    </a:defPPr>
    <a:lvl1pPr algn="l" rtl="0" eaLnBrk="0" fontAlgn="base" hangingPunct="0">
      <a:spcBef>
        <a:spcPct val="0"/>
      </a:spcBef>
      <a:spcAft>
        <a:spcPct val="0"/>
      </a:spcAft>
      <a:defRPr sz="1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Tahoma" panose="020B0604030504040204" pitchFamily="34" charset="0"/>
        <a:ea typeface="+mn-ea"/>
        <a:cs typeface="+mn-cs"/>
      </a:defRPr>
    </a:lvl5pPr>
    <a:lvl6pPr marL="2286000" algn="l" defTabSz="914400" rtl="0" eaLnBrk="1" latinLnBrk="0" hangingPunct="1">
      <a:defRPr sz="1400" kern="1200">
        <a:solidFill>
          <a:schemeClr val="tx1"/>
        </a:solidFill>
        <a:latin typeface="Tahoma" panose="020B0604030504040204" pitchFamily="34" charset="0"/>
        <a:ea typeface="+mn-ea"/>
        <a:cs typeface="+mn-cs"/>
      </a:defRPr>
    </a:lvl6pPr>
    <a:lvl7pPr marL="2743200" algn="l" defTabSz="914400" rtl="0" eaLnBrk="1" latinLnBrk="0" hangingPunct="1">
      <a:defRPr sz="1400" kern="1200">
        <a:solidFill>
          <a:schemeClr val="tx1"/>
        </a:solidFill>
        <a:latin typeface="Tahoma" panose="020B0604030504040204" pitchFamily="34" charset="0"/>
        <a:ea typeface="+mn-ea"/>
        <a:cs typeface="+mn-cs"/>
      </a:defRPr>
    </a:lvl7pPr>
    <a:lvl8pPr marL="3200400" algn="l" defTabSz="914400" rtl="0" eaLnBrk="1" latinLnBrk="0" hangingPunct="1">
      <a:defRPr sz="1400" kern="1200">
        <a:solidFill>
          <a:schemeClr val="tx1"/>
        </a:solidFill>
        <a:latin typeface="Tahoma" panose="020B0604030504040204" pitchFamily="34" charset="0"/>
        <a:ea typeface="+mn-ea"/>
        <a:cs typeface="+mn-cs"/>
      </a:defRPr>
    </a:lvl8pPr>
    <a:lvl9pPr marL="3657600" algn="l" defTabSz="914400" rtl="0" eaLnBrk="1" latinLnBrk="0" hangingPunct="1">
      <a:defRPr sz="1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00"/>
    <a:srgbClr val="990033"/>
    <a:srgbClr val="990000"/>
    <a:srgbClr val="993300"/>
    <a:srgbClr val="336600"/>
    <a:srgbClr val="CC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700" autoAdjust="0"/>
  </p:normalViewPr>
  <p:slideViewPr>
    <p:cSldViewPr>
      <p:cViewPr varScale="1">
        <p:scale>
          <a:sx n="103" d="100"/>
          <a:sy n="103" d="100"/>
        </p:scale>
        <p:origin x="138" y="2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3154"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rgbClr val="000066"/>
                </a:solidFill>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rgbClr val="000066"/>
                </a:solidFill>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rgbClr val="000066"/>
                </a:solidFill>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solidFill>
                  <a:srgbClr val="000066"/>
                </a:solidFill>
              </a:defRPr>
            </a:lvl1pPr>
          </a:lstStyle>
          <a:p>
            <a:pPr>
              <a:defRPr/>
            </a:pPr>
            <a:fld id="{FBCFC579-958D-4CA4-9C08-FEB60C2471ED}"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491099EF-A6EA-4489-A6A0-04CB4D504538}" type="slidenum">
              <a:rPr lang="en-US" altLang="tr-TR" sz="1200">
                <a:solidFill>
                  <a:srgbClr val="000066"/>
                </a:solidFill>
              </a:rPr>
              <a:pPr/>
              <a:t>1</a:t>
            </a:fld>
            <a:endParaRPr lang="en-US" altLang="tr-TR" sz="1200">
              <a:solidFill>
                <a:srgbClr val="000066"/>
              </a:solidFill>
            </a:endParaRPr>
          </a:p>
        </p:txBody>
      </p:sp>
      <p:sp>
        <p:nvSpPr>
          <p:cNvPr id="7171" name="Rectangle 2"/>
          <p:cNvSpPr>
            <a:spLocks noGrp="1" noRot="1" noChangeAspect="1" noChangeArrowheads="1" noTextEdit="1"/>
          </p:cNvSpPr>
          <p:nvPr>
            <p:ph type="sldImg"/>
          </p:nvPr>
        </p:nvSpPr>
        <p:spPr>
          <a:xfrm>
            <a:off x="381000" y="685800"/>
            <a:ext cx="6096000" cy="3429000"/>
          </a:xfrm>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3810000"/>
            <a:ext cx="10058400" cy="515112"/>
          </a:xfrm>
        </p:spPr>
        <p:txBody>
          <a:bodyPr anchor="b">
            <a:noAutofit/>
          </a:bodyPr>
          <a:lstStyle>
            <a:lvl1pPr algn="ctr">
              <a:lnSpc>
                <a:spcPct val="85000"/>
              </a:lnSpc>
              <a:defRPr sz="3600" b="0" spc="-28" baseline="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ctr">
              <a:buNone/>
              <a:defRPr sz="1013" cap="all" spc="113" baseline="0">
                <a:solidFill>
                  <a:schemeClr val="tx2"/>
                </a:solidFill>
                <a:latin typeface="Times New Roman" panose="02020603050405020304" pitchFamily="18" charset="0"/>
                <a:cs typeface="Times New Roman" panose="02020603050405020304" pitchFamily="18" charset="0"/>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tr-TR" dirty="0" smtClean="0"/>
              <a:t>DERS ADI</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644526B4-A026-43C4-999D-7DC976FE730F}" type="datetime1">
              <a:rPr lang="en-US" smtClean="0"/>
              <a:t>3/11/2020</a:t>
            </a:fld>
            <a:endParaRPr lang="en-US"/>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12"/>
          </p:nvPr>
        </p:nvSpPr>
        <p:spPr/>
        <p:txBody>
          <a:bodyPr/>
          <a:lstStyle>
            <a:lvl1pPr algn="r">
              <a:defRPr>
                <a:solidFill>
                  <a:schemeClr val="bg1"/>
                </a:solidFill>
                <a:latin typeface="Times New Roman" panose="02020603050405020304" pitchFamily="18" charset="0"/>
                <a:cs typeface="Times New Roman" panose="02020603050405020304" pitchFamily="18" charset="0"/>
              </a:defRPr>
            </a:lvl1pPr>
          </a:lstStyle>
          <a:p>
            <a:pPr>
              <a:defRPr/>
            </a:pPr>
            <a:fld id="{7F4061C6-814A-4387-99D3-3D3018FDD0C7}" type="slidenum">
              <a:rPr lang="en-US" altLang="tr-TR" smtClean="0"/>
              <a:pPr>
                <a:defRPr/>
              </a:pPr>
              <a:t>‹#›</a:t>
            </a:fld>
            <a:endParaRPr lang="en-US" alt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393" y="826688"/>
            <a:ext cx="1527835" cy="1450184"/>
          </a:xfrm>
          <a:prstGeom prst="rect">
            <a:avLst/>
          </a:prstGeom>
        </p:spPr>
      </p:pic>
      <p:sp>
        <p:nvSpPr>
          <p:cNvPr id="12" name="Metin kutusu 11"/>
          <p:cNvSpPr txBox="1"/>
          <p:nvPr/>
        </p:nvSpPr>
        <p:spPr>
          <a:xfrm>
            <a:off x="3935760" y="1013171"/>
            <a:ext cx="5444921" cy="954107"/>
          </a:xfrm>
          <a:prstGeom prst="rect">
            <a:avLst/>
          </a:prstGeom>
          <a:noFill/>
        </p:spPr>
        <p:txBody>
          <a:bodyPr wrap="square" rtlCol="0">
            <a:spAutoFit/>
          </a:bodyPr>
          <a:lstStyle/>
          <a:p>
            <a:pPr algn="ctr"/>
            <a:r>
              <a:rPr lang="tr-TR" sz="28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2800" b="0" dirty="0" smtClean="0">
                <a:solidFill>
                  <a:srgbClr val="204788"/>
                </a:solidFill>
                <a:latin typeface="Times New Roman" panose="02020603050405020304" pitchFamily="18" charset="0"/>
                <a:cs typeface="Times New Roman" panose="02020603050405020304" pitchFamily="18" charset="0"/>
              </a:rPr>
              <a:t>Nallıhan</a:t>
            </a:r>
            <a:r>
              <a:rPr lang="tr-TR" sz="28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28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90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26F90643-125A-461A-9753-D66CC8B42B70}" type="datetime1">
              <a:rPr lang="en-US" smtClean="0"/>
              <a:t>3/11/2020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F4061C6-814A-4387-99D3-3D3018FDD0C7}" type="slidenum">
              <a:rPr lang="en-US" altLang="tr-TR" smtClean="0"/>
              <a:pPr>
                <a:defRPr/>
              </a:pPr>
              <a:t>‹#›</a:t>
            </a:fld>
            <a:endParaRPr lang="en-US" altLang="tr-TR"/>
          </a:p>
        </p:txBody>
      </p:sp>
    </p:spTree>
    <p:extLst>
      <p:ext uri="{BB962C8B-B14F-4D97-AF65-F5344CB8AC3E}">
        <p14:creationId xmlns:p14="http://schemas.microsoft.com/office/powerpoint/2010/main" val="122082982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2"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8AC2D4D-788C-4808-A521-F418FAE6E6B9}" type="datetime1">
              <a:rPr lang="en-US" smtClean="0"/>
              <a:t>3/11/2020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F4061C6-814A-4387-99D3-3D3018FDD0C7}" type="slidenum">
              <a:rPr lang="en-US" altLang="tr-TR" smtClean="0"/>
              <a:pPr>
                <a:defRPr/>
              </a:pPr>
              <a:t>‹#›</a:t>
            </a:fld>
            <a:endParaRPr lang="en-US" altLang="tr-TR"/>
          </a:p>
        </p:txBody>
      </p:sp>
    </p:spTree>
    <p:extLst>
      <p:ext uri="{BB962C8B-B14F-4D97-AF65-F5344CB8AC3E}">
        <p14:creationId xmlns:p14="http://schemas.microsoft.com/office/powerpoint/2010/main" val="23866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Boş">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1A1A6F"/>
                </a:solidFill>
                <a:latin typeface="Arial"/>
                <a:cs typeface="Arial"/>
              </a:defRPr>
            </a:lvl1pPr>
          </a:lstStyle>
          <a:p>
            <a:pPr>
              <a:defRPr/>
            </a:pPr>
            <a:endParaRPr lang="en-US" altLang="tr-TR"/>
          </a:p>
        </p:txBody>
      </p:sp>
      <p:sp>
        <p:nvSpPr>
          <p:cNvPr id="3" name="Holder 3"/>
          <p:cNvSpPr>
            <a:spLocks noGrp="1"/>
          </p:cNvSpPr>
          <p:nvPr>
            <p:ph type="dt" sz="half" idx="6"/>
          </p:nvPr>
        </p:nvSpPr>
        <p:spPr/>
        <p:txBody>
          <a:bodyPr lIns="0" tIns="0" rIns="0" bIns="0"/>
          <a:lstStyle>
            <a:lvl1pPr algn="l">
              <a:defRPr>
                <a:solidFill>
                  <a:srgbClr val="002060"/>
                </a:solidFill>
              </a:defRPr>
            </a:lvl1pPr>
          </a:lstStyle>
          <a:p>
            <a:fld id="{54FDB918-001A-4045-9FE8-E10871DC8BCE}" type="datetime1">
              <a:rPr lang="en-US" smtClean="0"/>
              <a:t>3/11/2020</a:t>
            </a:fld>
            <a:endParaRPr lang="en-US"/>
          </a:p>
        </p:txBody>
      </p:sp>
      <p:sp>
        <p:nvSpPr>
          <p:cNvPr id="4" name="Holder 4"/>
          <p:cNvSpPr>
            <a:spLocks noGrp="1"/>
          </p:cNvSpPr>
          <p:nvPr>
            <p:ph type="sldNum" sz="quarter" idx="7"/>
          </p:nvPr>
        </p:nvSpPr>
        <p:spPr/>
        <p:txBody>
          <a:bodyPr lIns="0" tIns="0" rIns="0" bIns="0"/>
          <a:lstStyle>
            <a:lvl1pPr algn="r">
              <a:defRPr>
                <a:solidFill>
                  <a:srgbClr val="002060"/>
                </a:solidFill>
              </a:defRPr>
            </a:lvl1pPr>
          </a:lstStyle>
          <a:p>
            <a:pPr>
              <a:defRPr/>
            </a:pPr>
            <a:fld id="{7F4061C6-814A-4387-99D3-3D3018FDD0C7}" type="slidenum">
              <a:rPr lang="en-US" altLang="tr-TR" smtClean="0"/>
              <a:pPr>
                <a:defRPr/>
              </a:pPr>
              <a:t>‹#›</a:t>
            </a:fld>
            <a:endParaRPr lang="en-US" altLang="tr-TR"/>
          </a:p>
        </p:txBody>
      </p:sp>
    </p:spTree>
    <p:extLst>
      <p:ext uri="{BB962C8B-B14F-4D97-AF65-F5344CB8AC3E}">
        <p14:creationId xmlns:p14="http://schemas.microsoft.com/office/powerpoint/2010/main" val="36783698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Yalnızca Başlı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Arial"/>
                <a:cs typeface="Arial"/>
              </a:defRPr>
            </a:lvl1pPr>
          </a:lstStyle>
          <a:p>
            <a:r>
              <a:rPr lang="tr-TR" smtClean="0"/>
              <a:t>Asıl başlık stili için tıklatın</a:t>
            </a:r>
            <a:endParaRPr/>
          </a:p>
        </p:txBody>
      </p:sp>
      <p:sp>
        <p:nvSpPr>
          <p:cNvPr id="3" name="Holder 3"/>
          <p:cNvSpPr>
            <a:spLocks noGrp="1"/>
          </p:cNvSpPr>
          <p:nvPr>
            <p:ph type="ftr" sz="quarter" idx="5"/>
          </p:nvPr>
        </p:nvSpPr>
        <p:spPr/>
        <p:txBody>
          <a:bodyPr lIns="0" tIns="0" rIns="0" bIns="0"/>
          <a:lstStyle>
            <a:lvl1pPr>
              <a:defRPr sz="900" b="0" i="0">
                <a:solidFill>
                  <a:srgbClr val="1A1A6F"/>
                </a:solidFill>
                <a:latin typeface="Arial"/>
                <a:cs typeface="Arial"/>
              </a:defRPr>
            </a:lvl1pPr>
          </a:lstStyle>
          <a:p>
            <a:pPr>
              <a:defRPr/>
            </a:pPr>
            <a:endParaRPr lang="en-US" altLang="tr-T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AAEA6F7-585C-405E-873A-D6FE92EE9029}" type="datetime1">
              <a:rPr lang="en-US" smtClean="0"/>
              <a:t>3/11/2020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a:defRPr/>
            </a:pPr>
            <a:fld id="{7F4061C6-814A-4387-99D3-3D3018FDD0C7}" type="slidenum">
              <a:rPr lang="en-US" altLang="tr-TR" smtClean="0"/>
              <a:pPr>
                <a:defRPr/>
              </a:pPr>
              <a:t>‹#›</a:t>
            </a:fld>
            <a:endParaRPr lang="en-US" altLang="tr-TR"/>
          </a:p>
        </p:txBody>
      </p:sp>
    </p:spTree>
    <p:extLst>
      <p:ext uri="{BB962C8B-B14F-4D97-AF65-F5344CB8AC3E}">
        <p14:creationId xmlns:p14="http://schemas.microsoft.com/office/powerpoint/2010/main" val="350329930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08000" y="286605"/>
            <a:ext cx="10647680" cy="627796"/>
          </a:xfrm>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vl2pPr>
              <a:defRPr>
                <a:solidFill>
                  <a:schemeClr val="bg2">
                    <a:lumMod val="25000"/>
                  </a:schemeClr>
                </a:solidFill>
                <a:latin typeface="Times New Roman" panose="02020603050405020304" pitchFamily="18" charset="0"/>
                <a:cs typeface="Times New Roman" panose="02020603050405020304" pitchFamily="18" charset="0"/>
              </a:defRPr>
            </a:lvl2pPr>
            <a:lvl3pPr>
              <a:defRPr>
                <a:solidFill>
                  <a:schemeClr val="bg2">
                    <a:lumMod val="25000"/>
                  </a:schemeClr>
                </a:solidFill>
                <a:latin typeface="Times New Roman" panose="02020603050405020304" pitchFamily="18" charset="0"/>
                <a:cs typeface="Times New Roman" panose="02020603050405020304" pitchFamily="18" charset="0"/>
              </a:defRPr>
            </a:lvl3pPr>
            <a:lvl4pPr>
              <a:defRPr>
                <a:solidFill>
                  <a:schemeClr val="bg2">
                    <a:lumMod val="25000"/>
                  </a:schemeClr>
                </a:solidFill>
                <a:latin typeface="Times New Roman" panose="02020603050405020304" pitchFamily="18" charset="0"/>
                <a:cs typeface="Times New Roman" panose="02020603050405020304" pitchFamily="18" charset="0"/>
              </a:defRPr>
            </a:lvl4pPr>
            <a:lvl5pPr>
              <a:defRPr>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25BA743C-A8C8-4FD9-83C6-F9AFB31FC065}" type="datetime1">
              <a:rPr lang="en-US" smtClean="0"/>
              <a:t>3/11/2020</a:t>
            </a:fld>
            <a:endParaRPr lang="en-US"/>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fld id="{7F4061C6-814A-4387-99D3-3D3018FDD0C7}" type="slidenum">
              <a:rPr lang="en-US" altLang="tr-TR" smtClean="0"/>
              <a:pPr>
                <a:defRPr/>
              </a:pPr>
              <a:t>‹#›</a:t>
            </a:fld>
            <a:endParaRPr lang="en-US" altLang="tr-TR"/>
          </a:p>
        </p:txBody>
      </p:sp>
      <p:cxnSp>
        <p:nvCxnSpPr>
          <p:cNvPr id="7" name="Düz Bağlayıcı 6"/>
          <p:cNvCxnSpPr/>
          <p:nvPr/>
        </p:nvCxnSpPr>
        <p:spPr>
          <a:xfrm>
            <a:off x="508000" y="908720"/>
            <a:ext cx="1070448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57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2025" b="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013" cap="all" spc="113" baseline="0">
                <a:solidFill>
                  <a:srgbClr val="204788"/>
                </a:solidFill>
                <a:latin typeface="Times New Roman" panose="02020603050405020304" pitchFamily="18" charset="0"/>
                <a:cs typeface="Times New Roman" panose="02020603050405020304" pitchFamily="18"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89B6BF92-39DA-42F5-BC09-2C4B3DA5EC42}" type="datetime1">
              <a:rPr lang="en-US" smtClean="0"/>
              <a:t>3/11/2020</a:t>
            </a:fld>
            <a:endParaRPr lang="en-US"/>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fld id="{7F4061C6-814A-4387-99D3-3D3018FDD0C7}" type="slidenum">
              <a:rPr lang="en-US" altLang="tr-TR" smtClean="0"/>
              <a:pPr>
                <a:defRPr/>
              </a:pPr>
              <a:t>‹#›</a:t>
            </a:fld>
            <a:endParaRPr lang="en-US" alt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4364"/>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8"/>
            <a:ext cx="493776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8D73F03A-3E9F-4AD9-A2BA-53011BC1D0BA}" type="datetime1">
              <a:rPr lang="en-US" smtClean="0"/>
              <a:t>3/11/2020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7F4061C6-814A-4387-99D3-3D3018FDD0C7}" type="slidenum">
              <a:rPr lang="en-US" altLang="tr-TR" smtClean="0"/>
              <a:pPr>
                <a:defRPr/>
              </a:pPr>
              <a:t>‹#›</a:t>
            </a:fld>
            <a:endParaRPr lang="en-US" altLang="tr-TR"/>
          </a:p>
        </p:txBody>
      </p:sp>
    </p:spTree>
    <p:extLst>
      <p:ext uri="{BB962C8B-B14F-4D97-AF65-F5344CB8AC3E}">
        <p14:creationId xmlns:p14="http://schemas.microsoft.com/office/powerpoint/2010/main" val="42201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A24F1FFC-2A2A-40DF-B243-CB8768FFA2F8}" type="datetime1">
              <a:rPr lang="en-US" smtClean="0"/>
              <a:t>3/11/2020</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9" name="Slide Number Placeholder 8"/>
          <p:cNvSpPr>
            <a:spLocks noGrp="1"/>
          </p:cNvSpPr>
          <p:nvPr>
            <p:ph type="sldNum" sz="quarter" idx="12"/>
          </p:nvPr>
        </p:nvSpPr>
        <p:spPr/>
        <p:txBody>
          <a:bodyPr/>
          <a:lstStyle>
            <a:lvl1pPr>
              <a:defRPr>
                <a:solidFill>
                  <a:schemeClr val="bg1"/>
                </a:solidFill>
              </a:defRPr>
            </a:lvl1pPr>
          </a:lstStyle>
          <a:p>
            <a:pPr>
              <a:defRPr/>
            </a:pPr>
            <a:fld id="{7F4061C6-814A-4387-99D3-3D3018FDD0C7}" type="slidenum">
              <a:rPr lang="en-US" altLang="tr-TR" smtClean="0"/>
              <a:pPr>
                <a:defRPr/>
              </a:pPr>
              <a:t>‹#›</a:t>
            </a:fld>
            <a:endParaRPr lang="en-US" altLang="tr-TR"/>
          </a:p>
        </p:txBody>
      </p:sp>
    </p:spTree>
    <p:extLst>
      <p:ext uri="{BB962C8B-B14F-4D97-AF65-F5344CB8AC3E}">
        <p14:creationId xmlns:p14="http://schemas.microsoft.com/office/powerpoint/2010/main" val="22278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81E2EAB-C4FC-4E05-BBAE-6BBBD5020097}" type="datetime1">
              <a:rPr lang="en-US" smtClean="0"/>
              <a:t>3/11/2020</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a:defRPr/>
            </a:pPr>
            <a:fld id="{7F4061C6-814A-4387-99D3-3D3018FDD0C7}" type="slidenum">
              <a:rPr lang="en-US" altLang="tr-TR" smtClean="0"/>
              <a:pPr>
                <a:defRPr/>
              </a:pPr>
              <a:t>‹#›</a:t>
            </a:fld>
            <a:endParaRPr lang="en-US" altLang="tr-TR"/>
          </a:p>
        </p:txBody>
      </p:sp>
      <p:cxnSp>
        <p:nvCxnSpPr>
          <p:cNvPr id="6" name="Düz Bağlayıcı 5"/>
          <p:cNvCxnSpPr/>
          <p:nvPr/>
        </p:nvCxnSpPr>
        <p:spPr>
          <a:xfrm>
            <a:off x="508000" y="914401"/>
            <a:ext cx="11176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72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bg1"/>
                </a:solidFill>
              </a:defRPr>
            </a:lvl1pPr>
          </a:lstStyle>
          <a:p>
            <a:fld id="{AB2B6B14-C771-4390-92A5-45CA7BF30AA9}" type="datetime1">
              <a:rPr lang="en-US" smtClean="0"/>
              <a:t>3/11/2020</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9" name="Slide Number Placeholder 8"/>
          <p:cNvSpPr>
            <a:spLocks noGrp="1"/>
          </p:cNvSpPr>
          <p:nvPr>
            <p:ph type="sldNum" sz="quarter" idx="12"/>
          </p:nvPr>
        </p:nvSpPr>
        <p:spPr/>
        <p:txBody>
          <a:bodyPr/>
          <a:lstStyle>
            <a:lvl1pPr>
              <a:defRPr>
                <a:solidFill>
                  <a:schemeClr val="bg1"/>
                </a:solidFill>
              </a:defRPr>
            </a:lvl1pPr>
          </a:lstStyle>
          <a:p>
            <a:pPr>
              <a:defRPr/>
            </a:pPr>
            <a:fld id="{7F4061C6-814A-4387-99D3-3D3018FDD0C7}" type="slidenum">
              <a:rPr lang="en-US" altLang="tr-TR" smtClean="0"/>
              <a:pPr>
                <a:defRPr/>
              </a:pPr>
              <a:t>‹#›</a:t>
            </a:fld>
            <a:endParaRPr lang="en-US" altLang="tr-TR"/>
          </a:p>
        </p:txBody>
      </p:sp>
    </p:spTree>
    <p:extLst>
      <p:ext uri="{BB962C8B-B14F-4D97-AF65-F5344CB8AC3E}">
        <p14:creationId xmlns:p14="http://schemas.microsoft.com/office/powerpoint/2010/main" val="339661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025"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844">
                <a:solidFill>
                  <a:srgbClr val="FFFFFF"/>
                </a:solidFill>
                <a:latin typeface="Times New Roman" panose="02020603050405020304" pitchFamily="18" charset="0"/>
                <a:cs typeface="Times New Roman" panose="02020603050405020304" pitchFamily="18"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a:t>
            </a:r>
          </a:p>
        </p:txBody>
      </p:sp>
      <p:sp>
        <p:nvSpPr>
          <p:cNvPr id="5" name="Date Placeholder 4"/>
          <p:cNvSpPr>
            <a:spLocks noGrp="1"/>
          </p:cNvSpPr>
          <p:nvPr>
            <p:ph type="dt" sz="half" idx="10"/>
          </p:nvPr>
        </p:nvSpPr>
        <p:spPr>
          <a:xfrm>
            <a:off x="465514" y="6459789"/>
            <a:ext cx="2618511" cy="365125"/>
          </a:xfrm>
        </p:spPr>
        <p:txBody>
          <a:bodyPr/>
          <a:lstStyle>
            <a:lvl1pPr algn="l">
              <a:defRPr>
                <a:solidFill>
                  <a:schemeClr val="bg1"/>
                </a:solidFill>
                <a:latin typeface="Times New Roman" panose="02020603050405020304" pitchFamily="18" charset="0"/>
                <a:cs typeface="Times New Roman" panose="02020603050405020304" pitchFamily="18" charset="0"/>
              </a:defRPr>
            </a:lvl1pPr>
          </a:lstStyle>
          <a:p>
            <a:fld id="{B657C8E7-814F-44D6-B4CE-2F33D2443238}" type="datetime1">
              <a:rPr lang="en-US" smtClean="0"/>
              <a:t>3/11/2020</a:t>
            </a:fld>
            <a:endParaRPr lang="en-US"/>
          </a:p>
        </p:txBody>
      </p:sp>
      <p:sp>
        <p:nvSpPr>
          <p:cNvPr id="6" name="Footer Placeholder 5"/>
          <p:cNvSpPr>
            <a:spLocks noGrp="1"/>
          </p:cNvSpPr>
          <p:nvPr>
            <p:ph type="ftr" sz="quarter" idx="11"/>
          </p:nvPr>
        </p:nvSpPr>
        <p:spPr>
          <a:xfrm>
            <a:off x="4800600" y="6459789"/>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pPr>
              <a:defRPr/>
            </a:pPr>
            <a:fld id="{7F4061C6-814A-4387-99D3-3D3018FDD0C7}" type="slidenum">
              <a:rPr lang="en-US" altLang="tr-TR" smtClean="0"/>
              <a:pPr>
                <a:defRPr/>
              </a:pPr>
              <a:t>‹#›</a:t>
            </a:fld>
            <a:endParaRPr lang="en-US" altLang="tr-TR"/>
          </a:p>
        </p:txBody>
      </p:sp>
    </p:spTree>
    <p:extLst>
      <p:ext uri="{BB962C8B-B14F-4D97-AF65-F5344CB8AC3E}">
        <p14:creationId xmlns:p14="http://schemas.microsoft.com/office/powerpoint/2010/main" val="985989147"/>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2025"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8" y="0"/>
            <a:ext cx="12191985" cy="4915076"/>
          </a:xfrm>
          <a:solidFill>
            <a:schemeClr val="bg2">
              <a:lumMod val="90000"/>
            </a:schemeClr>
          </a:solidFill>
        </p:spPr>
        <p:txBody>
          <a:bodyPr lIns="457200" tIns="457200"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bg1"/>
                </a:solidFill>
              </a:defRPr>
            </a:lvl1pPr>
          </a:lstStyle>
          <a:p>
            <a:fld id="{B1F14A4D-AC5E-4A48-81CE-8A41ABDD3957}" type="datetime1">
              <a:rPr lang="en-US" smtClean="0"/>
              <a:t>3/11/2020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7F4061C6-814A-4387-99D3-3D3018FDD0C7}" type="slidenum">
              <a:rPr lang="en-US" altLang="tr-TR" smtClean="0"/>
              <a:pPr>
                <a:defRPr/>
              </a:pPr>
              <a:t>‹#›</a:t>
            </a:fld>
            <a:endParaRPr lang="en-US" altLang="tr-TR"/>
          </a:p>
        </p:txBody>
      </p:sp>
    </p:spTree>
    <p:extLst>
      <p:ext uri="{BB962C8B-B14F-4D97-AF65-F5344CB8AC3E}">
        <p14:creationId xmlns:p14="http://schemas.microsoft.com/office/powerpoint/2010/main" val="406133793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08000" y="286605"/>
            <a:ext cx="11176000" cy="627796"/>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508000" y="1066800"/>
            <a:ext cx="11176000" cy="4802294"/>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3" y="6459789"/>
            <a:ext cx="2472271" cy="365125"/>
          </a:xfrm>
          <a:prstGeom prst="rect">
            <a:avLst/>
          </a:prstGeom>
        </p:spPr>
        <p:txBody>
          <a:bodyPr vert="horz" lIns="91440" tIns="45720" rIns="91440" bIns="45720" rtlCol="0" anchor="ctr"/>
          <a:lstStyle>
            <a:lvl1pPr algn="l">
              <a:defRPr sz="506">
                <a:solidFill>
                  <a:schemeClr val="bg1"/>
                </a:solidFill>
                <a:latin typeface="Times New Roman" panose="02020603050405020304" pitchFamily="18" charset="0"/>
                <a:cs typeface="Times New Roman" panose="02020603050405020304" pitchFamily="18" charset="0"/>
              </a:defRPr>
            </a:lvl1pPr>
          </a:lstStyle>
          <a:p>
            <a:fld id="{10EFD327-C6EE-4EC2-810F-3F948B99AF3F}" type="datetime1">
              <a:rPr lang="en-US" smtClean="0"/>
              <a:t>3/11/2020</a:t>
            </a:fld>
            <a:endParaRPr lang="en-US"/>
          </a:p>
        </p:txBody>
      </p:sp>
      <p:sp>
        <p:nvSpPr>
          <p:cNvPr id="5" name="Footer Placeholder 4"/>
          <p:cNvSpPr>
            <a:spLocks noGrp="1"/>
          </p:cNvSpPr>
          <p:nvPr>
            <p:ph type="ftr" sz="quarter" idx="3"/>
          </p:nvPr>
        </p:nvSpPr>
        <p:spPr>
          <a:xfrm>
            <a:off x="3686187" y="6459789"/>
            <a:ext cx="4822804" cy="365125"/>
          </a:xfrm>
          <a:prstGeom prst="rect">
            <a:avLst/>
          </a:prstGeom>
        </p:spPr>
        <p:txBody>
          <a:bodyPr vert="horz" lIns="91440" tIns="45720" rIns="91440" bIns="45720" rtlCol="0" anchor="ctr"/>
          <a:lstStyle>
            <a:lvl1pPr algn="ctr">
              <a:defRPr sz="506" cap="all" baseline="0">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4"/>
          </p:nvPr>
        </p:nvSpPr>
        <p:spPr>
          <a:xfrm>
            <a:off x="9900461" y="6459789"/>
            <a:ext cx="1312025" cy="365125"/>
          </a:xfrm>
          <a:prstGeom prst="rect">
            <a:avLst/>
          </a:prstGeom>
        </p:spPr>
        <p:txBody>
          <a:bodyPr vert="horz" lIns="91440" tIns="45720" rIns="91440" bIns="45720" rtlCol="0" anchor="ctr"/>
          <a:lstStyle>
            <a:lvl1pPr algn="r">
              <a:defRPr sz="825">
                <a:solidFill>
                  <a:schemeClr val="bg1"/>
                </a:solidFill>
                <a:latin typeface="Times New Roman" panose="02020603050405020304" pitchFamily="18" charset="0"/>
                <a:cs typeface="Times New Roman" panose="02020603050405020304" pitchFamily="18" charset="0"/>
              </a:defRPr>
            </a:lvl1pPr>
          </a:lstStyle>
          <a:p>
            <a:pPr>
              <a:defRPr/>
            </a:pPr>
            <a:fld id="{7F4061C6-814A-4387-99D3-3D3018FDD0C7}" type="slidenum">
              <a:rPr lang="en-US" altLang="tr-TR" smtClean="0"/>
              <a:pPr>
                <a:defRPr/>
              </a:pPr>
              <a:t>‹#›</a:t>
            </a:fld>
            <a:endParaRPr lang="en-US" altLang="tr-TR"/>
          </a:p>
        </p:txBody>
      </p:sp>
      <p:cxnSp>
        <p:nvCxnSpPr>
          <p:cNvPr id="10" name="Straight Connector 9"/>
          <p:cNvCxnSpPr/>
          <p:nvPr/>
        </p:nvCxnSpPr>
        <p:spPr>
          <a:xfrm flipV="1">
            <a:off x="508000" y="914400"/>
            <a:ext cx="10556240"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58168"/>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514350" rtl="0" eaLnBrk="1" latinLnBrk="0" hangingPunct="1">
        <a:lnSpc>
          <a:spcPct val="85000"/>
        </a:lnSpc>
        <a:spcBef>
          <a:spcPct val="0"/>
        </a:spcBef>
        <a:buNone/>
        <a:defRPr sz="3200" kern="1200" spc="-28"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2800" kern="1200">
          <a:solidFill>
            <a:srgbClr val="204788"/>
          </a:solidFill>
          <a:latin typeface="Times New Roman" panose="02020603050405020304" pitchFamily="18" charset="0"/>
          <a:ea typeface="+mn-ea"/>
          <a:cs typeface="Times New Roman" panose="02020603050405020304" pitchFamily="18" charset="0"/>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ctrTitle"/>
          </p:nvPr>
        </p:nvSpPr>
        <p:spPr/>
        <p:txBody>
          <a:bodyPr rtlCol="0">
            <a:normAutofit fontScale="90000"/>
          </a:bodyPr>
          <a:lstStyle/>
          <a:p>
            <a:pPr>
              <a:defRPr/>
            </a:pPr>
            <a:r>
              <a:rPr lang="tr-TR" dirty="0"/>
              <a:t/>
            </a:r>
            <a:br>
              <a:rPr lang="tr-TR" dirty="0"/>
            </a:br>
            <a:r>
              <a:rPr lang="tr-TR" dirty="0"/>
              <a:t>Siber Bilgi Güvenliği</a:t>
            </a:r>
            <a:endParaRPr lang="en-US" dirty="0"/>
          </a:p>
        </p:txBody>
      </p:sp>
      <p:sp>
        <p:nvSpPr>
          <p:cNvPr id="2" name="Alt Başlık 1"/>
          <p:cNvSpPr>
            <a:spLocks noGrp="1"/>
          </p:cNvSpPr>
          <p:nvPr>
            <p:ph type="subTitle" idx="1"/>
          </p:nvPr>
        </p:nvSpPr>
        <p:spPr/>
        <p:txBody>
          <a:bodyPr/>
          <a:lstStyle/>
          <a:p>
            <a:r>
              <a:rPr lang="tr-TR" dirty="0"/>
              <a:t>NBP240 Bilgi Sistemleri ve Güvenliği</a:t>
            </a:r>
            <a:br>
              <a:rPr lang="tr-TR" dirty="0"/>
            </a:b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Güvenlik? </a:t>
            </a:r>
            <a:endParaRPr lang="tr-TR" dirty="0"/>
          </a:p>
        </p:txBody>
      </p:sp>
      <p:sp>
        <p:nvSpPr>
          <p:cNvPr id="16387" name="2 İçerik Yer Tutucusu"/>
          <p:cNvSpPr>
            <a:spLocks noGrp="1"/>
          </p:cNvSpPr>
          <p:nvPr>
            <p:ph idx="1"/>
          </p:nvPr>
        </p:nvSpPr>
        <p:spPr/>
        <p:txBody>
          <a:bodyPr/>
          <a:lstStyle/>
          <a:p>
            <a:r>
              <a:rPr lang="tr-TR" altLang="tr-TR" dirty="0" smtClean="0"/>
              <a:t>Karşılaşılabilecek tehditlere karşı önlem alma </a:t>
            </a:r>
          </a:p>
          <a:p>
            <a:r>
              <a:rPr lang="tr-TR" altLang="tr-TR" dirty="0" smtClean="0"/>
              <a:t>Kişi ve kurumların BT kullanırken karşılaşabilecekleri tehdit ve tehlikelerin daha önceden analizlerinin yapılarak gerekli önlemlerin alınmasını sağlama </a:t>
            </a:r>
          </a:p>
          <a:p>
            <a:endParaRPr lang="tr-TR" altLang="tr-TR" dirty="0" smtClean="0"/>
          </a:p>
        </p:txBody>
      </p:sp>
      <p:sp>
        <p:nvSpPr>
          <p:cNvPr id="1638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976A185F-CEEA-4F10-BE1E-DAF1E6CEA4D6}" type="slidenum">
              <a:rPr lang="en-US" altLang="tr-TR">
                <a:solidFill>
                  <a:srgbClr val="C00000"/>
                </a:solidFill>
                <a:latin typeface="Rage Italic" panose="03070502040507070304" pitchFamily="66" charset="0"/>
                <a:ea typeface="Rage Italic" panose="03070502040507070304" pitchFamily="66" charset="0"/>
              </a:rPr>
              <a:pPr/>
              <a:t>10</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Bilgi Güvenliği? </a:t>
            </a:r>
            <a:endParaRPr lang="tr-TR" dirty="0"/>
          </a:p>
        </p:txBody>
      </p:sp>
      <p:sp>
        <p:nvSpPr>
          <p:cNvPr id="17411" name="2 İçerik Yer Tutucusu"/>
          <p:cNvSpPr>
            <a:spLocks noGrp="1"/>
          </p:cNvSpPr>
          <p:nvPr>
            <p:ph idx="1"/>
          </p:nvPr>
        </p:nvSpPr>
        <p:spPr/>
        <p:txBody>
          <a:bodyPr>
            <a:normAutofit/>
          </a:bodyPr>
          <a:lstStyle/>
          <a:p>
            <a:r>
              <a:rPr lang="tr-TR" altLang="tr-TR" dirty="0"/>
              <a:t>Bilginin değerli veya değersiz olduğunu belirlemek veya bilginin taşıdığı değeri ölçmek, en az bilginin kendisi kadar önemlidir. </a:t>
            </a:r>
          </a:p>
          <a:p>
            <a:r>
              <a:rPr lang="tr-TR" altLang="tr-TR" dirty="0"/>
              <a:t>Bilgiyi değerlendirirken bilginin kalitesini gösteren özelliklere bakılması gerekir. </a:t>
            </a:r>
          </a:p>
          <a:p>
            <a:r>
              <a:rPr lang="tr-TR" altLang="tr-TR" dirty="0"/>
              <a:t>Doğruluk, güncellik, konuyla ilgili olma, bütünlük ve öz, gereksinimlere uyum gösterme, iyi sunulma ve fiziksel ve idrak yolu ile erişim gibi ölçütler bilginin kalitesini belirleyen etmenlerden bazılarıdır. </a:t>
            </a:r>
          </a:p>
          <a:p>
            <a:r>
              <a:rPr lang="tr-TR" altLang="tr-TR" dirty="0"/>
              <a:t>Bilginin çok önemli bir varlık olması, ona sahip olma ile ilgili bazı konuların düzenlenmesi ve yeni şartların getirdiği özelliklere göre ayarlanmasını gerekmektedir. </a:t>
            </a:r>
          </a:p>
          <a:p>
            <a:r>
              <a:rPr lang="tr-TR" altLang="tr-TR" dirty="0"/>
              <a:t>Bilgi en basit benzetme ile para gibi bir metadır. </a:t>
            </a:r>
          </a:p>
          <a:p>
            <a:endParaRPr lang="tr-TR" altLang="tr-TR" dirty="0"/>
          </a:p>
        </p:txBody>
      </p:sp>
      <p:sp>
        <p:nvSpPr>
          <p:cNvPr id="17412"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949EE20B-7B37-4085-A7CB-0C0C99B63F30}" type="slidenum">
              <a:rPr lang="en-US" altLang="tr-TR">
                <a:solidFill>
                  <a:srgbClr val="C00000"/>
                </a:solidFill>
                <a:latin typeface="Rage Italic" panose="03070502040507070304" pitchFamily="66" charset="0"/>
                <a:ea typeface="Rage Italic" panose="03070502040507070304" pitchFamily="66" charset="0"/>
              </a:rPr>
              <a:pPr/>
              <a:t>11</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Bilgi Güvenliği? </a:t>
            </a:r>
            <a:endParaRPr lang="tr-TR" dirty="0"/>
          </a:p>
        </p:txBody>
      </p:sp>
      <p:sp>
        <p:nvSpPr>
          <p:cNvPr id="18435" name="2 İçerik Yer Tutucusu"/>
          <p:cNvSpPr>
            <a:spLocks noGrp="1"/>
          </p:cNvSpPr>
          <p:nvPr>
            <p:ph idx="1"/>
          </p:nvPr>
        </p:nvSpPr>
        <p:spPr/>
        <p:txBody>
          <a:bodyPr/>
          <a:lstStyle/>
          <a:p>
            <a:r>
              <a:rPr lang="tr-TR" altLang="tr-TR" smtClean="0"/>
              <a:t>Dünya gündeminde bir konudur. </a:t>
            </a:r>
          </a:p>
          <a:p>
            <a:r>
              <a:rPr lang="tr-TR" altLang="tr-TR" smtClean="0"/>
              <a:t>Bilginin bir varlık olarak hasarlardan korunması </a:t>
            </a:r>
          </a:p>
          <a:p>
            <a:r>
              <a:rPr lang="tr-TR" altLang="tr-TR" smtClean="0"/>
              <a:t>Doğru teknolojinin doğru amaçla ve doğru şekilde kullanılarak bilginin her türlü ortamda istenmeyen kişiler veya sistemler tarafından elde edilmesini önleme </a:t>
            </a:r>
          </a:p>
          <a:p>
            <a:endParaRPr lang="tr-TR" altLang="tr-TR" smtClean="0"/>
          </a:p>
        </p:txBody>
      </p:sp>
      <p:sp>
        <p:nvSpPr>
          <p:cNvPr id="1843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15956CA1-40D7-481F-B33B-9E16EC382CCE}" type="slidenum">
              <a:rPr lang="en-US" altLang="tr-TR">
                <a:solidFill>
                  <a:srgbClr val="C00000"/>
                </a:solidFill>
                <a:latin typeface="Rage Italic" panose="03070502040507070304" pitchFamily="66" charset="0"/>
                <a:ea typeface="Rage Italic" panose="03070502040507070304" pitchFamily="66" charset="0"/>
              </a:rPr>
              <a:pPr/>
              <a:t>12</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Bilgi Güvenliği? </a:t>
            </a:r>
            <a:endParaRPr lang="tr-TR" dirty="0"/>
          </a:p>
        </p:txBody>
      </p:sp>
      <p:sp>
        <p:nvSpPr>
          <p:cNvPr id="19459" name="2 İçerik Yer Tutucusu"/>
          <p:cNvSpPr>
            <a:spLocks noGrp="1"/>
          </p:cNvSpPr>
          <p:nvPr>
            <p:ph idx="1"/>
          </p:nvPr>
        </p:nvSpPr>
        <p:spPr/>
        <p:txBody>
          <a:bodyPr>
            <a:normAutofit/>
          </a:bodyPr>
          <a:lstStyle/>
          <a:p>
            <a:r>
              <a:rPr lang="tr-TR" altLang="tr-TR" dirty="0"/>
              <a:t>Bilgiye sürekli olarak </a:t>
            </a:r>
            <a:r>
              <a:rPr lang="tr-TR" altLang="tr-TR" b="1" dirty="0"/>
              <a:t>erişilebilirliğin sağlandığı bir ortamda, </a:t>
            </a:r>
            <a:r>
              <a:rPr lang="tr-TR" altLang="tr-TR" dirty="0"/>
              <a:t>bilginin göndericisinden alıcısına kadar </a:t>
            </a:r>
            <a:r>
              <a:rPr lang="tr-TR" altLang="tr-TR" b="1" dirty="0"/>
              <a:t>gizlilik </a:t>
            </a:r>
            <a:r>
              <a:rPr lang="tr-TR" altLang="tr-TR" dirty="0" smtClean="0"/>
              <a:t>içerisinde, bozulmadan, </a:t>
            </a:r>
            <a:r>
              <a:rPr lang="tr-TR" altLang="tr-TR" dirty="0"/>
              <a:t>değişikliğe uğramadan ve başkaları tarafından ele geçirilmeden </a:t>
            </a:r>
            <a:r>
              <a:rPr lang="tr-TR" altLang="tr-TR" b="1" dirty="0"/>
              <a:t>bütünlüğünün sağlanması ve güvenli </a:t>
            </a:r>
            <a:r>
              <a:rPr lang="tr-TR" altLang="tr-TR" dirty="0"/>
              <a:t>bir şekilde iletilmesi </a:t>
            </a:r>
            <a:r>
              <a:rPr lang="tr-TR" altLang="tr-TR" b="1" dirty="0"/>
              <a:t>sürecidir.</a:t>
            </a:r>
            <a:endParaRPr lang="tr-TR" altLang="tr-TR" dirty="0"/>
          </a:p>
        </p:txBody>
      </p:sp>
      <p:sp>
        <p:nvSpPr>
          <p:cNvPr id="19461" name="6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5A539260-EB47-496E-BECA-37B9CB0BDC2B}" type="slidenum">
              <a:rPr lang="en-US" altLang="tr-TR">
                <a:solidFill>
                  <a:srgbClr val="C00000"/>
                </a:solidFill>
                <a:latin typeface="Rage Italic" panose="03070502040507070304" pitchFamily="66" charset="0"/>
                <a:ea typeface="Rage Italic" panose="03070502040507070304" pitchFamily="66" charset="0"/>
              </a:rPr>
              <a:pPr/>
              <a:t>13</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pic>
        <p:nvPicPr>
          <p:cNvPr id="19460" name="6 Resim" desc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7059" y="2852936"/>
            <a:ext cx="79295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Siber Bilgi Güvenliği ? </a:t>
            </a:r>
            <a:endParaRPr lang="tr-TR" dirty="0"/>
          </a:p>
        </p:txBody>
      </p:sp>
      <p:sp>
        <p:nvSpPr>
          <p:cNvPr id="20483" name="2 İçerik Yer Tutucusu"/>
          <p:cNvSpPr>
            <a:spLocks noGrp="1"/>
          </p:cNvSpPr>
          <p:nvPr>
            <p:ph idx="1"/>
          </p:nvPr>
        </p:nvSpPr>
        <p:spPr/>
        <p:txBody>
          <a:bodyPr/>
          <a:lstStyle/>
          <a:p>
            <a:r>
              <a:rPr lang="tr-TR" altLang="tr-TR" smtClean="0"/>
              <a:t>Bilgi Güvenliği nerede sağlanmalı ? </a:t>
            </a:r>
          </a:p>
          <a:p>
            <a:pPr lvl="1"/>
            <a:r>
              <a:rPr lang="tr-TR" altLang="tr-TR" smtClean="0"/>
              <a:t>Üretim </a:t>
            </a:r>
          </a:p>
          <a:p>
            <a:pPr lvl="1"/>
            <a:r>
              <a:rPr lang="tr-TR" altLang="tr-TR" smtClean="0"/>
              <a:t>Erişim </a:t>
            </a:r>
          </a:p>
          <a:p>
            <a:pPr lvl="1"/>
            <a:r>
              <a:rPr lang="tr-TR" altLang="tr-TR" smtClean="0"/>
              <a:t>İşleme </a:t>
            </a:r>
          </a:p>
          <a:p>
            <a:pPr lvl="1"/>
            <a:r>
              <a:rPr lang="tr-TR" altLang="tr-TR" smtClean="0"/>
              <a:t>Depolama </a:t>
            </a:r>
          </a:p>
          <a:p>
            <a:pPr lvl="1"/>
            <a:r>
              <a:rPr lang="tr-TR" altLang="tr-TR" smtClean="0"/>
              <a:t>Aktarma </a:t>
            </a:r>
          </a:p>
          <a:p>
            <a:pPr lvl="1"/>
            <a:r>
              <a:rPr lang="tr-TR" altLang="tr-TR" smtClean="0"/>
              <a:t>Yok etme</a:t>
            </a:r>
          </a:p>
        </p:txBody>
      </p:sp>
      <p:sp>
        <p:nvSpPr>
          <p:cNvPr id="20485" name="6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A002A43C-41CD-40F7-AADF-6F233642FC38}" type="slidenum">
              <a:rPr lang="en-US" altLang="tr-TR">
                <a:solidFill>
                  <a:srgbClr val="C00000"/>
                </a:solidFill>
                <a:latin typeface="Rage Italic" panose="03070502040507070304" pitchFamily="66" charset="0"/>
                <a:ea typeface="Rage Italic" panose="03070502040507070304" pitchFamily="66" charset="0"/>
              </a:rPr>
              <a:pPr/>
              <a:t>14</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pic>
        <p:nvPicPr>
          <p:cNvPr id="20484" name="5 Resim" desc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3714751"/>
            <a:ext cx="2309812"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4000" b="1" dirty="0"/>
              <a:t>Siber Güvenliğin Temel Hedefi? </a:t>
            </a:r>
            <a:endParaRPr lang="tr-TR" sz="4000" dirty="0"/>
          </a:p>
        </p:txBody>
      </p:sp>
      <p:sp>
        <p:nvSpPr>
          <p:cNvPr id="21507" name="2 İçerik Yer Tutucusu"/>
          <p:cNvSpPr>
            <a:spLocks noGrp="1"/>
          </p:cNvSpPr>
          <p:nvPr>
            <p:ph idx="1"/>
          </p:nvPr>
        </p:nvSpPr>
        <p:spPr/>
        <p:txBody>
          <a:bodyPr/>
          <a:lstStyle/>
          <a:p>
            <a:r>
              <a:rPr lang="tr-TR" altLang="tr-TR" dirty="0" smtClean="0"/>
              <a:t>Kurum ve kuruluşların veya en genel anlamda ulusların bilgi varlıkları ve kaynaklarını hedeflenen amaçlar doğrultusunda organizasyon, insan, finans, teknik ve bilgi değerlerini dikkate alarak, varlıkların ve kaynakların başlarına </a:t>
            </a:r>
            <a:r>
              <a:rPr lang="tr-TR" altLang="tr-TR" b="1" dirty="0" smtClean="0"/>
              <a:t>KÖTÜ BİR ŞEYLER GELMEDEN korumaktır. </a:t>
            </a:r>
            <a:endParaRPr lang="tr-TR" altLang="tr-TR" dirty="0" smtClean="0"/>
          </a:p>
        </p:txBody>
      </p:sp>
      <p:sp>
        <p:nvSpPr>
          <p:cNvPr id="2150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67ECCC36-1805-4B42-AFF4-1B29F770B9AD}" type="slidenum">
              <a:rPr lang="en-US" altLang="tr-TR">
                <a:solidFill>
                  <a:srgbClr val="C00000"/>
                </a:solidFill>
                <a:latin typeface="Rage Italic" panose="03070502040507070304" pitchFamily="66" charset="0"/>
                <a:ea typeface="Rage Italic" panose="03070502040507070304" pitchFamily="66" charset="0"/>
              </a:rPr>
              <a:pPr/>
              <a:t>15</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600" b="1" dirty="0"/>
              <a:t>Tanım (ABD Başkanı </a:t>
            </a:r>
            <a:r>
              <a:rPr lang="tr-TR" sz="3600" b="1" dirty="0" err="1"/>
              <a:t>Barack</a:t>
            </a:r>
            <a:r>
              <a:rPr lang="tr-TR" sz="3600" b="1" dirty="0"/>
              <a:t> Obama) </a:t>
            </a:r>
            <a:endParaRPr lang="tr-TR" sz="3600" dirty="0"/>
          </a:p>
        </p:txBody>
      </p:sp>
      <p:sp>
        <p:nvSpPr>
          <p:cNvPr id="22531" name="2 İçerik Yer Tutucusu"/>
          <p:cNvSpPr>
            <a:spLocks noGrp="1"/>
          </p:cNvSpPr>
          <p:nvPr>
            <p:ph idx="1"/>
          </p:nvPr>
        </p:nvSpPr>
        <p:spPr/>
        <p:txBody>
          <a:bodyPr/>
          <a:lstStyle/>
          <a:p>
            <a:r>
              <a:rPr lang="tr-TR" altLang="tr-TR" smtClean="0"/>
              <a:t>“Ülke olarak karşılaşılan çok ciddi ekonomik ve ulusal güvenlik sağlama hedeflerinden birisi olup hükümet veya ülke olarak henüz tam anlamıyla önlem alamadığımız bir husustur.” “Amerika’nın sayısal altyapısını kapsamlı olarak güven altına alma yaklaşımlarının geliştirilmesi ve bilgi ile haberleşme altyapısının savunulmasına yönelik olarak federal çözümlerin gözden geçirilmesi” emrini verir. </a:t>
            </a:r>
            <a:r>
              <a:rPr lang="tr-TR" altLang="tr-TR" b="1" smtClean="0"/>
              <a:t>"21. yüzyılda Amerika’nın ekonomik zenginliği, siber güvenliğe bağlı olacaktır." </a:t>
            </a:r>
            <a:r>
              <a:rPr lang="tr-TR" altLang="tr-TR" b="1" i="1" smtClean="0"/>
              <a:t>Mayıs 2009 </a:t>
            </a:r>
            <a:endParaRPr lang="tr-TR" altLang="tr-TR" smtClean="0"/>
          </a:p>
        </p:txBody>
      </p:sp>
      <p:sp>
        <p:nvSpPr>
          <p:cNvPr id="22532"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9068284A-2CF1-4836-A67E-A58EB5F7F64F}" type="slidenum">
              <a:rPr lang="en-US" altLang="tr-TR">
                <a:solidFill>
                  <a:srgbClr val="C00000"/>
                </a:solidFill>
                <a:latin typeface="Rage Italic" panose="03070502040507070304" pitchFamily="66" charset="0"/>
                <a:ea typeface="Rage Italic" panose="03070502040507070304" pitchFamily="66" charset="0"/>
              </a:rPr>
              <a:pPr/>
              <a:t>16</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Faydalar </a:t>
            </a:r>
            <a:endParaRPr lang="tr-TR" dirty="0"/>
          </a:p>
        </p:txBody>
      </p:sp>
      <p:sp>
        <p:nvSpPr>
          <p:cNvPr id="24579" name="2 İçerik Yer Tutucusu"/>
          <p:cNvSpPr>
            <a:spLocks noGrp="1"/>
          </p:cNvSpPr>
          <p:nvPr>
            <p:ph idx="1"/>
          </p:nvPr>
        </p:nvSpPr>
        <p:spPr/>
        <p:txBody>
          <a:bodyPr/>
          <a:lstStyle/>
          <a:p>
            <a:pPr>
              <a:buFont typeface="Wingdings" pitchFamily="2" charset="2"/>
              <a:buNone/>
            </a:pPr>
            <a:r>
              <a:rPr lang="tr-TR" altLang="tr-TR" smtClean="0"/>
              <a:t>1.Zamandan bağımsızlık </a:t>
            </a:r>
          </a:p>
          <a:p>
            <a:pPr>
              <a:buFont typeface="Wingdings" pitchFamily="2" charset="2"/>
              <a:buNone/>
            </a:pPr>
            <a:r>
              <a:rPr lang="tr-TR" altLang="tr-TR" smtClean="0"/>
              <a:t>2.Mekandan bağımsızlık </a:t>
            </a:r>
          </a:p>
          <a:p>
            <a:pPr>
              <a:buFont typeface="Wingdings" pitchFamily="2" charset="2"/>
              <a:buNone/>
            </a:pPr>
            <a:r>
              <a:rPr lang="tr-TR" altLang="tr-TR" smtClean="0"/>
              <a:t>3.Hız </a:t>
            </a:r>
          </a:p>
          <a:p>
            <a:pPr>
              <a:buFont typeface="Wingdings" pitchFamily="2" charset="2"/>
              <a:buNone/>
            </a:pPr>
            <a:r>
              <a:rPr lang="tr-TR" altLang="tr-TR" smtClean="0"/>
              <a:t>4.Verimlilik </a:t>
            </a:r>
          </a:p>
          <a:p>
            <a:pPr>
              <a:buFont typeface="Wingdings" pitchFamily="2" charset="2"/>
              <a:buNone/>
            </a:pPr>
            <a:r>
              <a:rPr lang="tr-TR" altLang="tr-TR" smtClean="0"/>
              <a:t>5.Gelişim/Değişim </a:t>
            </a:r>
          </a:p>
          <a:p>
            <a:pPr>
              <a:buFont typeface="Wingdings" pitchFamily="2" charset="2"/>
              <a:buNone/>
            </a:pPr>
            <a:r>
              <a:rPr lang="tr-TR" altLang="tr-TR" smtClean="0"/>
              <a:t>6.Hayatı kolaylaştırıyor </a:t>
            </a:r>
          </a:p>
          <a:p>
            <a:pPr>
              <a:buFont typeface="Wingdings" pitchFamily="2" charset="2"/>
              <a:buNone/>
            </a:pPr>
            <a:r>
              <a:rPr lang="tr-TR" altLang="tr-TR" smtClean="0"/>
              <a:t>7.Yönetmeyi kolaylaştırıyor </a:t>
            </a:r>
          </a:p>
          <a:p>
            <a:pPr>
              <a:buFont typeface="Wingdings" pitchFamily="2" charset="2"/>
              <a:buNone/>
            </a:pPr>
            <a:r>
              <a:rPr lang="tr-TR" altLang="tr-TR" smtClean="0"/>
              <a:t>8.Denetlemeyi kolaylaştırıyor </a:t>
            </a:r>
          </a:p>
          <a:p>
            <a:pPr>
              <a:buFont typeface="Wingdings" pitchFamily="2" charset="2"/>
              <a:buNone/>
            </a:pPr>
            <a:endParaRPr lang="tr-TR" altLang="tr-TR" smtClean="0"/>
          </a:p>
        </p:txBody>
      </p:sp>
      <p:sp>
        <p:nvSpPr>
          <p:cNvPr id="24581" name="6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3D0A0253-473D-4FE1-BD8D-609E91951573}" type="slidenum">
              <a:rPr lang="en-US" altLang="tr-TR">
                <a:solidFill>
                  <a:srgbClr val="C00000"/>
                </a:solidFill>
                <a:latin typeface="Rage Italic" panose="03070502040507070304" pitchFamily="66" charset="0"/>
                <a:ea typeface="Rage Italic" panose="03070502040507070304" pitchFamily="66" charset="0"/>
              </a:rPr>
              <a:pPr/>
              <a:t>17</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pic>
        <p:nvPicPr>
          <p:cNvPr id="24580" name="5 Resim" descr="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3188" y="2500313"/>
            <a:ext cx="32385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Zararlar </a:t>
            </a:r>
            <a:endParaRPr lang="tr-TR" dirty="0"/>
          </a:p>
        </p:txBody>
      </p:sp>
      <p:sp>
        <p:nvSpPr>
          <p:cNvPr id="25603" name="2 İçerik Yer Tutucusu"/>
          <p:cNvSpPr>
            <a:spLocks noGrp="1"/>
          </p:cNvSpPr>
          <p:nvPr>
            <p:ph idx="1"/>
          </p:nvPr>
        </p:nvSpPr>
        <p:spPr/>
        <p:txBody>
          <a:bodyPr/>
          <a:lstStyle/>
          <a:p>
            <a:pPr>
              <a:buFont typeface="Wingdings" pitchFamily="2" charset="2"/>
              <a:buNone/>
            </a:pPr>
            <a:r>
              <a:rPr lang="tr-TR" altLang="tr-TR" dirty="0" smtClean="0"/>
              <a:t>1.Bilmeyenler için kontrolü zor.. </a:t>
            </a:r>
          </a:p>
          <a:p>
            <a:pPr>
              <a:buFont typeface="Wingdings" pitchFamily="2" charset="2"/>
              <a:buNone/>
            </a:pPr>
            <a:r>
              <a:rPr lang="tr-TR" altLang="tr-TR" dirty="0" smtClean="0"/>
              <a:t>2.Açıklarını bilenleri öne çıkarıyor.. </a:t>
            </a:r>
          </a:p>
          <a:p>
            <a:pPr>
              <a:buFont typeface="Wingdings" pitchFamily="2" charset="2"/>
              <a:buNone/>
            </a:pPr>
            <a:r>
              <a:rPr lang="tr-TR" altLang="tr-TR" dirty="0" smtClean="0"/>
              <a:t>3.Kötülere çok yardımcı oluyor.. </a:t>
            </a:r>
          </a:p>
          <a:p>
            <a:pPr>
              <a:buFont typeface="Wingdings" pitchFamily="2" charset="2"/>
              <a:buNone/>
            </a:pPr>
            <a:r>
              <a:rPr lang="tr-TR" altLang="tr-TR" dirty="0" smtClean="0"/>
              <a:t>4.Bilmeyenlere hayatı dar ediyor.. </a:t>
            </a:r>
          </a:p>
          <a:p>
            <a:pPr>
              <a:buFont typeface="Wingdings" pitchFamily="2" charset="2"/>
              <a:buNone/>
            </a:pPr>
            <a:r>
              <a:rPr lang="tr-TR" altLang="tr-TR" dirty="0" smtClean="0"/>
              <a:t>5.Bağımlılık yapıyor.. </a:t>
            </a:r>
          </a:p>
          <a:p>
            <a:pPr>
              <a:buFont typeface="Wingdings" pitchFamily="2" charset="2"/>
              <a:buNone/>
            </a:pPr>
            <a:r>
              <a:rPr lang="tr-TR" altLang="tr-TR" dirty="0" smtClean="0"/>
              <a:t>6.Kişisel gelişimi kısmen olumsuz etkiliyor.. </a:t>
            </a:r>
          </a:p>
          <a:p>
            <a:pPr>
              <a:buFont typeface="Wingdings" pitchFamily="2" charset="2"/>
              <a:buNone/>
            </a:pPr>
            <a:r>
              <a:rPr lang="tr-TR" altLang="tr-TR" dirty="0" smtClean="0"/>
              <a:t>7.Gelişmemiş toplumları köleleştiriyor.. </a:t>
            </a:r>
          </a:p>
          <a:p>
            <a:pPr>
              <a:buFont typeface="Wingdings" pitchFamily="2" charset="2"/>
              <a:buNone/>
            </a:pPr>
            <a:endParaRPr lang="tr-TR" altLang="tr-TR" dirty="0" smtClean="0"/>
          </a:p>
        </p:txBody>
      </p:sp>
      <p:sp>
        <p:nvSpPr>
          <p:cNvPr id="2560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2F201F69-7018-4DE4-9106-C9DEE24BB92F}" type="slidenum">
              <a:rPr lang="en-US" altLang="tr-TR">
                <a:solidFill>
                  <a:srgbClr val="C00000"/>
                </a:solidFill>
                <a:latin typeface="Rage Italic" panose="03070502040507070304" pitchFamily="66" charset="0"/>
                <a:ea typeface="Rage Italic" panose="03070502040507070304" pitchFamily="66" charset="0"/>
              </a:rPr>
              <a:pPr/>
              <a:t>18</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nb-NO" sz="4400" b="1" dirty="0"/>
              <a:t>60 saniyede neler oluyor</a:t>
            </a:r>
            <a:r>
              <a:rPr lang="nb-NO" sz="4400" b="1" dirty="0" smtClean="0"/>
              <a:t>? </a:t>
            </a:r>
            <a:endParaRPr lang="tr-TR" sz="4400" dirty="0"/>
          </a:p>
        </p:txBody>
      </p:sp>
      <p:sp>
        <p:nvSpPr>
          <p:cNvPr id="26627" name="2 İçerik Yer Tutucusu"/>
          <p:cNvSpPr>
            <a:spLocks noGrp="1"/>
          </p:cNvSpPr>
          <p:nvPr>
            <p:ph idx="1"/>
          </p:nvPr>
        </p:nvSpPr>
        <p:spPr/>
        <p:txBody>
          <a:bodyPr/>
          <a:lstStyle/>
          <a:p>
            <a:r>
              <a:rPr lang="tr-TR" altLang="tr-TR" smtClean="0"/>
              <a:t>168 milyon e-posta gönderiliyor. </a:t>
            </a:r>
          </a:p>
          <a:p>
            <a:r>
              <a:rPr lang="tr-TR" altLang="tr-TR" smtClean="0"/>
              <a:t>1500’den fazla blog iletisi yayımlanıyor. </a:t>
            </a:r>
          </a:p>
          <a:p>
            <a:r>
              <a:rPr lang="tr-TR" altLang="tr-TR" smtClean="0"/>
              <a:t>70’den fazla domain adı alınıyor. </a:t>
            </a:r>
          </a:p>
          <a:p>
            <a:r>
              <a:rPr lang="tr-TR" altLang="tr-TR" smtClean="0"/>
              <a:t>Flicker üzerinden en az 6600 fotograf paylaşılıyor. </a:t>
            </a:r>
          </a:p>
          <a:p>
            <a:r>
              <a:rPr lang="tr-TR" altLang="tr-TR" smtClean="0"/>
              <a:t>Skype üzerinden 370000 dakika konuşuluyor </a:t>
            </a:r>
          </a:p>
          <a:p>
            <a:r>
              <a:rPr lang="tr-TR" altLang="tr-TR" smtClean="0"/>
              <a:t>Scribd üzerinden en az 1600 okuma gerçekleşiyor. </a:t>
            </a:r>
          </a:p>
          <a:p>
            <a:r>
              <a:rPr lang="sv-SE" altLang="tr-TR" smtClean="0"/>
              <a:t>Pandora’da 13000 saatten fazla müzik akıyor. </a:t>
            </a:r>
          </a:p>
          <a:p>
            <a:r>
              <a:rPr lang="tr-TR" altLang="tr-TR" smtClean="0"/>
              <a:t>13 000 IPhone uygulaması indiriliyor.. </a:t>
            </a:r>
          </a:p>
          <a:p>
            <a:endParaRPr lang="tr-TR" altLang="tr-TR" smtClean="0"/>
          </a:p>
        </p:txBody>
      </p:sp>
      <p:sp>
        <p:nvSpPr>
          <p:cNvPr id="2662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B1C07EC7-3621-4730-84C4-7313B13F03D5}" type="slidenum">
              <a:rPr lang="en-US" altLang="tr-TR">
                <a:solidFill>
                  <a:srgbClr val="C00000"/>
                </a:solidFill>
                <a:latin typeface="Rage Italic" panose="03070502040507070304" pitchFamily="66" charset="0"/>
                <a:ea typeface="Rage Italic" panose="03070502040507070304" pitchFamily="66" charset="0"/>
              </a:rPr>
              <a:pPr/>
              <a:t>19</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altLang="tr-TR" dirty="0" smtClean="0"/>
              <a:t>Konu Başlıkları</a:t>
            </a:r>
            <a:endParaRPr lang="tr-TR" dirty="0"/>
          </a:p>
        </p:txBody>
      </p:sp>
      <p:sp>
        <p:nvSpPr>
          <p:cNvPr id="8195" name="2 İçerik Yer Tutucusu"/>
          <p:cNvSpPr>
            <a:spLocks noGrp="1"/>
          </p:cNvSpPr>
          <p:nvPr>
            <p:ph idx="1"/>
          </p:nvPr>
        </p:nvSpPr>
        <p:spPr/>
        <p:txBody>
          <a:bodyPr/>
          <a:lstStyle/>
          <a:p>
            <a:r>
              <a:rPr lang="tr-TR" altLang="tr-TR" smtClean="0"/>
              <a:t>Genel Bakış ve Terminoloji </a:t>
            </a:r>
          </a:p>
          <a:p>
            <a:r>
              <a:rPr lang="tr-TR" altLang="tr-TR" smtClean="0"/>
              <a:t>Gündemdekiler </a:t>
            </a:r>
          </a:p>
          <a:p>
            <a:r>
              <a:rPr lang="tr-TR" altLang="tr-TR" smtClean="0"/>
              <a:t>Mevcut Durum Analizi </a:t>
            </a:r>
          </a:p>
          <a:p>
            <a:r>
              <a:rPr lang="tr-TR" altLang="tr-TR" smtClean="0"/>
              <a:t>Güncel Tehdit ve Tehlikeler </a:t>
            </a:r>
          </a:p>
          <a:p>
            <a:r>
              <a:rPr lang="tr-TR" altLang="tr-TR" smtClean="0"/>
              <a:t>Nasıl bir SBG? Öneriler </a:t>
            </a:r>
          </a:p>
          <a:p>
            <a:r>
              <a:rPr lang="tr-TR" altLang="tr-TR" smtClean="0"/>
              <a:t>Sonuç ve Değerlendirmeler </a:t>
            </a:r>
          </a:p>
        </p:txBody>
      </p:sp>
      <p:sp>
        <p:nvSpPr>
          <p:cNvPr id="819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DF950AF1-44E8-4341-903F-7D324F9A15D4}" type="slidenum">
              <a:rPr lang="en-US" altLang="tr-TR">
                <a:solidFill>
                  <a:srgbClr val="C00000"/>
                </a:solidFill>
                <a:latin typeface="Rage Italic" panose="03070502040507070304" pitchFamily="66" charset="0"/>
                <a:ea typeface="Rage Italic" panose="03070502040507070304" pitchFamily="66" charset="0"/>
              </a:rPr>
              <a:pPr/>
              <a:t>2</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nb-NO" sz="4400" b="1" dirty="0"/>
              <a:t>60 saniyede neler oluyor</a:t>
            </a:r>
            <a:r>
              <a:rPr lang="nb-NO" sz="4400" b="1" dirty="0" smtClean="0"/>
              <a:t>? </a:t>
            </a:r>
            <a:endParaRPr lang="tr-TR" sz="4400" dirty="0"/>
          </a:p>
        </p:txBody>
      </p:sp>
      <p:sp>
        <p:nvSpPr>
          <p:cNvPr id="27651" name="2 İçerik Yer Tutucusu"/>
          <p:cNvSpPr>
            <a:spLocks noGrp="1"/>
          </p:cNvSpPr>
          <p:nvPr>
            <p:ph idx="1"/>
          </p:nvPr>
        </p:nvSpPr>
        <p:spPr/>
        <p:txBody>
          <a:bodyPr/>
          <a:lstStyle/>
          <a:p>
            <a:pPr>
              <a:buFont typeface="Wingdings" pitchFamily="2" charset="2"/>
              <a:buNone/>
            </a:pPr>
            <a:r>
              <a:rPr lang="tr-TR" altLang="tr-TR" b="1" dirty="0" smtClean="0"/>
              <a:t>	Facebook </a:t>
            </a:r>
          </a:p>
          <a:p>
            <a:r>
              <a:rPr lang="tr-TR" altLang="tr-TR" dirty="0" smtClean="0"/>
              <a:t>En az 695000 Facebook durum güncellemesi yapılıyor. </a:t>
            </a:r>
          </a:p>
          <a:p>
            <a:r>
              <a:rPr lang="tr-TR" altLang="tr-TR" dirty="0" smtClean="0"/>
              <a:t>79364 duvar iletisi yazılıyor. </a:t>
            </a:r>
          </a:p>
          <a:p>
            <a:r>
              <a:rPr lang="tr-TR" altLang="tr-TR" dirty="0" smtClean="0"/>
              <a:t>510040 yorum yapılıyor. </a:t>
            </a:r>
          </a:p>
          <a:p>
            <a:pPr>
              <a:buFont typeface="Wingdings" pitchFamily="2" charset="2"/>
              <a:buNone/>
            </a:pPr>
            <a:r>
              <a:rPr lang="tr-TR" altLang="tr-TR" b="1" dirty="0" smtClean="0"/>
              <a:t>	</a:t>
            </a:r>
            <a:r>
              <a:rPr lang="tr-TR" altLang="tr-TR" b="1" dirty="0" err="1" smtClean="0"/>
              <a:t>Twitter</a:t>
            </a:r>
            <a:r>
              <a:rPr lang="tr-TR" altLang="tr-TR" b="1" dirty="0" smtClean="0"/>
              <a:t> </a:t>
            </a:r>
          </a:p>
          <a:p>
            <a:r>
              <a:rPr lang="tr-TR" altLang="tr-TR" dirty="0" smtClean="0"/>
              <a:t>320 </a:t>
            </a:r>
            <a:r>
              <a:rPr lang="tr-TR" altLang="tr-TR" dirty="0" err="1" smtClean="0"/>
              <a:t>Twitter</a:t>
            </a:r>
            <a:r>
              <a:rPr lang="tr-TR" altLang="tr-TR" dirty="0" smtClean="0"/>
              <a:t> hesabı açılıyor </a:t>
            </a:r>
          </a:p>
          <a:p>
            <a:r>
              <a:rPr lang="nl-NL" altLang="tr-TR" dirty="0" smtClean="0"/>
              <a:t>En az 98000 Tweet atılıyor. </a:t>
            </a:r>
          </a:p>
          <a:p>
            <a:r>
              <a:rPr lang="tr-TR" altLang="tr-TR" dirty="0" smtClean="0"/>
              <a:t>13000 fazla </a:t>
            </a:r>
            <a:r>
              <a:rPr lang="tr-TR" altLang="tr-TR" dirty="0" err="1" smtClean="0"/>
              <a:t>iPhone</a:t>
            </a:r>
            <a:r>
              <a:rPr lang="tr-TR" altLang="tr-TR" dirty="0" smtClean="0"/>
              <a:t> uygulaması indiriliyor. </a:t>
            </a:r>
          </a:p>
        </p:txBody>
      </p:sp>
      <p:sp>
        <p:nvSpPr>
          <p:cNvPr id="27652"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3DC2C9FC-1EE5-427F-B4B6-13E37011BBAD}" type="slidenum">
              <a:rPr lang="en-US" altLang="tr-TR">
                <a:solidFill>
                  <a:srgbClr val="C00000"/>
                </a:solidFill>
                <a:latin typeface="Rage Italic" panose="03070502040507070304" pitchFamily="66" charset="0"/>
                <a:ea typeface="Rage Italic" panose="03070502040507070304" pitchFamily="66" charset="0"/>
              </a:rPr>
              <a:pPr/>
              <a:t>20</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nb-NO" sz="4400" b="1" dirty="0"/>
              <a:t>60 saniyede neler oluyor</a:t>
            </a:r>
            <a:r>
              <a:rPr lang="nb-NO" sz="4400" b="1" dirty="0" smtClean="0"/>
              <a:t>? </a:t>
            </a:r>
            <a:endParaRPr lang="tr-TR" sz="4400" dirty="0"/>
          </a:p>
        </p:txBody>
      </p:sp>
      <p:sp>
        <p:nvSpPr>
          <p:cNvPr id="28675" name="2 İçerik Yer Tutucusu"/>
          <p:cNvSpPr>
            <a:spLocks noGrp="1"/>
          </p:cNvSpPr>
          <p:nvPr>
            <p:ph idx="1"/>
          </p:nvPr>
        </p:nvSpPr>
        <p:spPr/>
        <p:txBody>
          <a:bodyPr/>
          <a:lstStyle/>
          <a:p>
            <a:pPr>
              <a:buFont typeface="Wingdings" pitchFamily="2" charset="2"/>
              <a:buNone/>
            </a:pPr>
            <a:r>
              <a:rPr lang="tr-TR" altLang="tr-TR" b="1" dirty="0" smtClean="0"/>
              <a:t>	Youtube </a:t>
            </a:r>
          </a:p>
          <a:p>
            <a:r>
              <a:rPr lang="tr-TR" altLang="tr-TR" dirty="0" smtClean="0"/>
              <a:t>600000’den fazla yeni görüntü yayımlanıyor. </a:t>
            </a:r>
          </a:p>
          <a:p>
            <a:r>
              <a:rPr lang="tr-TR" altLang="tr-TR" dirty="0" smtClean="0"/>
              <a:t>Dünya genelinde </a:t>
            </a:r>
            <a:r>
              <a:rPr lang="tr-TR" altLang="tr-TR" dirty="0" err="1" smtClean="0"/>
              <a:t>YouTube'de</a:t>
            </a:r>
            <a:r>
              <a:rPr lang="tr-TR" altLang="tr-TR" dirty="0" smtClean="0"/>
              <a:t> kalma süresi 25 saatten fazla. </a:t>
            </a:r>
          </a:p>
          <a:p>
            <a:pPr>
              <a:buFont typeface="Wingdings" pitchFamily="2" charset="2"/>
              <a:buNone/>
            </a:pPr>
            <a:r>
              <a:rPr lang="tr-TR" altLang="tr-TR" b="1" dirty="0" smtClean="0"/>
              <a:t>	</a:t>
            </a:r>
            <a:r>
              <a:rPr lang="tr-TR" altLang="tr-TR" b="1" dirty="0" err="1" smtClean="0"/>
              <a:t>Yahoo</a:t>
            </a:r>
            <a:r>
              <a:rPr lang="tr-TR" altLang="tr-TR" b="1" dirty="0" smtClean="0"/>
              <a:t> </a:t>
            </a:r>
          </a:p>
          <a:p>
            <a:r>
              <a:rPr lang="tr-TR" altLang="tr-TR" dirty="0" smtClean="0"/>
              <a:t>en az 100 soru ve 40 cevap </a:t>
            </a:r>
            <a:r>
              <a:rPr lang="tr-TR" altLang="tr-TR" dirty="0" err="1" smtClean="0"/>
              <a:t>Yahoo’da</a:t>
            </a:r>
            <a:r>
              <a:rPr lang="tr-TR" altLang="tr-TR" dirty="0" smtClean="0"/>
              <a:t> akıyor. </a:t>
            </a:r>
          </a:p>
          <a:p>
            <a:pPr>
              <a:buFont typeface="Wingdings" pitchFamily="2" charset="2"/>
              <a:buNone/>
            </a:pPr>
            <a:r>
              <a:rPr lang="tr-TR" altLang="tr-TR" b="1" dirty="0" smtClean="0"/>
              <a:t>	</a:t>
            </a:r>
            <a:r>
              <a:rPr lang="tr-TR" altLang="tr-TR" b="1" dirty="0" err="1" smtClean="0"/>
              <a:t>LinkedIn</a:t>
            </a:r>
            <a:r>
              <a:rPr lang="tr-TR" altLang="tr-TR" b="1" dirty="0" smtClean="0"/>
              <a:t> </a:t>
            </a:r>
          </a:p>
          <a:p>
            <a:r>
              <a:rPr lang="tr-TR" altLang="tr-TR" dirty="0" err="1" smtClean="0"/>
              <a:t>LinkedIn’e</a:t>
            </a:r>
            <a:r>
              <a:rPr lang="tr-TR" altLang="tr-TR" dirty="0" smtClean="0"/>
              <a:t> 100’den fazla profil ekleniyor. </a:t>
            </a:r>
          </a:p>
        </p:txBody>
      </p:sp>
      <p:sp>
        <p:nvSpPr>
          <p:cNvPr id="2867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88DC9B0F-120A-410A-AAB8-E8DDDFD79FA9}" type="slidenum">
              <a:rPr lang="en-US" altLang="tr-TR">
                <a:solidFill>
                  <a:srgbClr val="C00000"/>
                </a:solidFill>
                <a:latin typeface="Rage Italic" panose="03070502040507070304" pitchFamily="66" charset="0"/>
                <a:ea typeface="Rage Italic" panose="03070502040507070304" pitchFamily="66" charset="0"/>
              </a:rPr>
              <a:pPr/>
              <a:t>21</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Siber Ortamlar</a:t>
            </a:r>
            <a:endParaRPr lang="tr-TR" dirty="0"/>
          </a:p>
        </p:txBody>
      </p:sp>
      <p:pic>
        <p:nvPicPr>
          <p:cNvPr id="29699" name="5 İçerik Yer Tutucusu" descr="4.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223" y="1066800"/>
            <a:ext cx="7803555" cy="4802188"/>
          </a:xfrm>
        </p:spPr>
      </p:pic>
      <p:sp>
        <p:nvSpPr>
          <p:cNvPr id="2970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46F26338-B033-4149-812A-4BE7BBEF9DBC}" type="slidenum">
              <a:rPr lang="en-US" altLang="tr-TR">
                <a:solidFill>
                  <a:srgbClr val="C00000"/>
                </a:solidFill>
                <a:latin typeface="Rage Italic" panose="03070502040507070304" pitchFamily="66" charset="0"/>
                <a:ea typeface="Rage Italic" panose="03070502040507070304" pitchFamily="66" charset="0"/>
              </a:rPr>
              <a:pPr/>
              <a:t>22</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Siber Ortamlar</a:t>
            </a:r>
            <a:endParaRPr lang="tr-TR" dirty="0"/>
          </a:p>
        </p:txBody>
      </p:sp>
      <p:sp>
        <p:nvSpPr>
          <p:cNvPr id="30723" name="6 İçerik Yer Tutucusu"/>
          <p:cNvSpPr>
            <a:spLocks noGrp="1"/>
          </p:cNvSpPr>
          <p:nvPr>
            <p:ph idx="1"/>
          </p:nvPr>
        </p:nvSpPr>
        <p:spPr/>
        <p:txBody>
          <a:bodyPr/>
          <a:lstStyle/>
          <a:p>
            <a:pPr>
              <a:buFont typeface="Wingdings" pitchFamily="2" charset="2"/>
              <a:buNone/>
            </a:pPr>
            <a:r>
              <a:rPr lang="tr-TR" altLang="tr-TR" smtClean="0"/>
              <a:t>	Ulusal Askeri Stratejiler doğrultusunda; </a:t>
            </a:r>
          </a:p>
          <a:p>
            <a:r>
              <a:rPr lang="tr-TR" altLang="tr-TR" smtClean="0"/>
              <a:t>15 Kasım 1940’da 500 savaş uçağı İngiliz Coventry şehrini bombaladı. </a:t>
            </a:r>
          </a:p>
          <a:p>
            <a:r>
              <a:rPr lang="tr-TR" altLang="tr-TR" smtClean="0"/>
              <a:t>Kod adı “Ay Işığı Sonatı” (Ludwig van Beethoven) </a:t>
            </a:r>
          </a:p>
          <a:p>
            <a:r>
              <a:rPr lang="tr-TR" altLang="tr-TR" smtClean="0"/>
              <a:t>Bu saldırı Enigma kullanılarak şifrelenmişti. </a:t>
            </a:r>
          </a:p>
          <a:p>
            <a:r>
              <a:rPr lang="tr-TR" altLang="tr-TR" smtClean="0"/>
              <a:t>Yüzlerce ölü ile beraber şehrin üçte ikisi yıkıldı. </a:t>
            </a:r>
          </a:p>
          <a:p>
            <a:r>
              <a:rPr lang="tr-TR" altLang="tr-TR" smtClean="0"/>
              <a:t>Kendi bilgi ve bilgi sistemlerimizi etkin bir şekilde kullanırken </a:t>
            </a:r>
          </a:p>
          <a:p>
            <a:r>
              <a:rPr lang="tr-TR" altLang="tr-TR" smtClean="0"/>
              <a:t>Amaç savaşı kazanmak </a:t>
            </a:r>
          </a:p>
          <a:p>
            <a:endParaRPr lang="tr-TR" altLang="tr-TR" smtClean="0"/>
          </a:p>
        </p:txBody>
      </p:sp>
      <p:sp>
        <p:nvSpPr>
          <p:cNvPr id="3072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985E5719-119C-4473-BC42-9C5310BD8D2C}" type="slidenum">
              <a:rPr lang="en-US" altLang="tr-TR">
                <a:solidFill>
                  <a:srgbClr val="C00000"/>
                </a:solidFill>
                <a:latin typeface="Rage Italic" panose="03070502040507070304" pitchFamily="66" charset="0"/>
                <a:ea typeface="Rage Italic" panose="03070502040507070304" pitchFamily="66" charset="0"/>
              </a:rPr>
              <a:pPr/>
              <a:t>23</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Siber Ortamlar</a:t>
            </a:r>
            <a:endParaRPr lang="tr-TR" dirty="0"/>
          </a:p>
        </p:txBody>
      </p:sp>
      <p:sp>
        <p:nvSpPr>
          <p:cNvPr id="31747" name="6 İçerik Yer Tutucusu"/>
          <p:cNvSpPr>
            <a:spLocks noGrp="1"/>
          </p:cNvSpPr>
          <p:nvPr>
            <p:ph idx="1"/>
          </p:nvPr>
        </p:nvSpPr>
        <p:spPr/>
        <p:txBody>
          <a:bodyPr/>
          <a:lstStyle/>
          <a:p>
            <a:r>
              <a:rPr lang="nb-NO" altLang="tr-TR" smtClean="0"/>
              <a:t>1952’de Amerikan Ulusal Güvenlik Ajansı (NSA) </a:t>
            </a:r>
          </a:p>
          <a:p>
            <a:r>
              <a:rPr lang="tr-TR" altLang="tr-TR" smtClean="0"/>
              <a:t>Amerikan karar vericilere ve askeri liderlere zamanında bilgi sağlamak için Başkan Truman tarafından kurulmuş 1960'da Rusya'ya iltica eden iki NSA görevlisi ABD'nin 40 ülkenin haberleşmesini dinlediğini açıklamışlardır. </a:t>
            </a:r>
          </a:p>
        </p:txBody>
      </p:sp>
      <p:sp>
        <p:nvSpPr>
          <p:cNvPr id="3174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5E852E72-A667-4448-80C9-995CF3968890}" type="slidenum">
              <a:rPr lang="en-US" altLang="tr-TR">
                <a:solidFill>
                  <a:srgbClr val="C00000"/>
                </a:solidFill>
                <a:latin typeface="Rage Italic" panose="03070502040507070304" pitchFamily="66" charset="0"/>
                <a:ea typeface="Rage Italic" panose="03070502040507070304" pitchFamily="66" charset="0"/>
              </a:rPr>
              <a:pPr/>
              <a:t>24</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Siber Ortamlar</a:t>
            </a:r>
            <a:endParaRPr lang="tr-TR" dirty="0"/>
          </a:p>
        </p:txBody>
      </p:sp>
      <p:sp>
        <p:nvSpPr>
          <p:cNvPr id="32771" name="6 İçerik Yer Tutucusu"/>
          <p:cNvSpPr>
            <a:spLocks noGrp="1"/>
          </p:cNvSpPr>
          <p:nvPr>
            <p:ph idx="1"/>
          </p:nvPr>
        </p:nvSpPr>
        <p:spPr/>
        <p:txBody>
          <a:bodyPr/>
          <a:lstStyle/>
          <a:p>
            <a:r>
              <a:rPr lang="tr-TR" altLang="tr-TR" smtClean="0"/>
              <a:t>Bilgiye her yerden erişilebiliyor.. </a:t>
            </a:r>
          </a:p>
          <a:p>
            <a:r>
              <a:rPr lang="tr-TR" altLang="tr-TR" smtClean="0"/>
              <a:t>Arama motorları var.. </a:t>
            </a:r>
          </a:p>
          <a:p>
            <a:r>
              <a:rPr lang="tr-TR" altLang="tr-TR" smtClean="0"/>
              <a:t>Sosyal ağlar.. </a:t>
            </a:r>
          </a:p>
          <a:p>
            <a:r>
              <a:rPr lang="tr-TR" altLang="tr-TR" smtClean="0"/>
              <a:t>Sanal ortamda bir savaş var.. </a:t>
            </a:r>
          </a:p>
          <a:p>
            <a:r>
              <a:rPr lang="tr-TR" altLang="tr-TR" smtClean="0"/>
              <a:t>İnsan beyni okunabiliyor.. </a:t>
            </a:r>
          </a:p>
          <a:p>
            <a:r>
              <a:rPr lang="tr-TR" altLang="tr-TR" smtClean="0"/>
              <a:t>Akla hayale gelmedik yaklaşımlar geliştiriliyor.. </a:t>
            </a:r>
          </a:p>
          <a:p>
            <a:r>
              <a:rPr lang="tr-TR" altLang="tr-TR" smtClean="0"/>
              <a:t>İzleme hat safhada.. </a:t>
            </a:r>
          </a:p>
        </p:txBody>
      </p:sp>
      <p:sp>
        <p:nvSpPr>
          <p:cNvPr id="32772"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F3ADA3A5-DD8E-47F8-ACE7-04881CE31CBC}" type="slidenum">
              <a:rPr lang="en-US" altLang="tr-TR">
                <a:solidFill>
                  <a:srgbClr val="C00000"/>
                </a:solidFill>
                <a:latin typeface="Rage Italic" panose="03070502040507070304" pitchFamily="66" charset="0"/>
                <a:ea typeface="Rage Italic" panose="03070502040507070304" pitchFamily="66" charset="0"/>
              </a:rPr>
              <a:pPr/>
              <a:t>25</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STUXNET</a:t>
            </a:r>
            <a:endParaRPr lang="tr-TR" dirty="0"/>
          </a:p>
        </p:txBody>
      </p:sp>
      <p:sp>
        <p:nvSpPr>
          <p:cNvPr id="3" name="İçerik Yer Tutucusu 2"/>
          <p:cNvSpPr>
            <a:spLocks noGrp="1"/>
          </p:cNvSpPr>
          <p:nvPr>
            <p:ph idx="1"/>
          </p:nvPr>
        </p:nvSpPr>
        <p:spPr/>
        <p:txBody>
          <a:bodyPr>
            <a:normAutofit fontScale="70000" lnSpcReduction="20000"/>
          </a:bodyPr>
          <a:lstStyle/>
          <a:p>
            <a:r>
              <a:rPr lang="tr-TR" dirty="0" err="1"/>
              <a:t>Stuxnet</a:t>
            </a:r>
            <a:r>
              <a:rPr lang="tr-TR" dirty="0"/>
              <a:t>, ABD ve İsrail'in, İran'ın nükleer çalışmalarını sekteye uğratmak için kullandığı solucan yazılımdır. Haziran 2010'da varlığı açığa çıkan virüs İran'ın </a:t>
            </a:r>
            <a:r>
              <a:rPr lang="tr-TR" dirty="0" err="1"/>
              <a:t>Buşehr</a:t>
            </a:r>
            <a:r>
              <a:rPr lang="tr-TR" dirty="0"/>
              <a:t> ve </a:t>
            </a:r>
            <a:r>
              <a:rPr lang="tr-TR" dirty="0" err="1"/>
              <a:t>Natanz'daki</a:t>
            </a:r>
            <a:r>
              <a:rPr lang="tr-TR" dirty="0"/>
              <a:t> nükleer tesislerini etkilemiştir.</a:t>
            </a:r>
          </a:p>
          <a:p>
            <a:endParaRPr lang="tr-TR" dirty="0"/>
          </a:p>
          <a:p>
            <a:r>
              <a:rPr lang="tr-TR" dirty="0" err="1"/>
              <a:t>Stuxnet</a:t>
            </a:r>
            <a:r>
              <a:rPr lang="tr-TR" dirty="0"/>
              <a:t>, endüstriyel kontrol sistemlerinin ve dış dünyaya kapalı sistemlerin de hedef olabileceğini göstermesi açısından siber güvenlik konusunda önemli bir yere sahiptir. Bu virüsten korunmanın en etkili yolu ise işletim sisteminizi güncellemektir</a:t>
            </a:r>
            <a:r>
              <a:rPr lang="tr-TR" dirty="0" smtClean="0"/>
              <a:t>.</a:t>
            </a:r>
            <a:endParaRPr lang="tr-TR" dirty="0"/>
          </a:p>
          <a:p>
            <a:endParaRPr lang="tr-TR" dirty="0"/>
          </a:p>
          <a:p>
            <a:r>
              <a:rPr lang="tr-TR" dirty="0" err="1"/>
              <a:t>Stuxnet</a:t>
            </a:r>
            <a:r>
              <a:rPr lang="tr-TR" dirty="0"/>
              <a:t> üç aşamadan oluşur; saldırının main </a:t>
            </a:r>
            <a:r>
              <a:rPr lang="tr-TR" dirty="0" err="1"/>
              <a:t>payload</a:t>
            </a:r>
            <a:r>
              <a:rPr lang="tr-TR" dirty="0"/>
              <a:t> işlevi ile ilgili tüm yordamları yürüten bir solucan, solucanın çoğaltılmış kopyalarını otomatik olarak çalıştıran bir bağlantı dosyası ve tüm kötü amaçlı dosyaları ve süreçleri gizlemekten sorumlu bir </a:t>
            </a:r>
            <a:r>
              <a:rPr lang="tr-TR" dirty="0" err="1"/>
              <a:t>rootkit</a:t>
            </a:r>
            <a:r>
              <a:rPr lang="tr-TR" dirty="0"/>
              <a:t> bileşeni oluşturarak </a:t>
            </a:r>
            <a:r>
              <a:rPr lang="tr-TR" dirty="0" err="1"/>
              <a:t>Stuxnet'in</a:t>
            </a:r>
            <a:r>
              <a:rPr lang="tr-TR" dirty="0"/>
              <a:t> varlığını tespit edilmesinin engellenmesi</a:t>
            </a:r>
            <a:r>
              <a:rPr lang="tr-TR" dirty="0" smtClean="0"/>
              <a:t>.</a:t>
            </a:r>
            <a:endParaRPr lang="tr-TR" dirty="0"/>
          </a:p>
          <a:p>
            <a:endParaRPr lang="tr-TR" dirty="0"/>
          </a:p>
          <a:p>
            <a:r>
              <a:rPr lang="tr-TR" dirty="0" err="1"/>
              <a:t>Stuxnet</a:t>
            </a:r>
            <a:r>
              <a:rPr lang="tr-TR" dirty="0"/>
              <a:t> genellikle virüs bulaşmış bir USB </a:t>
            </a:r>
            <a:r>
              <a:rPr lang="tr-TR" dirty="0" err="1"/>
              <a:t>flash</a:t>
            </a:r>
            <a:r>
              <a:rPr lang="tr-TR" dirty="0"/>
              <a:t> sürücü aracılığıyla hedef ortama bulaştırılır. Solucan daha sonra şebeke üzerinden yayılır ve </a:t>
            </a:r>
            <a:r>
              <a:rPr lang="tr-TR" dirty="0" err="1"/>
              <a:t>PLC'yi</a:t>
            </a:r>
            <a:r>
              <a:rPr lang="tr-TR" dirty="0"/>
              <a:t> kontrol eden bilgisayarlarda Siemens Step7 yazılımı taranır. Şebeke üzerinden yayılamadığı ve </a:t>
            </a:r>
            <a:r>
              <a:rPr lang="tr-TR" dirty="0" err="1"/>
              <a:t>PLC'yi</a:t>
            </a:r>
            <a:r>
              <a:rPr lang="tr-TR" dirty="0"/>
              <a:t> kontrol eden bilgisayarda Step7 yazılımını bulamadığı takdirde, </a:t>
            </a:r>
            <a:r>
              <a:rPr lang="tr-TR" dirty="0" err="1"/>
              <a:t>Stuxnet</a:t>
            </a:r>
            <a:r>
              <a:rPr lang="tr-TR" dirty="0"/>
              <a:t> bilgisayar içerisinde kalıcılığını sağlayamaz. Her iki koşul da yerine getirilirse, </a:t>
            </a:r>
            <a:r>
              <a:rPr lang="tr-TR" dirty="0" err="1"/>
              <a:t>Stuxnet</a:t>
            </a:r>
            <a:r>
              <a:rPr lang="tr-TR" dirty="0"/>
              <a:t> virüslü kök kullanıcı takımını (</a:t>
            </a:r>
            <a:r>
              <a:rPr lang="tr-TR" dirty="0" err="1"/>
              <a:t>rootkit</a:t>
            </a:r>
            <a:r>
              <a:rPr lang="tr-TR" dirty="0"/>
              <a:t>), </a:t>
            </a:r>
            <a:r>
              <a:rPr lang="tr-TR" dirty="0" err="1"/>
              <a:t>PLC'ye</a:t>
            </a:r>
            <a:r>
              <a:rPr lang="tr-TR" dirty="0"/>
              <a:t> ve Step7 yazılımına enjekte ederek ve kodları değiştirir ve </a:t>
            </a:r>
            <a:r>
              <a:rPr lang="tr-TR" dirty="0" err="1"/>
              <a:t>PLC'ye</a:t>
            </a:r>
            <a:r>
              <a:rPr lang="tr-TR" dirty="0"/>
              <a:t> beklenmedik komutlar vererek kullanıcılara normal sistem değerleri döndürür</a:t>
            </a:r>
            <a:r>
              <a:rPr lang="tr-TR" dirty="0" smtClean="0"/>
              <a:t>.</a:t>
            </a:r>
            <a:endParaRPr lang="tr-TR" dirty="0"/>
          </a:p>
        </p:txBody>
      </p:sp>
      <p:sp>
        <p:nvSpPr>
          <p:cNvPr id="4" name="Slayt Numarası Yer Tutucusu 3"/>
          <p:cNvSpPr>
            <a:spLocks noGrp="1"/>
          </p:cNvSpPr>
          <p:nvPr>
            <p:ph type="sldNum" sz="quarter" idx="12"/>
          </p:nvPr>
        </p:nvSpPr>
        <p:spPr/>
        <p:txBody>
          <a:bodyPr/>
          <a:lstStyle/>
          <a:p>
            <a:pPr>
              <a:defRPr/>
            </a:pPr>
            <a:fld id="{7F4061C6-814A-4387-99D3-3D3018FDD0C7}" type="slidenum">
              <a:rPr lang="en-US" altLang="tr-TR" smtClean="0"/>
              <a:pPr>
                <a:defRPr/>
              </a:pPr>
              <a:t>26</a:t>
            </a:fld>
            <a:endParaRPr lang="en-US" altLang="tr-TR"/>
          </a:p>
        </p:txBody>
      </p:sp>
    </p:spTree>
    <p:extLst>
      <p:ext uri="{BB962C8B-B14F-4D97-AF65-F5344CB8AC3E}">
        <p14:creationId xmlns:p14="http://schemas.microsoft.com/office/powerpoint/2010/main" val="426897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chor="t"/>
          <a:lstStyle/>
          <a:p>
            <a:pPr>
              <a:defRPr/>
            </a:pPr>
            <a:r>
              <a:rPr lang="tr-TR" b="1" dirty="0" smtClean="0"/>
              <a:t>STUXNET Neler </a:t>
            </a:r>
            <a:r>
              <a:rPr lang="tr-TR" b="1" dirty="0" smtClean="0"/>
              <a:t>Öğretti? </a:t>
            </a:r>
            <a:endParaRPr lang="tr-TR" dirty="0"/>
          </a:p>
        </p:txBody>
      </p:sp>
      <p:sp>
        <p:nvSpPr>
          <p:cNvPr id="33795" name="2 İçerik Yer Tutucusu"/>
          <p:cNvSpPr>
            <a:spLocks noGrp="1"/>
          </p:cNvSpPr>
          <p:nvPr>
            <p:ph sz="half" idx="1"/>
          </p:nvPr>
        </p:nvSpPr>
        <p:spPr/>
        <p:txBody>
          <a:bodyPr>
            <a:normAutofit fontScale="85000" lnSpcReduction="20000"/>
          </a:bodyPr>
          <a:lstStyle/>
          <a:p>
            <a:pPr>
              <a:buFont typeface="Wingdings" panose="05000000000000000000" pitchFamily="2" charset="2"/>
              <a:buChar char="§"/>
            </a:pPr>
            <a:r>
              <a:rPr lang="tr-TR" altLang="tr-TR" dirty="0" smtClean="0"/>
              <a:t>Ezber bozan bir yaklaşım </a:t>
            </a:r>
          </a:p>
          <a:p>
            <a:pPr>
              <a:buFont typeface="Wingdings" panose="05000000000000000000" pitchFamily="2" charset="2"/>
              <a:buChar char="§"/>
            </a:pPr>
            <a:r>
              <a:rPr lang="tr-TR" altLang="tr-TR" dirty="0" smtClean="0"/>
              <a:t>Altyapıya saldırı için planlanmış </a:t>
            </a:r>
          </a:p>
          <a:p>
            <a:pPr>
              <a:buFont typeface="Wingdings" panose="05000000000000000000" pitchFamily="2" charset="2"/>
              <a:buChar char="§"/>
            </a:pPr>
            <a:r>
              <a:rPr lang="tr-TR" altLang="tr-TR" dirty="0" smtClean="0"/>
              <a:t>Önemli sistemlerin korunaklı olmadığı </a:t>
            </a:r>
          </a:p>
          <a:p>
            <a:pPr>
              <a:buFont typeface="Wingdings" panose="05000000000000000000" pitchFamily="2" charset="2"/>
              <a:buChar char="§"/>
            </a:pPr>
            <a:r>
              <a:rPr lang="tr-TR" altLang="tr-TR" dirty="0" smtClean="0"/>
              <a:t>Kolaylıkla sistemlere zarar verilebileceği </a:t>
            </a:r>
          </a:p>
          <a:p>
            <a:pPr>
              <a:buFont typeface="Wingdings" panose="05000000000000000000" pitchFamily="2" charset="2"/>
              <a:buChar char="§"/>
            </a:pPr>
            <a:r>
              <a:rPr lang="tr-TR" altLang="tr-TR" dirty="0" smtClean="0"/>
              <a:t>Bir ülkenin nükleer programını durdurabilecek kadar önemli </a:t>
            </a:r>
          </a:p>
          <a:p>
            <a:pPr>
              <a:buFont typeface="Wingdings" panose="05000000000000000000" pitchFamily="2" charset="2"/>
              <a:buChar char="§"/>
            </a:pPr>
            <a:r>
              <a:rPr lang="tr-TR" altLang="tr-TR" dirty="0" smtClean="0"/>
              <a:t>Spekülasyon ile ülkelerin prestijlerine zarar verme </a:t>
            </a:r>
          </a:p>
          <a:p>
            <a:endParaRPr lang="tr-TR" altLang="tr-TR" dirty="0" smtClean="0"/>
          </a:p>
        </p:txBody>
      </p:sp>
      <p:sp>
        <p:nvSpPr>
          <p:cNvPr id="3" name="İçerik Yer Tutucusu 2"/>
          <p:cNvSpPr>
            <a:spLocks noGrp="1"/>
          </p:cNvSpPr>
          <p:nvPr>
            <p:ph sz="half" idx="2"/>
          </p:nvPr>
        </p:nvSpPr>
        <p:spPr/>
        <p:txBody>
          <a:bodyPr>
            <a:normAutofit fontScale="85000" lnSpcReduction="20000"/>
          </a:bodyPr>
          <a:lstStyle/>
          <a:p>
            <a:r>
              <a:rPr lang="tr-TR" dirty="0" err="1"/>
              <a:t>Stuxnet</a:t>
            </a:r>
            <a:r>
              <a:rPr lang="tr-TR" dirty="0"/>
              <a:t>, ABD ve İsrail'in, İran'ın nükleer çalışmalarını sekteye uğratmak için kullandığı solucan yazılımdır. Haziran 2010'da varlığı açığa çıkan virüs İran'ın </a:t>
            </a:r>
            <a:r>
              <a:rPr lang="tr-TR" dirty="0" err="1"/>
              <a:t>Buşehr</a:t>
            </a:r>
            <a:r>
              <a:rPr lang="tr-TR" dirty="0"/>
              <a:t> ve </a:t>
            </a:r>
            <a:r>
              <a:rPr lang="tr-TR" dirty="0" err="1"/>
              <a:t>Natanz'daki</a:t>
            </a:r>
            <a:r>
              <a:rPr lang="tr-TR" dirty="0"/>
              <a:t> nükleer tesislerini etkilemiştir.</a:t>
            </a:r>
          </a:p>
          <a:p>
            <a:endParaRPr lang="tr-TR" dirty="0"/>
          </a:p>
          <a:p>
            <a:r>
              <a:rPr lang="tr-TR" dirty="0" err="1"/>
              <a:t>Stuxnet</a:t>
            </a:r>
            <a:r>
              <a:rPr lang="tr-TR" dirty="0"/>
              <a:t>, endüstriyel kontrol sistemlerinin ve dış dünyaya kapalı sistemlerin de hedef olabileceğini göstermesi açısından siber güvenlik konusunda önemli bir yere sahiptir. Bu virüsten korunmanın en etkili yolu ise işletim sisteminizi güncellemektir</a:t>
            </a:r>
            <a:r>
              <a:rPr lang="tr-TR" dirty="0" smtClean="0"/>
              <a:t>.</a:t>
            </a:r>
            <a:endParaRPr lang="tr-TR" dirty="0"/>
          </a:p>
        </p:txBody>
      </p:sp>
      <p:sp>
        <p:nvSpPr>
          <p:cNvPr id="3379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037F6A33-DD9B-4C66-A2C4-98554A41853A}" type="slidenum">
              <a:rPr lang="en-US" altLang="tr-TR">
                <a:solidFill>
                  <a:srgbClr val="C00000"/>
                </a:solidFill>
                <a:latin typeface="Rage Italic" panose="03070502040507070304" pitchFamily="66" charset="0"/>
                <a:ea typeface="Rage Italic" panose="03070502040507070304" pitchFamily="66" charset="0"/>
              </a:rPr>
              <a:pPr/>
              <a:t>27</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Etkilenen Sistemler </a:t>
            </a:r>
            <a:endParaRPr lang="tr-TR" dirty="0"/>
          </a:p>
        </p:txBody>
      </p:sp>
      <p:pic>
        <p:nvPicPr>
          <p:cNvPr id="34819" name="5 İçerik Yer Tutucusu" descr="5.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3325" y="1177886"/>
            <a:ext cx="7285351" cy="4580017"/>
          </a:xfrm>
        </p:spPr>
      </p:pic>
      <p:sp>
        <p:nvSpPr>
          <p:cNvPr id="3482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4C9E081D-5258-4D9C-AE8C-7A3201A9F499}" type="slidenum">
              <a:rPr lang="en-US" altLang="tr-TR">
                <a:solidFill>
                  <a:srgbClr val="C00000"/>
                </a:solidFill>
                <a:latin typeface="Rage Italic" panose="03070502040507070304" pitchFamily="66" charset="0"/>
                <a:ea typeface="Rage Italic" panose="03070502040507070304" pitchFamily="66" charset="0"/>
              </a:rPr>
              <a:pPr/>
              <a:t>28</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Etkilenen Sistemler </a:t>
            </a:r>
            <a:endParaRPr lang="tr-TR" dirty="0"/>
          </a:p>
        </p:txBody>
      </p:sp>
      <p:sp>
        <p:nvSpPr>
          <p:cNvPr id="35843" name="6 İçerik Yer Tutucusu"/>
          <p:cNvSpPr>
            <a:spLocks noGrp="1"/>
          </p:cNvSpPr>
          <p:nvPr>
            <p:ph idx="1"/>
          </p:nvPr>
        </p:nvSpPr>
        <p:spPr/>
        <p:txBody>
          <a:bodyPr/>
          <a:lstStyle/>
          <a:p>
            <a:r>
              <a:rPr lang="tr-TR" altLang="tr-TR" smtClean="0"/>
              <a:t>USB Sürücülerde Yayılma</a:t>
            </a:r>
          </a:p>
        </p:txBody>
      </p:sp>
      <p:sp>
        <p:nvSpPr>
          <p:cNvPr id="35845" name="6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9DB11108-3269-4E43-8ED9-098EB52BD67A}" type="slidenum">
              <a:rPr lang="en-US" altLang="tr-TR">
                <a:solidFill>
                  <a:srgbClr val="C00000"/>
                </a:solidFill>
                <a:latin typeface="Rage Italic" panose="03070502040507070304" pitchFamily="66" charset="0"/>
                <a:ea typeface="Rage Italic" panose="03070502040507070304" pitchFamily="66" charset="0"/>
              </a:rPr>
              <a:pPr/>
              <a:t>29</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pic>
        <p:nvPicPr>
          <p:cNvPr id="35844" name="7 Resim" descr="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7465" y="1772816"/>
            <a:ext cx="65087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Tanım : Siber Güvenlik? </a:t>
            </a:r>
            <a:endParaRPr lang="tr-TR" dirty="0"/>
          </a:p>
        </p:txBody>
      </p:sp>
      <p:sp>
        <p:nvSpPr>
          <p:cNvPr id="9219" name="2 İçerik Yer Tutucusu"/>
          <p:cNvSpPr>
            <a:spLocks noGrp="1"/>
          </p:cNvSpPr>
          <p:nvPr>
            <p:ph idx="1"/>
          </p:nvPr>
        </p:nvSpPr>
        <p:spPr/>
        <p:txBody>
          <a:bodyPr/>
          <a:lstStyle/>
          <a:p>
            <a:endParaRPr lang="tr-TR" altLang="tr-TR" smtClean="0"/>
          </a:p>
          <a:p>
            <a:r>
              <a:rPr lang="tr-TR" altLang="tr-TR" smtClean="0"/>
              <a:t>“Kurum, kuruluş ve kullanıcıların bilgi varlıklarını korumak amacıyla kullanılan yöntemler, politikalar, kavramlar, kılavuzlar, risk yönetimi yaklaşımları, faaliyetler, eğitimler, en iyi uygulama deneyimleri ve kullanılan teknolojiler bütünü” olarak tanımlanıyor. </a:t>
            </a:r>
          </a:p>
        </p:txBody>
      </p:sp>
      <p:sp>
        <p:nvSpPr>
          <p:cNvPr id="922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1A969B6A-745C-40C4-B531-B8C329400832}" type="slidenum">
              <a:rPr lang="en-US" altLang="tr-TR">
                <a:solidFill>
                  <a:srgbClr val="C00000"/>
                </a:solidFill>
                <a:latin typeface="Rage Italic" panose="03070502040507070304" pitchFamily="66" charset="0"/>
                <a:ea typeface="Rage Italic" panose="03070502040507070304" pitchFamily="66" charset="0"/>
              </a:rPr>
              <a:pPr/>
              <a:t>3</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Etkilenen Organizasyonlar</a:t>
            </a:r>
            <a:endParaRPr lang="tr-TR" dirty="0"/>
          </a:p>
        </p:txBody>
      </p:sp>
      <p:sp>
        <p:nvSpPr>
          <p:cNvPr id="36867" name="6 İçerik Yer Tutucusu"/>
          <p:cNvSpPr>
            <a:spLocks noGrp="1"/>
          </p:cNvSpPr>
          <p:nvPr>
            <p:ph idx="1"/>
          </p:nvPr>
        </p:nvSpPr>
        <p:spPr/>
        <p:txBody>
          <a:bodyPr/>
          <a:lstStyle/>
          <a:p>
            <a:r>
              <a:rPr lang="tr-TR" altLang="tr-TR" smtClean="0"/>
              <a:t>WAN IP</a:t>
            </a:r>
          </a:p>
        </p:txBody>
      </p:sp>
      <p:sp>
        <p:nvSpPr>
          <p:cNvPr id="36869" name="6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77C573DF-10C9-4503-BDFB-B027202C12C3}" type="slidenum">
              <a:rPr lang="en-US" altLang="tr-TR">
                <a:solidFill>
                  <a:srgbClr val="C00000"/>
                </a:solidFill>
                <a:latin typeface="Rage Italic" panose="03070502040507070304" pitchFamily="66" charset="0"/>
                <a:ea typeface="Rage Italic" panose="03070502040507070304" pitchFamily="66" charset="0"/>
              </a:rPr>
              <a:pPr/>
              <a:t>30</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pic>
        <p:nvPicPr>
          <p:cNvPr id="36868" name="8 Resim" descr="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2" y="1916832"/>
            <a:ext cx="65055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600" dirty="0" err="1"/>
              <a:t>Stuxnet’den</a:t>
            </a:r>
            <a:r>
              <a:rPr lang="tr-TR" sz="3600" dirty="0"/>
              <a:t> Dünya Çapında Etkilenme </a:t>
            </a:r>
          </a:p>
        </p:txBody>
      </p:sp>
      <p:pic>
        <p:nvPicPr>
          <p:cNvPr id="37891" name="5 İçerik Yer Tutucusu" descr="8.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618" y="1254092"/>
            <a:ext cx="7216765" cy="4427604"/>
          </a:xfrm>
        </p:spPr>
      </p:pic>
      <p:sp>
        <p:nvSpPr>
          <p:cNvPr id="37892"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21844410-9EA2-4B42-ACAB-DF930F90DA4F}" type="slidenum">
              <a:rPr lang="en-US" altLang="tr-TR">
                <a:solidFill>
                  <a:srgbClr val="C00000"/>
                </a:solidFill>
                <a:latin typeface="Rage Italic" panose="03070502040507070304" pitchFamily="66" charset="0"/>
                <a:ea typeface="Rage Italic" panose="03070502040507070304" pitchFamily="66" charset="0"/>
              </a:rPr>
              <a:pPr/>
              <a:t>31</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Siber Tehditlerin Amaçları </a:t>
            </a:r>
            <a:endParaRPr lang="tr-TR" dirty="0"/>
          </a:p>
        </p:txBody>
      </p:sp>
      <p:sp>
        <p:nvSpPr>
          <p:cNvPr id="38915" name="2 İçerik Yer Tutucusu"/>
          <p:cNvSpPr>
            <a:spLocks noGrp="1"/>
          </p:cNvSpPr>
          <p:nvPr>
            <p:ph idx="1"/>
          </p:nvPr>
        </p:nvSpPr>
        <p:spPr/>
        <p:txBody>
          <a:bodyPr/>
          <a:lstStyle/>
          <a:p>
            <a:r>
              <a:rPr lang="tr-TR" altLang="tr-TR" smtClean="0"/>
              <a:t>Sisteme yetkisiz erişim </a:t>
            </a:r>
          </a:p>
          <a:p>
            <a:r>
              <a:rPr lang="tr-TR" altLang="tr-TR" smtClean="0"/>
              <a:t>Sistemin bozulması </a:t>
            </a:r>
          </a:p>
          <a:p>
            <a:r>
              <a:rPr lang="tr-TR" altLang="tr-TR" smtClean="0"/>
              <a:t>Hizmetlerin engellenmesi </a:t>
            </a:r>
          </a:p>
          <a:p>
            <a:r>
              <a:rPr lang="tr-TR" altLang="tr-TR" smtClean="0"/>
              <a:t>Bilgilerin </a:t>
            </a:r>
          </a:p>
          <a:p>
            <a:pPr lvl="1"/>
            <a:r>
              <a:rPr lang="tr-TR" altLang="tr-TR" smtClean="0"/>
              <a:t>Değiştirilmesi </a:t>
            </a:r>
          </a:p>
          <a:p>
            <a:pPr lvl="1"/>
            <a:r>
              <a:rPr lang="tr-TR" altLang="tr-TR" smtClean="0"/>
              <a:t>Yok edilmesi </a:t>
            </a:r>
          </a:p>
          <a:p>
            <a:pPr lvl="1"/>
            <a:r>
              <a:rPr lang="tr-TR" altLang="tr-TR" smtClean="0"/>
              <a:t>İfşa edilmesi </a:t>
            </a:r>
          </a:p>
          <a:p>
            <a:pPr lvl="1"/>
            <a:r>
              <a:rPr lang="tr-TR" altLang="tr-TR" smtClean="0"/>
              <a:t>Çalınması </a:t>
            </a:r>
          </a:p>
          <a:p>
            <a:endParaRPr lang="tr-TR" altLang="tr-TR" smtClean="0"/>
          </a:p>
        </p:txBody>
      </p:sp>
      <p:sp>
        <p:nvSpPr>
          <p:cNvPr id="3891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B29D8D02-5B96-47E4-B338-65E8A9E365AC}" type="slidenum">
              <a:rPr lang="en-US" altLang="tr-TR">
                <a:solidFill>
                  <a:srgbClr val="C00000"/>
                </a:solidFill>
                <a:latin typeface="Rage Italic" panose="03070502040507070304" pitchFamily="66" charset="0"/>
                <a:ea typeface="Rage Italic" panose="03070502040507070304" pitchFamily="66" charset="0"/>
              </a:rPr>
              <a:pPr/>
              <a:t>32</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Siber Ortamlar</a:t>
            </a:r>
            <a:endParaRPr lang="tr-TR" dirty="0"/>
          </a:p>
        </p:txBody>
      </p:sp>
      <p:sp>
        <p:nvSpPr>
          <p:cNvPr id="39939" name="2 İçerik Yer Tutucusu"/>
          <p:cNvSpPr>
            <a:spLocks noGrp="1"/>
          </p:cNvSpPr>
          <p:nvPr>
            <p:ph idx="1"/>
          </p:nvPr>
        </p:nvSpPr>
        <p:spPr/>
        <p:txBody>
          <a:bodyPr/>
          <a:lstStyle/>
          <a:p>
            <a:pPr>
              <a:buFont typeface="Wingdings" pitchFamily="2" charset="2"/>
              <a:buNone/>
            </a:pPr>
            <a:r>
              <a:rPr lang="tr-TR" altLang="tr-TR" smtClean="0"/>
              <a:t>	İyilerin ve Kötülerin amansız savaşı </a:t>
            </a:r>
          </a:p>
          <a:p>
            <a:r>
              <a:rPr lang="tr-TR" altLang="tr-TR" smtClean="0"/>
              <a:t>Saldıran Taraf </a:t>
            </a:r>
          </a:p>
          <a:p>
            <a:r>
              <a:rPr lang="tr-TR" altLang="tr-TR" smtClean="0"/>
              <a:t>Savunan Taraf </a:t>
            </a:r>
          </a:p>
          <a:p>
            <a:endParaRPr lang="tr-TR" altLang="tr-TR" smtClean="0"/>
          </a:p>
        </p:txBody>
      </p:sp>
      <p:sp>
        <p:nvSpPr>
          <p:cNvPr id="3994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BFA07831-147A-429E-93B5-5DE0453F639F}" type="slidenum">
              <a:rPr lang="en-US" altLang="tr-TR">
                <a:solidFill>
                  <a:srgbClr val="C00000"/>
                </a:solidFill>
                <a:latin typeface="Rage Italic" panose="03070502040507070304" pitchFamily="66" charset="0"/>
                <a:ea typeface="Rage Italic" panose="03070502040507070304" pitchFamily="66" charset="0"/>
              </a:rPr>
              <a:pPr/>
              <a:t>33</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Siber Ortamlar</a:t>
            </a:r>
            <a:endParaRPr lang="tr-TR" dirty="0"/>
          </a:p>
        </p:txBody>
      </p:sp>
      <p:sp>
        <p:nvSpPr>
          <p:cNvPr id="40963" name="2 İçerik Yer Tutucusu"/>
          <p:cNvSpPr>
            <a:spLocks noGrp="1"/>
          </p:cNvSpPr>
          <p:nvPr>
            <p:ph idx="1"/>
          </p:nvPr>
        </p:nvSpPr>
        <p:spPr/>
        <p:txBody>
          <a:bodyPr/>
          <a:lstStyle/>
          <a:p>
            <a:r>
              <a:rPr lang="tr-TR" altLang="tr-TR" b="1" smtClean="0"/>
              <a:t>Saldıran Taraf </a:t>
            </a:r>
          </a:p>
          <a:p>
            <a:pPr lvl="1"/>
            <a:r>
              <a:rPr lang="tr-TR" altLang="tr-TR" smtClean="0"/>
              <a:t>Saldırılar artmakta </a:t>
            </a:r>
          </a:p>
          <a:p>
            <a:pPr lvl="1"/>
            <a:r>
              <a:rPr lang="tr-TR" altLang="tr-TR" smtClean="0"/>
              <a:t>Saldırı bilgi seviyesi hızla azalmakta </a:t>
            </a:r>
          </a:p>
          <a:p>
            <a:pPr lvl="1"/>
            <a:r>
              <a:rPr lang="tr-TR" altLang="tr-TR" smtClean="0"/>
              <a:t>Kötücül kodlar gelişerek ve değişerek hızla yayılmakta </a:t>
            </a:r>
          </a:p>
          <a:p>
            <a:pPr lvl="1"/>
            <a:r>
              <a:rPr lang="tr-TR" altLang="tr-TR" smtClean="0"/>
              <a:t>Organize sanal suç örgütlerini kurma </a:t>
            </a:r>
          </a:p>
          <a:p>
            <a:pPr lvl="1"/>
            <a:r>
              <a:rPr lang="tr-TR" altLang="tr-TR" smtClean="0"/>
              <a:t>İyilerden hep bir adım önde </a:t>
            </a:r>
          </a:p>
          <a:p>
            <a:endParaRPr lang="tr-TR" altLang="tr-TR" smtClean="0"/>
          </a:p>
        </p:txBody>
      </p:sp>
      <p:sp>
        <p:nvSpPr>
          <p:cNvPr id="4096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D4E98F8C-6305-4DF9-84BC-E93F62278224}" type="slidenum">
              <a:rPr lang="en-US" altLang="tr-TR">
                <a:solidFill>
                  <a:srgbClr val="C00000"/>
                </a:solidFill>
                <a:latin typeface="Rage Italic" panose="03070502040507070304" pitchFamily="66" charset="0"/>
                <a:ea typeface="Rage Italic" panose="03070502040507070304" pitchFamily="66" charset="0"/>
              </a:rPr>
              <a:pPr/>
              <a:t>34</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Siber Ortamlar</a:t>
            </a:r>
            <a:endParaRPr lang="tr-TR" dirty="0"/>
          </a:p>
        </p:txBody>
      </p:sp>
      <p:sp>
        <p:nvSpPr>
          <p:cNvPr id="41987" name="2 İçerik Yer Tutucusu"/>
          <p:cNvSpPr>
            <a:spLocks noGrp="1"/>
          </p:cNvSpPr>
          <p:nvPr>
            <p:ph idx="1"/>
          </p:nvPr>
        </p:nvSpPr>
        <p:spPr/>
        <p:txBody>
          <a:bodyPr/>
          <a:lstStyle/>
          <a:p>
            <a:pPr>
              <a:buFont typeface="Wingdings" pitchFamily="2" charset="2"/>
              <a:buNone/>
            </a:pPr>
            <a:r>
              <a:rPr lang="tr-TR" altLang="tr-TR" b="1" smtClean="0"/>
              <a:t>	Savunan Taraf </a:t>
            </a:r>
          </a:p>
          <a:p>
            <a:pPr lvl="1"/>
            <a:r>
              <a:rPr lang="tr-TR" altLang="tr-TR" smtClean="0"/>
              <a:t>Güvenliğin en zayıf halkası </a:t>
            </a:r>
          </a:p>
          <a:p>
            <a:pPr lvl="1"/>
            <a:r>
              <a:rPr lang="tr-TR" altLang="tr-TR" smtClean="0"/>
              <a:t>Bilgisizlik, ilgisizlik, hafife alma, </a:t>
            </a:r>
          </a:p>
          <a:p>
            <a:pPr lvl="1"/>
            <a:r>
              <a:rPr lang="tr-TR" altLang="tr-TR" smtClean="0"/>
              <a:t>%100 Güvenliğin sağlanamaması </a:t>
            </a:r>
            <a:r>
              <a:rPr lang="tr-TR" altLang="tr-TR" b="1" smtClean="0"/>
              <a:t>%99,9 Korunma + %0,1 Korunmasızlık=%100 güvensizlik </a:t>
            </a:r>
          </a:p>
          <a:p>
            <a:pPr lvl="1"/>
            <a:r>
              <a:rPr lang="tr-TR" altLang="tr-TR" smtClean="0"/>
              <a:t>Bilgi birikimi (Yatırım, Eğitim ve zaman) </a:t>
            </a:r>
          </a:p>
          <a:p>
            <a:pPr lvl="1"/>
            <a:r>
              <a:rPr lang="tr-TR" altLang="tr-TR" smtClean="0"/>
              <a:t>Kişilere güven duygusu </a:t>
            </a:r>
          </a:p>
          <a:p>
            <a:pPr lvl="1"/>
            <a:r>
              <a:rPr lang="tr-TR" altLang="tr-TR" smtClean="0"/>
              <a:t>E-dünyanın doğasında olan güvensizlik </a:t>
            </a:r>
          </a:p>
          <a:p>
            <a:endParaRPr lang="tr-TR" altLang="tr-TR" smtClean="0"/>
          </a:p>
        </p:txBody>
      </p:sp>
      <p:sp>
        <p:nvSpPr>
          <p:cNvPr id="4198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BB06CA98-584B-488A-8E87-8CB63D9EF304}" type="slidenum">
              <a:rPr lang="en-US" altLang="tr-TR">
                <a:solidFill>
                  <a:srgbClr val="C00000"/>
                </a:solidFill>
                <a:latin typeface="Rage Italic" panose="03070502040507070304" pitchFamily="66" charset="0"/>
                <a:ea typeface="Rage Italic" panose="03070502040507070304" pitchFamily="66" charset="0"/>
              </a:rPr>
              <a:pPr/>
              <a:t>35</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Siber Ortamlar</a:t>
            </a:r>
            <a:endParaRPr lang="tr-TR" dirty="0"/>
          </a:p>
        </p:txBody>
      </p:sp>
      <p:sp>
        <p:nvSpPr>
          <p:cNvPr id="43011" name="2 İçerik Yer Tutucusu"/>
          <p:cNvSpPr>
            <a:spLocks noGrp="1"/>
          </p:cNvSpPr>
          <p:nvPr>
            <p:ph idx="1"/>
          </p:nvPr>
        </p:nvSpPr>
        <p:spPr/>
        <p:txBody>
          <a:bodyPr/>
          <a:lstStyle/>
          <a:p>
            <a:pPr>
              <a:buFont typeface="Wingdings" pitchFamily="2" charset="2"/>
              <a:buNone/>
            </a:pPr>
            <a:r>
              <a:rPr lang="tr-TR" altLang="tr-TR" smtClean="0"/>
              <a:t>	Siber Bilgi Güvenliği ? </a:t>
            </a:r>
          </a:p>
          <a:p>
            <a:r>
              <a:rPr lang="tr-TR" altLang="tr-TR" smtClean="0"/>
              <a:t>Üretim </a:t>
            </a:r>
          </a:p>
          <a:p>
            <a:r>
              <a:rPr lang="tr-TR" altLang="tr-TR" smtClean="0"/>
              <a:t>Erişim </a:t>
            </a:r>
          </a:p>
          <a:p>
            <a:r>
              <a:rPr lang="tr-TR" altLang="tr-TR" smtClean="0"/>
              <a:t>İşleme </a:t>
            </a:r>
          </a:p>
          <a:p>
            <a:r>
              <a:rPr lang="tr-TR" altLang="tr-TR" smtClean="0"/>
              <a:t>Depolama </a:t>
            </a:r>
          </a:p>
          <a:p>
            <a:r>
              <a:rPr lang="tr-TR" altLang="tr-TR" smtClean="0"/>
              <a:t>Aktarma </a:t>
            </a:r>
          </a:p>
          <a:p>
            <a:r>
              <a:rPr lang="tr-TR" altLang="tr-TR" smtClean="0"/>
              <a:t>Yok etme </a:t>
            </a:r>
          </a:p>
          <a:p>
            <a:endParaRPr lang="tr-TR" altLang="tr-TR" smtClean="0"/>
          </a:p>
        </p:txBody>
      </p:sp>
      <p:sp>
        <p:nvSpPr>
          <p:cNvPr id="43012"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FF1BB27C-2289-4812-B4A2-6E182C790A16}" type="slidenum">
              <a:rPr lang="en-US" altLang="tr-TR">
                <a:solidFill>
                  <a:srgbClr val="C00000"/>
                </a:solidFill>
                <a:latin typeface="Rage Italic" panose="03070502040507070304" pitchFamily="66" charset="0"/>
                <a:ea typeface="Rage Italic" panose="03070502040507070304" pitchFamily="66" charset="0"/>
              </a:rPr>
              <a:pPr/>
              <a:t>36</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Siber Güvenlik Kültürünün Oluşturulması </a:t>
            </a:r>
            <a:endParaRPr lang="tr-TR" dirty="0"/>
          </a:p>
        </p:txBody>
      </p:sp>
      <p:pic>
        <p:nvPicPr>
          <p:cNvPr id="44035" name="5 İçerik Yer Tutucusu" descr="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49488" y="1857376"/>
            <a:ext cx="7632700" cy="4029075"/>
          </a:xfrm>
        </p:spPr>
      </p:pic>
      <p:sp>
        <p:nvSpPr>
          <p:cNvPr id="4403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608CC9F9-5590-4A00-9787-120ED0B72FC2}" type="slidenum">
              <a:rPr lang="en-US" altLang="tr-TR">
                <a:solidFill>
                  <a:srgbClr val="C00000"/>
                </a:solidFill>
                <a:latin typeface="Rage Italic" panose="03070502040507070304" pitchFamily="66" charset="0"/>
                <a:ea typeface="Rage Italic" panose="03070502040507070304" pitchFamily="66" charset="0"/>
              </a:rPr>
              <a:pPr/>
              <a:t>37</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Bireysel Stratejiler</a:t>
            </a:r>
            <a:endParaRPr lang="tr-TR" dirty="0"/>
          </a:p>
        </p:txBody>
      </p:sp>
      <p:sp>
        <p:nvSpPr>
          <p:cNvPr id="45059" name="2 İçerik Yer Tutucusu"/>
          <p:cNvSpPr>
            <a:spLocks noGrp="1"/>
          </p:cNvSpPr>
          <p:nvPr>
            <p:ph idx="1"/>
          </p:nvPr>
        </p:nvSpPr>
        <p:spPr/>
        <p:txBody>
          <a:bodyPr/>
          <a:lstStyle/>
          <a:p>
            <a:r>
              <a:rPr lang="tr-TR" altLang="tr-TR" smtClean="0"/>
              <a:t>Tehlikelerin farkında olmak</a:t>
            </a:r>
          </a:p>
          <a:p>
            <a:r>
              <a:rPr lang="tr-TR" altLang="tr-TR" smtClean="0"/>
              <a:t>Çok katmanlı bir savunma mekanizması oluşturmak</a:t>
            </a:r>
          </a:p>
          <a:p>
            <a:pPr lvl="1"/>
            <a:r>
              <a:rPr lang="tr-TR" altLang="tr-TR" smtClean="0"/>
              <a:t>Çoklu araçlar</a:t>
            </a:r>
          </a:p>
          <a:p>
            <a:pPr lvl="1"/>
            <a:r>
              <a:rPr lang="tr-TR" altLang="tr-TR" smtClean="0"/>
              <a:t>Yama programları</a:t>
            </a:r>
          </a:p>
          <a:p>
            <a:pPr lvl="1"/>
            <a:r>
              <a:rPr lang="tr-TR" altLang="tr-TR" smtClean="0"/>
              <a:t>Güncellemeler</a:t>
            </a:r>
          </a:p>
          <a:p>
            <a:r>
              <a:rPr lang="tr-TR" altLang="tr-TR" smtClean="0"/>
              <a:t>Sosyal medyada gizlilik seçeneklerini iyi değerlendirmek</a:t>
            </a:r>
          </a:p>
          <a:p>
            <a:r>
              <a:rPr lang="tr-TR" altLang="tr-TR" smtClean="0"/>
              <a:t>Verilerinizin nerede olduğundan emin olun</a:t>
            </a:r>
          </a:p>
          <a:p>
            <a:r>
              <a:rPr lang="tr-TR" altLang="tr-TR" smtClean="0"/>
              <a:t>Kötü çocuk gibi düşünün</a:t>
            </a:r>
          </a:p>
          <a:p>
            <a:r>
              <a:rPr lang="tr-TR" altLang="tr-TR" smtClean="0"/>
              <a:t>Çocukların erişilebilirliğinin sınırlayın</a:t>
            </a:r>
            <a:endParaRPr lang="en-US" altLang="tr-TR" smtClean="0"/>
          </a:p>
          <a:p>
            <a:endParaRPr lang="tr-TR" altLang="tr-TR" smtClean="0"/>
          </a:p>
        </p:txBody>
      </p:sp>
      <p:sp>
        <p:nvSpPr>
          <p:cNvPr id="4506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A3ED6E31-00D2-49F3-A478-DB9C733330FB}" type="slidenum">
              <a:rPr lang="en-US" altLang="tr-TR">
                <a:solidFill>
                  <a:srgbClr val="C00000"/>
                </a:solidFill>
                <a:latin typeface="Rage Italic" panose="03070502040507070304" pitchFamily="66" charset="0"/>
                <a:ea typeface="Rage Italic" panose="03070502040507070304" pitchFamily="66" charset="0"/>
              </a:rPr>
              <a:pPr/>
              <a:t>38</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CIA</a:t>
            </a:r>
            <a:endParaRPr lang="tr-TR" dirty="0"/>
          </a:p>
        </p:txBody>
      </p:sp>
      <p:sp>
        <p:nvSpPr>
          <p:cNvPr id="3" name="2 İçerik Yer Tutucusu"/>
          <p:cNvSpPr>
            <a:spLocks noGrp="1"/>
          </p:cNvSpPr>
          <p:nvPr>
            <p:ph idx="1"/>
          </p:nvPr>
        </p:nvSpPr>
        <p:spPr/>
        <p:txBody>
          <a:bodyPr/>
          <a:lstStyle/>
          <a:p>
            <a:pPr>
              <a:defRPr/>
            </a:pPr>
            <a:r>
              <a:rPr lang="tr-TR" dirty="0" err="1" smtClean="0"/>
              <a:t>Confidentiality</a:t>
            </a:r>
            <a:r>
              <a:rPr lang="tr-TR" dirty="0" smtClean="0"/>
              <a:t> – Gizlilik</a:t>
            </a:r>
          </a:p>
          <a:p>
            <a:pPr lvl="1">
              <a:defRPr/>
            </a:pPr>
            <a:r>
              <a:rPr lang="tr-TR" dirty="0" smtClean="0"/>
              <a:t>Bilgi ne anlama geliyor</a:t>
            </a:r>
          </a:p>
          <a:p>
            <a:pPr>
              <a:defRPr/>
            </a:pPr>
            <a:r>
              <a:rPr lang="tr-TR" dirty="0" err="1" smtClean="0"/>
              <a:t>Integrity</a:t>
            </a:r>
            <a:r>
              <a:rPr lang="tr-TR" dirty="0" smtClean="0"/>
              <a:t> – Bütünlük</a:t>
            </a:r>
          </a:p>
          <a:p>
            <a:pPr lvl="1">
              <a:defRPr/>
            </a:pPr>
            <a:r>
              <a:rPr lang="tr-TR" dirty="0" smtClean="0"/>
              <a:t>Değişim olmadığı doğrulanabiliyor mu? </a:t>
            </a:r>
          </a:p>
          <a:p>
            <a:pPr>
              <a:defRPr/>
            </a:pPr>
            <a:r>
              <a:rPr lang="tr-TR" dirty="0" err="1" smtClean="0"/>
              <a:t>Availability</a:t>
            </a:r>
            <a:r>
              <a:rPr lang="tr-TR" dirty="0" smtClean="0"/>
              <a:t> – Geçerlilik</a:t>
            </a:r>
          </a:p>
          <a:p>
            <a:pPr lvl="1">
              <a:defRPr/>
            </a:pPr>
            <a:r>
              <a:rPr lang="tr-TR" dirty="0" smtClean="0"/>
              <a:t>İhtiyaç duyulduğunda bilgiye erişilebiliyor mu ?</a:t>
            </a:r>
          </a:p>
          <a:p>
            <a:pPr marL="0" indent="0">
              <a:buNone/>
              <a:defRPr/>
            </a:pPr>
            <a:endParaRPr lang="tr-TR" dirty="0" smtClean="0"/>
          </a:p>
          <a:p>
            <a:pPr marL="0" indent="0">
              <a:buNone/>
              <a:defRPr/>
            </a:pPr>
            <a:r>
              <a:rPr lang="tr-TR" b="1" u="sng" dirty="0" smtClean="0"/>
              <a:t>Ek özellikler</a:t>
            </a:r>
          </a:p>
          <a:p>
            <a:pPr>
              <a:defRPr/>
            </a:pPr>
            <a:r>
              <a:rPr lang="tr-TR" dirty="0" err="1" smtClean="0"/>
              <a:t>Non</a:t>
            </a:r>
            <a:r>
              <a:rPr lang="tr-TR" dirty="0" smtClean="0"/>
              <a:t>-</a:t>
            </a:r>
            <a:r>
              <a:rPr lang="tr-TR" dirty="0" err="1" smtClean="0"/>
              <a:t>repudiation</a:t>
            </a:r>
            <a:r>
              <a:rPr lang="tr-TR" dirty="0" smtClean="0"/>
              <a:t> – İnkar edememe</a:t>
            </a:r>
          </a:p>
          <a:p>
            <a:pPr>
              <a:defRPr/>
            </a:pPr>
            <a:r>
              <a:rPr lang="tr-TR" dirty="0" err="1" smtClean="0"/>
              <a:t>Authentication</a:t>
            </a:r>
            <a:r>
              <a:rPr lang="tr-TR" dirty="0" smtClean="0"/>
              <a:t> -Yetkilendirme</a:t>
            </a:r>
            <a:endParaRPr lang="tr-TR" dirty="0"/>
          </a:p>
        </p:txBody>
      </p:sp>
      <p:sp>
        <p:nvSpPr>
          <p:cNvPr id="46085" name="6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ADC49AE2-5FCE-4D43-95A9-D840642789BB}" type="slidenum">
              <a:rPr lang="en-US" altLang="tr-TR">
                <a:solidFill>
                  <a:srgbClr val="C00000"/>
                </a:solidFill>
                <a:latin typeface="Rage Italic" panose="03070502040507070304" pitchFamily="66" charset="0"/>
                <a:ea typeface="Rage Italic" panose="03070502040507070304" pitchFamily="66" charset="0"/>
              </a:rPr>
              <a:pPr/>
              <a:t>39</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pic>
        <p:nvPicPr>
          <p:cNvPr id="46084" name="5 Resim" descr="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3375" y="1857375"/>
            <a:ext cx="22733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Bilgi Nedir ? </a:t>
            </a:r>
            <a:endParaRPr lang="tr-TR" dirty="0"/>
          </a:p>
        </p:txBody>
      </p:sp>
      <p:sp>
        <p:nvSpPr>
          <p:cNvPr id="10243" name="2 İçerik Yer Tutucusu"/>
          <p:cNvSpPr>
            <a:spLocks noGrp="1"/>
          </p:cNvSpPr>
          <p:nvPr>
            <p:ph idx="1"/>
          </p:nvPr>
        </p:nvSpPr>
        <p:spPr/>
        <p:txBody>
          <a:bodyPr/>
          <a:lstStyle/>
          <a:p>
            <a:r>
              <a:rPr lang="tr-TR" altLang="tr-TR" smtClean="0"/>
              <a:t>İşlenmiş veridir. </a:t>
            </a:r>
          </a:p>
          <a:p>
            <a:r>
              <a:rPr lang="tr-TR" altLang="tr-TR" smtClean="0"/>
              <a:t>Bir konu hakkında belirsizliği azaltan kaynaktır (Shannon). </a:t>
            </a:r>
          </a:p>
          <a:p>
            <a:r>
              <a:rPr lang="tr-TR" altLang="tr-TR" smtClean="0"/>
              <a:t>Kişi/kurum/kuruluşlar için önemli ve değerli olan bir kaynaktır ve korunması gerekir. </a:t>
            </a:r>
          </a:p>
          <a:p>
            <a:r>
              <a:rPr lang="tr-TR" altLang="tr-TR" smtClean="0"/>
              <a:t>Veri (data), bilgi (information), ve özbilgi (knowledge) </a:t>
            </a:r>
          </a:p>
        </p:txBody>
      </p:sp>
      <p:sp>
        <p:nvSpPr>
          <p:cNvPr id="1024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66038EDD-80A8-450A-B0A1-6EEF9C71B514}" type="slidenum">
              <a:rPr lang="en-US" altLang="tr-TR">
                <a:solidFill>
                  <a:srgbClr val="C00000"/>
                </a:solidFill>
                <a:latin typeface="Rage Italic" panose="03070502040507070304" pitchFamily="66" charset="0"/>
                <a:ea typeface="Rage Italic" panose="03070502040507070304" pitchFamily="66" charset="0"/>
              </a:rPr>
              <a:pPr/>
              <a:t>4</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altLang="tr-TR" dirty="0" smtClean="0"/>
              <a:t>Sonuç</a:t>
            </a:r>
            <a:endParaRPr lang="tr-TR" dirty="0"/>
          </a:p>
        </p:txBody>
      </p:sp>
      <p:sp>
        <p:nvSpPr>
          <p:cNvPr id="47107" name="2 İçerik Yer Tutucusu"/>
          <p:cNvSpPr>
            <a:spLocks noGrp="1"/>
          </p:cNvSpPr>
          <p:nvPr>
            <p:ph idx="1"/>
          </p:nvPr>
        </p:nvSpPr>
        <p:spPr/>
        <p:txBody>
          <a:bodyPr/>
          <a:lstStyle/>
          <a:p>
            <a:r>
              <a:rPr lang="tr-TR" altLang="tr-TR" smtClean="0"/>
              <a:t>Bilgi Güvenliği </a:t>
            </a:r>
            <a:r>
              <a:rPr lang="tr-TR" altLang="tr-TR" b="1" smtClean="0"/>
              <a:t>ürün veya hizmet değildir. </a:t>
            </a:r>
          </a:p>
          <a:p>
            <a:r>
              <a:rPr lang="tr-TR" altLang="tr-TR" smtClean="0"/>
              <a:t>İnsan faktörü, teknoloji ve eğitim unsurları üçgeninde </a:t>
            </a:r>
            <a:r>
              <a:rPr lang="tr-TR" altLang="tr-TR" b="1" smtClean="0"/>
              <a:t>yönetilmesi zorunlu olan karmaşık süreçlerden oluşan, süreklilik arz eden bir süreçtir. </a:t>
            </a:r>
          </a:p>
          <a:p>
            <a:r>
              <a:rPr lang="tr-TR" altLang="tr-TR" smtClean="0"/>
              <a:t>Üç unsur arasında tamamlayıcılık olmadığı sürece </a:t>
            </a:r>
            <a:r>
              <a:rPr lang="tr-TR" altLang="tr-TR" b="1" smtClean="0"/>
              <a:t>yüksek seviyede bir güvenlikten bahsedebilmek mümkün değildir. </a:t>
            </a:r>
          </a:p>
          <a:p>
            <a:r>
              <a:rPr lang="tr-TR" altLang="tr-TR" smtClean="0"/>
              <a:t>Yüksek seviyede E-Devlet güvenliğinden bahsedebilmek için </a:t>
            </a:r>
            <a:r>
              <a:rPr lang="tr-TR" altLang="tr-TR" b="1" smtClean="0"/>
              <a:t>Kurumsal ve Bireysel anlamda Bilgi Güvenliğinin gerekleri yerine getirilmelidir. </a:t>
            </a:r>
          </a:p>
          <a:p>
            <a:endParaRPr lang="tr-TR" altLang="tr-TR" smtClean="0"/>
          </a:p>
        </p:txBody>
      </p:sp>
      <p:sp>
        <p:nvSpPr>
          <p:cNvPr id="4710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8D7CE4A3-50E4-406F-8B45-E8BF0C5E768A}" type="slidenum">
              <a:rPr lang="en-US" altLang="tr-TR">
                <a:solidFill>
                  <a:srgbClr val="C00000"/>
                </a:solidFill>
                <a:latin typeface="Rage Italic" panose="03070502040507070304" pitchFamily="66" charset="0"/>
                <a:ea typeface="Rage Italic" panose="03070502040507070304" pitchFamily="66" charset="0"/>
              </a:rPr>
              <a:pPr/>
              <a:t>40</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Sorular</a:t>
            </a:r>
            <a:endParaRPr lang="tr-TR" dirty="0"/>
          </a:p>
        </p:txBody>
      </p:sp>
      <p:sp>
        <p:nvSpPr>
          <p:cNvPr id="48132"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DD522369-4EA5-4474-973F-BDB4EECBB6AE}" type="slidenum">
              <a:rPr lang="en-US" altLang="tr-TR">
                <a:solidFill>
                  <a:srgbClr val="C00000"/>
                </a:solidFill>
                <a:latin typeface="Rage Italic" panose="03070502040507070304" pitchFamily="66" charset="0"/>
                <a:ea typeface="Rage Italic" panose="03070502040507070304" pitchFamily="66" charset="0"/>
              </a:rPr>
              <a:pPr/>
              <a:t>41</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pic>
        <p:nvPicPr>
          <p:cNvPr id="48131" name="Picture 4" descr="MCj040426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2500313"/>
            <a:ext cx="3151188"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Kaynaklar</a:t>
            </a:r>
            <a:endParaRPr lang="tr-TR" dirty="0"/>
          </a:p>
        </p:txBody>
      </p:sp>
      <p:sp>
        <p:nvSpPr>
          <p:cNvPr id="49155" name="2 İçerik Yer Tutucusu"/>
          <p:cNvSpPr>
            <a:spLocks noGrp="1"/>
          </p:cNvSpPr>
          <p:nvPr>
            <p:ph idx="1"/>
          </p:nvPr>
        </p:nvSpPr>
        <p:spPr/>
        <p:txBody>
          <a:bodyPr/>
          <a:lstStyle/>
          <a:p>
            <a:r>
              <a:rPr lang="tr-TR" altLang="tr-TR" dirty="0" smtClean="0"/>
              <a:t>- </a:t>
            </a:r>
            <a:r>
              <a:rPr lang="tr-TR" altLang="tr-TR" dirty="0" err="1" smtClean="0"/>
              <a:t>Daş</a:t>
            </a:r>
            <a:r>
              <a:rPr lang="tr-TR" altLang="tr-TR" dirty="0" smtClean="0"/>
              <a:t> </a:t>
            </a:r>
            <a:r>
              <a:rPr lang="tr-TR" altLang="tr-TR" dirty="0" smtClean="0"/>
              <a:t>R. Bilgi Sistemleri ve Güvenliği ders </a:t>
            </a:r>
            <a:r>
              <a:rPr lang="tr-TR" altLang="tr-TR" dirty="0" smtClean="0"/>
              <a:t>notları</a:t>
            </a:r>
          </a:p>
          <a:p>
            <a:r>
              <a:rPr lang="tr-TR" altLang="tr-TR" dirty="0" smtClean="0"/>
              <a:t>- </a:t>
            </a:r>
            <a:r>
              <a:rPr lang="en-US" altLang="tr-TR" dirty="0" err="1"/>
              <a:t>Stuxnet</a:t>
            </a:r>
            <a:r>
              <a:rPr lang="en-US" altLang="tr-TR" dirty="0"/>
              <a:t>. (2019, November 21). Retrieved March 11, 2020, from https://tr.wikipedia.org/wiki/Stuxnet</a:t>
            </a:r>
            <a:r>
              <a:rPr lang="tr-TR" altLang="tr-TR" dirty="0" smtClean="0"/>
              <a:t> </a:t>
            </a:r>
            <a:endParaRPr lang="tr-TR" altLang="tr-TR" dirty="0" smtClean="0"/>
          </a:p>
          <a:p>
            <a:endParaRPr lang="tr-TR" altLang="tr-TR" dirty="0" smtClean="0"/>
          </a:p>
        </p:txBody>
      </p:sp>
      <p:sp>
        <p:nvSpPr>
          <p:cNvPr id="4915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81607B02-6A8A-4EC0-9FF1-B0BF92DB6940}" type="slidenum">
              <a:rPr lang="en-US" altLang="tr-TR">
                <a:solidFill>
                  <a:srgbClr val="C00000"/>
                </a:solidFill>
                <a:latin typeface="Rage Italic" panose="03070502040507070304" pitchFamily="66" charset="0"/>
                <a:ea typeface="Rage Italic" panose="03070502040507070304" pitchFamily="66" charset="0"/>
              </a:rPr>
              <a:pPr/>
              <a:t>42</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Bilgi Nedir ? </a:t>
            </a:r>
            <a:endParaRPr lang="tr-TR" dirty="0"/>
          </a:p>
        </p:txBody>
      </p:sp>
      <p:sp>
        <p:nvSpPr>
          <p:cNvPr id="11267" name="2 İçerik Yer Tutucusu"/>
          <p:cNvSpPr>
            <a:spLocks noGrp="1"/>
          </p:cNvSpPr>
          <p:nvPr>
            <p:ph idx="1"/>
          </p:nvPr>
        </p:nvSpPr>
        <p:spPr>
          <a:xfrm>
            <a:off x="508000" y="1066800"/>
            <a:ext cx="11176000" cy="5098504"/>
          </a:xfrm>
        </p:spPr>
        <p:txBody>
          <a:bodyPr>
            <a:noAutofit/>
          </a:bodyPr>
          <a:lstStyle/>
          <a:p>
            <a:r>
              <a:rPr lang="tr-TR" altLang="tr-TR" sz="1800" dirty="0"/>
              <a:t>Boşlukta ve zamanda yer kaplar. </a:t>
            </a:r>
          </a:p>
          <a:p>
            <a:r>
              <a:rPr lang="tr-TR" altLang="tr-TR" sz="1800" dirty="0"/>
              <a:t>Gürültü çıkarmadan hareket edemez. </a:t>
            </a:r>
          </a:p>
          <a:p>
            <a:r>
              <a:rPr lang="tr-TR" altLang="tr-TR" sz="1800" dirty="0"/>
              <a:t>Bilginin hareket etmesi için enerji gerekir. </a:t>
            </a:r>
          </a:p>
          <a:p>
            <a:r>
              <a:rPr lang="tr-TR" altLang="tr-TR" sz="1800" dirty="0"/>
              <a:t>Bilgi yaşam ve herhangi bir düzenli etkinlik için gereklidir. </a:t>
            </a:r>
          </a:p>
          <a:p>
            <a:r>
              <a:rPr lang="tr-TR" altLang="tr-TR" sz="1800" dirty="0"/>
              <a:t>Bilgi hem maddesiz biçim; hem biçimsiz maddedir. </a:t>
            </a:r>
          </a:p>
          <a:p>
            <a:r>
              <a:rPr lang="tr-TR" altLang="tr-TR" sz="1800" dirty="0"/>
              <a:t>Işık gibi, </a:t>
            </a:r>
            <a:r>
              <a:rPr lang="tr-TR" altLang="tr-TR" sz="1800" dirty="0" err="1"/>
              <a:t>bilgi’nin</a:t>
            </a:r>
            <a:r>
              <a:rPr lang="tr-TR" altLang="tr-TR" sz="1800" dirty="0"/>
              <a:t> de ağırlığı vardır. Bir GB, bir parmak izinden daha az ağırlıktadır. </a:t>
            </a:r>
          </a:p>
          <a:p>
            <a:r>
              <a:rPr lang="tr-TR" altLang="tr-TR" sz="1800" dirty="0"/>
              <a:t>Bilgi zaman içinde hareketli veya donmuş olabilir. </a:t>
            </a:r>
          </a:p>
          <a:p>
            <a:r>
              <a:rPr lang="tr-TR" altLang="tr-TR" sz="1800" dirty="0"/>
              <a:t>Bilgi, bir soruya tatmin edici, belki de rahatsızlık verici cevaptır. </a:t>
            </a:r>
          </a:p>
          <a:p>
            <a:r>
              <a:rPr lang="tr-TR" altLang="tr-TR" sz="1800" dirty="0"/>
              <a:t>Bir taşın ağırlığı ile bunu tanımlamak için gerekli bilgi birbirine eşittir. </a:t>
            </a:r>
          </a:p>
          <a:p>
            <a:r>
              <a:rPr lang="tr-TR" altLang="tr-TR" sz="1800" dirty="0"/>
              <a:t>Bilgi, katı hale sahiptir; donarak katılaşır (depolama). </a:t>
            </a:r>
          </a:p>
          <a:p>
            <a:r>
              <a:rPr lang="tr-TR" altLang="tr-TR" sz="1800" dirty="0"/>
              <a:t>Bilgi, sıvı hale sahiptir; akar (iletişim). </a:t>
            </a:r>
          </a:p>
          <a:p>
            <a:r>
              <a:rPr lang="tr-TR" altLang="tr-TR" sz="1800" dirty="0"/>
              <a:t>Bir yerlerde bilgi hareket eder; evren gümbürder ve gerçeği gürler. </a:t>
            </a:r>
          </a:p>
          <a:p>
            <a:r>
              <a:rPr lang="tr-TR" altLang="tr-TR" sz="1800" dirty="0"/>
              <a:t>Maddeden farklı olarak bilgi aynı anda birden fazla yerde olabilir. </a:t>
            </a:r>
          </a:p>
          <a:p>
            <a:r>
              <a:rPr lang="tr-TR" altLang="tr-TR" sz="1800" dirty="0"/>
              <a:t>El sıkışma bir bilgidir. Bir baş sallama, bir bakış, bir iç çekiş. </a:t>
            </a:r>
          </a:p>
          <a:p>
            <a:r>
              <a:rPr lang="tr-TR" altLang="tr-TR" sz="1800" dirty="0"/>
              <a:t>Bilgi, </a:t>
            </a:r>
            <a:r>
              <a:rPr lang="tr-TR" altLang="tr-TR" sz="1800" dirty="0" err="1"/>
              <a:t>rastsallık</a:t>
            </a:r>
            <a:r>
              <a:rPr lang="tr-TR" altLang="tr-TR" sz="1800" dirty="0"/>
              <a:t> denizinde parlar. </a:t>
            </a:r>
          </a:p>
          <a:p>
            <a:endParaRPr lang="tr-TR" altLang="tr-TR" sz="1800" dirty="0"/>
          </a:p>
        </p:txBody>
      </p:sp>
      <p:sp>
        <p:nvSpPr>
          <p:cNvPr id="1126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168CDF8B-33C5-421C-ACF5-D5CA640E8489}" type="slidenum">
              <a:rPr lang="en-US" altLang="tr-TR">
                <a:solidFill>
                  <a:srgbClr val="C00000"/>
                </a:solidFill>
                <a:latin typeface="Rage Italic" panose="03070502040507070304" pitchFamily="66" charset="0"/>
                <a:ea typeface="Rage Italic" panose="03070502040507070304" pitchFamily="66" charset="0"/>
              </a:rPr>
              <a:pPr/>
              <a:t>5</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BİLGİ (Veri)? </a:t>
            </a:r>
            <a:endParaRPr lang="tr-TR" dirty="0"/>
          </a:p>
        </p:txBody>
      </p:sp>
      <p:sp>
        <p:nvSpPr>
          <p:cNvPr id="12291" name="2 İçerik Yer Tutucusu"/>
          <p:cNvSpPr>
            <a:spLocks noGrp="1"/>
          </p:cNvSpPr>
          <p:nvPr>
            <p:ph idx="1"/>
          </p:nvPr>
        </p:nvSpPr>
        <p:spPr/>
        <p:txBody>
          <a:bodyPr>
            <a:normAutofit/>
          </a:bodyPr>
          <a:lstStyle/>
          <a:p>
            <a:r>
              <a:rPr lang="tr-TR" altLang="tr-TR" dirty="0"/>
              <a:t>İngilizce karşılığı olarak “data”, </a:t>
            </a:r>
          </a:p>
          <a:p>
            <a:r>
              <a:rPr lang="tr-TR" altLang="tr-TR" dirty="0"/>
              <a:t>Latince “</a:t>
            </a:r>
            <a:r>
              <a:rPr lang="tr-TR" altLang="tr-TR" dirty="0" err="1"/>
              <a:t>datum</a:t>
            </a:r>
            <a:r>
              <a:rPr lang="tr-TR" altLang="tr-TR" dirty="0"/>
              <a:t>” (çoğul şekli “data” ve “vermeye cesaret etmek” fiilinin geçmiş zamanı, dolayısıyla “verilen şey”) </a:t>
            </a:r>
          </a:p>
          <a:p>
            <a:r>
              <a:rPr lang="tr-TR" altLang="tr-TR" dirty="0"/>
              <a:t>Latince “data” (</a:t>
            </a:r>
            <a:r>
              <a:rPr lang="tr-TR" altLang="tr-TR" dirty="0" err="1"/>
              <a:t>dedomena</a:t>
            </a:r>
            <a:r>
              <a:rPr lang="tr-TR" altLang="tr-TR" dirty="0"/>
              <a:t>) kavramının M.Ö. 300 yıllarında Öklid’in bir çalışmasında geçtiği bildirilmektedir. </a:t>
            </a:r>
          </a:p>
          <a:p>
            <a:r>
              <a:rPr lang="tr-TR" altLang="tr-TR" dirty="0"/>
              <a:t>Dilimizde de verilen şey anlamında, “veri” olarak kullanılmaktadır. </a:t>
            </a:r>
          </a:p>
          <a:p>
            <a:r>
              <a:rPr lang="tr-TR" altLang="tr-TR" dirty="0"/>
              <a:t>Bilişim teknolojisi açısından veri, bir durum hakkında, birbiriyle bağlantısı henüz kurulmamış bilinenler veya kısaca, sayısal ortamlarda bulunan ve taşınan sinyaller ve/veya bit dizeleri olarak tanımlanabilir. </a:t>
            </a:r>
          </a:p>
          <a:p>
            <a:endParaRPr lang="tr-TR" altLang="tr-TR" dirty="0"/>
          </a:p>
        </p:txBody>
      </p:sp>
      <p:sp>
        <p:nvSpPr>
          <p:cNvPr id="12292"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F6983156-A52E-470C-BCED-DC80E029C1B0}" type="slidenum">
              <a:rPr lang="en-US" altLang="tr-TR">
                <a:solidFill>
                  <a:srgbClr val="C00000"/>
                </a:solidFill>
                <a:latin typeface="Rage Italic" panose="03070502040507070304" pitchFamily="66" charset="0"/>
                <a:ea typeface="Rage Italic" panose="03070502040507070304" pitchFamily="66" charset="0"/>
              </a:rPr>
              <a:pPr/>
              <a:t>6</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chor="ctr">
            <a:normAutofit fontScale="90000"/>
          </a:bodyPr>
          <a:lstStyle/>
          <a:p>
            <a:pPr>
              <a:defRPr/>
            </a:pPr>
            <a:r>
              <a:rPr lang="tr-TR" dirty="0" smtClean="0"/>
              <a:t/>
            </a:r>
            <a:br>
              <a:rPr lang="tr-TR" dirty="0" smtClean="0"/>
            </a:br>
            <a:r>
              <a:rPr lang="tr-TR" b="1" dirty="0" smtClean="0"/>
              <a:t>BİLGİ (Bilgi)? </a:t>
            </a:r>
            <a:r>
              <a:rPr lang="tr-TR" dirty="0" smtClean="0"/>
              <a:t/>
            </a:r>
            <a:br>
              <a:rPr lang="tr-TR" dirty="0" smtClean="0"/>
            </a:br>
            <a:endParaRPr lang="tr-TR" dirty="0"/>
          </a:p>
        </p:txBody>
      </p:sp>
      <p:sp>
        <p:nvSpPr>
          <p:cNvPr id="13315" name="2 İçerik Yer Tutucusu"/>
          <p:cNvSpPr>
            <a:spLocks noGrp="1"/>
          </p:cNvSpPr>
          <p:nvPr>
            <p:ph idx="1"/>
          </p:nvPr>
        </p:nvSpPr>
        <p:spPr/>
        <p:txBody>
          <a:bodyPr/>
          <a:lstStyle/>
          <a:p>
            <a:r>
              <a:rPr lang="tr-TR" altLang="tr-TR" dirty="0" smtClean="0"/>
              <a:t>Bilgi, verinin belli bir anlam ifade edecek şekilde düzenlenmiş halidir. </a:t>
            </a:r>
          </a:p>
          <a:p>
            <a:r>
              <a:rPr lang="tr-TR" altLang="tr-TR" dirty="0" smtClean="0"/>
              <a:t>Veri ve ilişkili olduğu konu, bağlamı içinde bilgi üretecek şekilde bir araya getirilir. </a:t>
            </a:r>
          </a:p>
          <a:p>
            <a:r>
              <a:rPr lang="tr-TR" altLang="tr-TR" dirty="0" smtClean="0"/>
              <a:t>İşlenmiş veri olarak da ifade edilebilecek bilgi, bir konu hakkında var olan belirsizliği azaltan bir kaynaktır. </a:t>
            </a:r>
          </a:p>
          <a:p>
            <a:r>
              <a:rPr lang="tr-TR" altLang="tr-TR" dirty="0" smtClean="0"/>
              <a:t>Veri üzerinde yapılan uygun bütün işlemlerin (mantığa dayanan dönüşüm, ilişkiler, formüller, varsayımlar, basitleştirmelerin) çıktısıdır. </a:t>
            </a:r>
          </a:p>
          <a:p>
            <a:endParaRPr lang="tr-TR" altLang="tr-TR" dirty="0" smtClean="0"/>
          </a:p>
        </p:txBody>
      </p:sp>
      <p:sp>
        <p:nvSpPr>
          <p:cNvPr id="1331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FC23BA51-091F-417B-A5E0-84754180F3A1}" type="slidenum">
              <a:rPr lang="en-US" altLang="tr-TR">
                <a:solidFill>
                  <a:srgbClr val="C00000"/>
                </a:solidFill>
                <a:latin typeface="Rage Italic" panose="03070502040507070304" pitchFamily="66" charset="0"/>
                <a:ea typeface="Rage Italic" panose="03070502040507070304" pitchFamily="66" charset="0"/>
              </a:rPr>
              <a:pPr/>
              <a:t>7</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BİLGİ (</a:t>
            </a:r>
            <a:r>
              <a:rPr lang="tr-TR" b="1" dirty="0" err="1" smtClean="0"/>
              <a:t>Özbilgi</a:t>
            </a:r>
            <a:r>
              <a:rPr lang="tr-TR" b="1" dirty="0" smtClean="0"/>
              <a:t>)? </a:t>
            </a:r>
            <a:endParaRPr lang="tr-TR" dirty="0"/>
          </a:p>
        </p:txBody>
      </p:sp>
      <p:sp>
        <p:nvSpPr>
          <p:cNvPr id="14339" name="2 İçerik Yer Tutucusu"/>
          <p:cNvSpPr>
            <a:spLocks noGrp="1"/>
          </p:cNvSpPr>
          <p:nvPr>
            <p:ph idx="1"/>
          </p:nvPr>
        </p:nvSpPr>
        <p:spPr/>
        <p:txBody>
          <a:bodyPr/>
          <a:lstStyle/>
          <a:p>
            <a:r>
              <a:rPr lang="tr-TR" altLang="tr-TR" dirty="0" smtClean="0"/>
              <a:t>Tecrübe veya öğrenme şeklinde veya iç gözlem şeklinde elde edilen gerçeklerin, doğruların veya bilginin, farkında olunması ve anlaşılmasıdır. </a:t>
            </a:r>
          </a:p>
          <a:p>
            <a:r>
              <a:rPr lang="tr-TR" altLang="tr-TR" dirty="0" smtClean="0"/>
              <a:t>Verileri bir araya getirip, işlemek bilgiyi oluştursa da; </a:t>
            </a:r>
            <a:r>
              <a:rPr lang="tr-TR" altLang="tr-TR" dirty="0" err="1" smtClean="0"/>
              <a:t>özbilgi</a:t>
            </a:r>
            <a:r>
              <a:rPr lang="tr-TR" altLang="tr-TR" dirty="0" smtClean="0"/>
              <a:t>, kullanılan bilgilerin toplamından daha yüksek bir değer sahip bir kavramdır. </a:t>
            </a:r>
          </a:p>
          <a:p>
            <a:r>
              <a:rPr lang="tr-TR" altLang="tr-TR" dirty="0" smtClean="0"/>
              <a:t>Bir güç oluşturabilecek, katma değer sağlayabilecek veya bir araç haline dönüşmek üzere, daha fazla ve özenli olarak işlenmiş bilgi, asıl değerli olan </a:t>
            </a:r>
            <a:r>
              <a:rPr lang="tr-TR" altLang="tr-TR" dirty="0" err="1" smtClean="0"/>
              <a:t>özbilgidir</a:t>
            </a:r>
            <a:r>
              <a:rPr lang="tr-TR" altLang="tr-TR" dirty="0" smtClean="0"/>
              <a:t>. </a:t>
            </a:r>
          </a:p>
          <a:p>
            <a:endParaRPr lang="tr-TR" altLang="tr-TR" dirty="0" smtClean="0"/>
          </a:p>
        </p:txBody>
      </p:sp>
      <p:sp>
        <p:nvSpPr>
          <p:cNvPr id="1434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6E7DD80A-E66C-47A1-8A1F-44087FA56DC6}" type="slidenum">
              <a:rPr lang="en-US" altLang="tr-TR">
                <a:solidFill>
                  <a:srgbClr val="C00000"/>
                </a:solidFill>
                <a:latin typeface="Rage Italic" panose="03070502040507070304" pitchFamily="66" charset="0"/>
                <a:ea typeface="Rage Italic" panose="03070502040507070304" pitchFamily="66" charset="0"/>
              </a:rPr>
              <a:pPr/>
              <a:t>8</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Veri-Bilgi-</a:t>
            </a:r>
            <a:r>
              <a:rPr lang="tr-TR" b="1" dirty="0" err="1" smtClean="0"/>
              <a:t>Özbilgi</a:t>
            </a:r>
            <a:r>
              <a:rPr lang="tr-TR" b="1" dirty="0" smtClean="0"/>
              <a:t> ? </a:t>
            </a:r>
            <a:endParaRPr lang="tr-TR" dirty="0"/>
          </a:p>
        </p:txBody>
      </p:sp>
      <p:sp>
        <p:nvSpPr>
          <p:cNvPr id="15363" name="2 İçerik Yer Tutucusu"/>
          <p:cNvSpPr>
            <a:spLocks noGrp="1"/>
          </p:cNvSpPr>
          <p:nvPr>
            <p:ph idx="1"/>
          </p:nvPr>
        </p:nvSpPr>
        <p:spPr/>
        <p:txBody>
          <a:bodyPr>
            <a:noAutofit/>
          </a:bodyPr>
          <a:lstStyle/>
          <a:p>
            <a:r>
              <a:rPr lang="nn-NO" altLang="tr-TR" sz="2400"/>
              <a:t>Veri (data), bilgi (information), özbilgi (knowledge) basamaklarıdır. </a:t>
            </a:r>
          </a:p>
          <a:p>
            <a:r>
              <a:rPr lang="tr-TR" altLang="tr-TR" sz="2400"/>
              <a:t>Gerçeklik (reality) ile hikmet (wisdom) arasında gösterilen bu merdivenin basamakları </a:t>
            </a:r>
          </a:p>
          <a:p>
            <a:r>
              <a:rPr lang="tr-TR" altLang="tr-TR" sz="2400"/>
              <a:t>Çoğu durumda her basamak, atlanmadan teker teker geçilir. </a:t>
            </a:r>
          </a:p>
          <a:p>
            <a:r>
              <a:rPr lang="tr-TR" altLang="tr-TR" sz="2400"/>
              <a:t>Yukarıya çıktıkça elimizdeki şeyin miktarı azalırken; değeri artar. </a:t>
            </a:r>
          </a:p>
          <a:p>
            <a:r>
              <a:rPr lang="tr-TR" altLang="tr-TR" sz="2400"/>
              <a:t>Yine yukarıya çıktıkça bir sonraki basamağa adım atmak daha da zorlaşır ya da daha çok çaba ister. </a:t>
            </a:r>
          </a:p>
          <a:p>
            <a:r>
              <a:rPr lang="sv-SE" altLang="tr-TR" sz="2400"/>
              <a:t>Genel olarak bilimin getirdiği yöntemlerden ölçme ile, </a:t>
            </a:r>
          </a:p>
          <a:p>
            <a:r>
              <a:rPr lang="tr-TR" altLang="tr-TR" sz="2400"/>
              <a:t>eldeki gerçeklikten </a:t>
            </a:r>
            <a:r>
              <a:rPr lang="tr-TR" altLang="tr-TR" sz="2400" b="1"/>
              <a:t>veriye ulaşılır; </a:t>
            </a:r>
          </a:p>
          <a:p>
            <a:r>
              <a:rPr lang="tr-TR" altLang="tr-TR" sz="2400"/>
              <a:t>ispat ile, veriden </a:t>
            </a:r>
            <a:r>
              <a:rPr lang="tr-TR" altLang="tr-TR" sz="2400" b="1"/>
              <a:t>bilgiye ulaşılır ve </a:t>
            </a:r>
          </a:p>
          <a:p>
            <a:r>
              <a:rPr lang="tr-TR" altLang="tr-TR" sz="2400"/>
              <a:t>kavrayış ile, bilgiden </a:t>
            </a:r>
            <a:r>
              <a:rPr lang="tr-TR" altLang="tr-TR" sz="2400" b="1"/>
              <a:t>özbilgiye ulaşılır. </a:t>
            </a:r>
          </a:p>
          <a:p>
            <a:r>
              <a:rPr lang="tr-TR" altLang="tr-TR" sz="2400"/>
              <a:t>Bir özbilginin gerçeklik haline dönüştürülmesi de mümkündür. Bunun için yönetim biliminden yararlanılır. </a:t>
            </a:r>
          </a:p>
          <a:p>
            <a:endParaRPr lang="tr-TR" altLang="tr-TR" sz="2400"/>
          </a:p>
        </p:txBody>
      </p:sp>
      <p:sp>
        <p:nvSpPr>
          <p:cNvPr id="1536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9B768259-F10E-4E6D-9817-B24099FF8EDE}" type="slidenum">
              <a:rPr lang="en-US" altLang="tr-TR">
                <a:solidFill>
                  <a:srgbClr val="C00000"/>
                </a:solidFill>
                <a:latin typeface="Rage Italic" panose="03070502040507070304" pitchFamily="66" charset="0"/>
                <a:ea typeface="Rage Italic" panose="03070502040507070304" pitchFamily="66" charset="0"/>
              </a:rPr>
              <a:pPr/>
              <a:t>9</a:t>
            </a:fld>
            <a:r>
              <a:rPr lang="tr-TR" altLang="tr-TR">
                <a:solidFill>
                  <a:srgbClr val="C00000"/>
                </a:solidFill>
                <a:latin typeface="Rage Italic" panose="03070502040507070304" pitchFamily="66" charset="0"/>
                <a:ea typeface="Rage Italic" panose="03070502040507070304" pitchFamily="66" charset="0"/>
              </a:rPr>
              <a:t>/ 42</a:t>
            </a:r>
            <a:endParaRPr lang="en-US" altLang="tr-TR">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MYO">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NMYO">
      <a:majorFont>
        <a:latin typeface="Times New Roman"/>
        <a:ea typeface=""/>
        <a:cs typeface=""/>
      </a:majorFont>
      <a:minorFont>
        <a:latin typeface="Times New Roman"/>
        <a:ea typeface=""/>
        <a:cs typeface=""/>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MYO" id="{A62DA16B-5B78-4520-91B1-A01A8C52B1B4}" vid="{595F7DE9-C966-4C40-B197-7CFE51FE3C4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NMYO</Template>
  <TotalTime>2661</TotalTime>
  <Words>1975</Words>
  <Application>Microsoft Office PowerPoint</Application>
  <PresentationFormat>Geniş ekran</PresentationFormat>
  <Paragraphs>282</Paragraphs>
  <Slides>42</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42</vt:i4>
      </vt:variant>
    </vt:vector>
  </HeadingPairs>
  <TitlesOfParts>
    <vt:vector size="49" baseType="lpstr">
      <vt:lpstr>Arial</vt:lpstr>
      <vt:lpstr>Calibri</vt:lpstr>
      <vt:lpstr>Rage Italic</vt:lpstr>
      <vt:lpstr>Tahoma</vt:lpstr>
      <vt:lpstr>Times New Roman</vt:lpstr>
      <vt:lpstr>Wingdings</vt:lpstr>
      <vt:lpstr>NMYO</vt:lpstr>
      <vt:lpstr> Siber Bilgi Güvenliği</vt:lpstr>
      <vt:lpstr>Konu Başlıkları</vt:lpstr>
      <vt:lpstr>Tanım : Siber Güvenlik? </vt:lpstr>
      <vt:lpstr>Bilgi Nedir ? </vt:lpstr>
      <vt:lpstr>Bilgi Nedir ? </vt:lpstr>
      <vt:lpstr>BİLGİ (Veri)? </vt:lpstr>
      <vt:lpstr> BİLGİ (Bilgi)?  </vt:lpstr>
      <vt:lpstr>BİLGİ (Özbilgi)? </vt:lpstr>
      <vt:lpstr>Veri-Bilgi-Özbilgi ? </vt:lpstr>
      <vt:lpstr>Güvenlik? </vt:lpstr>
      <vt:lpstr>Bilgi Güvenliği? </vt:lpstr>
      <vt:lpstr>Bilgi Güvenliği? </vt:lpstr>
      <vt:lpstr>Bilgi Güvenliği? </vt:lpstr>
      <vt:lpstr>Siber Bilgi Güvenliği ? </vt:lpstr>
      <vt:lpstr>Siber Güvenliğin Temel Hedefi? </vt:lpstr>
      <vt:lpstr>Tanım (ABD Başkanı Barack Obama) </vt:lpstr>
      <vt:lpstr>Faydalar </vt:lpstr>
      <vt:lpstr>Zararlar </vt:lpstr>
      <vt:lpstr>60 saniyede neler oluyor? </vt:lpstr>
      <vt:lpstr>60 saniyede neler oluyor? </vt:lpstr>
      <vt:lpstr>60 saniyede neler oluyor? </vt:lpstr>
      <vt:lpstr>Siber Ortamlar</vt:lpstr>
      <vt:lpstr>Siber Ortamlar</vt:lpstr>
      <vt:lpstr>Siber Ortamlar</vt:lpstr>
      <vt:lpstr>Siber Ortamlar</vt:lpstr>
      <vt:lpstr>STUXNET</vt:lpstr>
      <vt:lpstr>STUXNET Neler Öğretti? </vt:lpstr>
      <vt:lpstr>Etkilenen Sistemler </vt:lpstr>
      <vt:lpstr>Etkilenen Sistemler </vt:lpstr>
      <vt:lpstr>Etkilenen Organizasyonlar</vt:lpstr>
      <vt:lpstr>Stuxnet’den Dünya Çapında Etkilenme </vt:lpstr>
      <vt:lpstr>Siber Tehditlerin Amaçları </vt:lpstr>
      <vt:lpstr>Siber Ortamlar</vt:lpstr>
      <vt:lpstr>Siber Ortamlar</vt:lpstr>
      <vt:lpstr>Siber Ortamlar</vt:lpstr>
      <vt:lpstr>Siber Ortamlar</vt:lpstr>
      <vt:lpstr>Siber Güvenlik Kültürünün Oluşturulması </vt:lpstr>
      <vt:lpstr>Bireysel Stratejiler</vt:lpstr>
      <vt:lpstr>CIA</vt:lpstr>
      <vt:lpstr>Sonuç</vt:lpstr>
      <vt:lpstr>Sorular</vt:lpstr>
      <vt:lpstr>Kaynaklar</vt:lpstr>
    </vt:vector>
  </TitlesOfParts>
  <Company>Istanbul Technical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Siber Bilgi Güvenliği</dc:title>
  <dc:subject>Ağ Güvenliği</dc:subject>
  <dc:creator/>
  <cp:lastModifiedBy>UT</cp:lastModifiedBy>
  <cp:revision>147</cp:revision>
  <dcterms:created xsi:type="dcterms:W3CDTF">2004-03-23T04:48:16Z</dcterms:created>
  <dcterms:modified xsi:type="dcterms:W3CDTF">2020-03-11T08:49:55Z</dcterms:modified>
</cp:coreProperties>
</file>