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8" r:id="rId1"/>
  </p:sldMasterIdLst>
  <p:notesMasterIdLst>
    <p:notesMasterId r:id="rId47"/>
  </p:notesMasterIdLst>
  <p:sldIdLst>
    <p:sldId id="295" r:id="rId2"/>
    <p:sldId id="297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00" r:id="rId45"/>
    <p:sldId id="301" r:id="rId4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0000"/>
    <a:srgbClr val="990033"/>
    <a:srgbClr val="990000"/>
    <a:srgbClr val="993300"/>
    <a:srgbClr val="336600"/>
    <a:srgbClr val="CC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00" autoAdjust="0"/>
    <p:restoredTop sz="94700" autoAdjust="0"/>
  </p:normalViewPr>
  <p:slideViewPr>
    <p:cSldViewPr>
      <p:cViewPr varScale="1">
        <p:scale>
          <a:sx n="103" d="100"/>
          <a:sy n="103" d="100"/>
        </p:scale>
        <p:origin x="138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54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2F1EB160-CBDF-4043-9A70-4572F5BCD2E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B69C3DF-F7FC-41DE-8183-42AB809A10D7}" type="slidenum">
              <a:rPr lang="en-US" altLang="tr-TR" sz="1200">
                <a:solidFill>
                  <a:srgbClr val="000066"/>
                </a:solidFill>
              </a:rPr>
              <a:pPr/>
              <a:t>1</a:t>
            </a:fld>
            <a:endParaRPr lang="en-US" altLang="tr-TR" sz="1200">
              <a:solidFill>
                <a:srgbClr val="000066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3810000"/>
            <a:ext cx="10058400" cy="515112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3600" b="0" spc="-28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İçin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013" cap="all" spc="113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tr-TR" dirty="0" smtClean="0"/>
              <a:t>DERS ADI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44526B4-A026-43C4-999D-7DC976FE730F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BBDE14-9CB4-4843-935C-9F89333C27F0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3" y="826688"/>
            <a:ext cx="1527835" cy="145018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902279" y="1051999"/>
            <a:ext cx="5444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ÜNİVERSİTESİ</a:t>
            </a:r>
          </a:p>
          <a:p>
            <a:pPr algn="ctr"/>
            <a:r>
              <a:rPr lang="tr-TR" sz="2800" b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2800" b="0" baseline="0" dirty="0" smtClean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28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F90643-125A-461A-9753-D66CC8B42B70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BBDE14-9CB4-4843-935C-9F89333C27F0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487292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C2D4D-788C-4808-A521-F418FAE6E6B9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BBDE14-9CB4-4843-935C-9F89333C27F0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202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Bo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A1A6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fld id="{54FDB918-001A-4045-9FE8-E10871DC8BCE}" type="datetime1">
              <a:rPr lang="en-US" smtClean="0"/>
              <a:t>3/11/2020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A1BBDE14-9CB4-4843-935C-9F89333C27F0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3034873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Yalnızca Başlı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A1A6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EA6F7-585C-405E-873A-D6FE92EE9029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BBDE14-9CB4-4843-935C-9F89333C27F0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2060339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86605"/>
            <a:ext cx="10647680" cy="627796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5BA743C-A8C8-4FD9-83C6-F9AFB31FC065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BBDE14-9CB4-4843-935C-9F89333C27F0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  <p:cxnSp>
        <p:nvCxnSpPr>
          <p:cNvPr id="7" name="Düz Bağlayıcı 6"/>
          <p:cNvCxnSpPr/>
          <p:nvPr/>
        </p:nvCxnSpPr>
        <p:spPr>
          <a:xfrm>
            <a:off x="508000" y="908720"/>
            <a:ext cx="1070448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0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2025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013" cap="all" spc="113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9B6BF92-39DA-42F5-BC09-2C4B3DA5EC42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BBDE14-9CB4-4843-935C-9F89333C27F0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4562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8"/>
            <a:ext cx="493776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73F03A-3E9F-4AD9-A2BA-53011BC1D0BA}" type="datetime1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BBDE14-9CB4-4843-935C-9F89333C27F0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667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125" b="0" cap="all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125" b="0" cap="all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4F1FFC-2A2A-40DF-B243-CB8768FFA2F8}" type="datetime1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BBDE14-9CB4-4843-935C-9F89333C27F0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9550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1E2EAB-C4FC-4E05-BBAE-6BBBD5020097}" type="datetime1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BBDE14-9CB4-4843-935C-9F89333C27F0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  <p:cxnSp>
        <p:nvCxnSpPr>
          <p:cNvPr id="6" name="Düz Bağlayıcı 5"/>
          <p:cNvCxnSpPr/>
          <p:nvPr/>
        </p:nvCxnSpPr>
        <p:spPr>
          <a:xfrm>
            <a:off x="508000" y="914401"/>
            <a:ext cx="11176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4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2B6B14-C771-4390-92A5-45CA7BF30AA9}" type="datetime1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BBDE14-9CB4-4843-935C-9F89333C27F0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4414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025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844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9"/>
            <a:ext cx="2618511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657C8E7-814F-44D6-B4CE-2F33D2443238}" type="datetime1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9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BBDE14-9CB4-4843-935C-9F89333C27F0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298853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2025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338"/>
              </a:spcAft>
              <a:buNone/>
              <a:defRPr sz="844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F14A4D-AC5E-4A48-81CE-8A41ABDD3957}" type="datetime1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BBDE14-9CB4-4843-935C-9F89333C27F0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69483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86605"/>
            <a:ext cx="11176000" cy="62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473" y="1052736"/>
            <a:ext cx="11176000" cy="48022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0EFD327-C6EE-4EC2-810F-3F948B99AF3F}" type="datetime1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89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 cap="all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BBDE14-9CB4-4843-935C-9F89333C27F0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8000" y="914400"/>
            <a:ext cx="10556240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75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514350" rtl="0" eaLnBrk="1" latinLnBrk="0" hangingPunct="1">
        <a:lnSpc>
          <a:spcPct val="85000"/>
        </a:lnSpc>
        <a:spcBef>
          <a:spcPct val="0"/>
        </a:spcBef>
        <a:buNone/>
        <a:defRPr sz="3200" kern="1200" spc="-28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51435" indent="-51435" algn="l" defTabSz="514350" rtl="0" eaLnBrk="1" latinLnBrk="0" hangingPunct="1">
        <a:lnSpc>
          <a:spcPct val="90000"/>
        </a:lnSpc>
        <a:spcBef>
          <a:spcPts val="675"/>
        </a:spcBef>
        <a:spcAft>
          <a:spcPts val="11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21602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31889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42176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52463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618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31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43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956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Ağ Güvenliği</a:t>
            </a:r>
            <a:endParaRPr lang="en-US" dirty="0"/>
          </a:p>
        </p:txBody>
      </p:sp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1050" dirty="0">
                <a:solidFill>
                  <a:srgbClr val="0070C0"/>
                </a:solidFill>
              </a:rPr>
              <a:t>NBP240 Bilgi Sistemleri ve Güvenliği</a:t>
            </a:r>
            <a:endParaRPr lang="tr-TR" dirty="0"/>
          </a:p>
        </p:txBody>
      </p:sp>
      <p:sp>
        <p:nvSpPr>
          <p:cNvPr id="6148" name="Slayt Numarası Yer Tutucus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4FC889F-4C76-45C1-83D6-73E79190A82D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1</a:t>
            </a:fld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/>
              <a:t>SUMMARY WINDOW</a:t>
            </a:r>
            <a:endParaRPr lang="tr-TR" dirty="0"/>
          </a:p>
        </p:txBody>
      </p:sp>
      <p:sp>
        <p:nvSpPr>
          <p:cNvPr id="1638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000" dirty="0"/>
              <a:t>Yakalanmış paketlerin tamamına buradan bakılabilir. Her bir dosyanın içeriği bir satır olarak </a:t>
            </a:r>
            <a:r>
              <a:rPr lang="tr-TR" altLang="tr-TR" sz="2000" dirty="0" smtClean="0"/>
              <a:t>sunulur, satırlar </a:t>
            </a:r>
            <a:r>
              <a:rPr lang="tr-TR" altLang="tr-TR" sz="2000" dirty="0"/>
              <a:t>belli özelliklerine göre sütunlara ayrılır.</a:t>
            </a:r>
          </a:p>
          <a:p>
            <a:endParaRPr lang="tr-TR" altLang="tr-TR" dirty="0" smtClean="0"/>
          </a:p>
        </p:txBody>
      </p:sp>
      <p:sp>
        <p:nvSpPr>
          <p:cNvPr id="16389" name="6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8191D04-13CA-42FE-8E64-16ED0E42E83D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10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  <p:graphicFrame>
        <p:nvGraphicFramePr>
          <p:cNvPr id="6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710685"/>
              </p:ext>
            </p:extLst>
          </p:nvPr>
        </p:nvGraphicFramePr>
        <p:xfrm>
          <a:off x="2260821" y="2132856"/>
          <a:ext cx="7715304" cy="3329346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320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4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953">
                <a:tc>
                  <a:txBody>
                    <a:bodyPr/>
                    <a:lstStyle/>
                    <a:p>
                      <a:r>
                        <a:rPr lang="tr-TR" b="1" dirty="0" smtClean="0"/>
                        <a:t>Sütun adı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Tanımı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309">
                <a:tc>
                  <a:txBody>
                    <a:bodyPr/>
                    <a:lstStyle/>
                    <a:p>
                      <a:r>
                        <a:rPr lang="tr-TR" dirty="0" smtClean="0"/>
                        <a:t>No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Yakalanan dosyanın içindeki paketlerin numarasını temsil eder. Görüntüleme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filtresi (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display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fitler)kullanılmadığı sürece bu numara değiştirilemez.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124">
                <a:tc>
                  <a:txBody>
                    <a:bodyPr/>
                    <a:lstStyle/>
                    <a:p>
                      <a:r>
                        <a:rPr lang="tr-TR" dirty="0" smtClean="0"/>
                        <a:t>Time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Paketin zaman damgasıdır.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124">
                <a:tc>
                  <a:txBody>
                    <a:bodyPr/>
                    <a:lstStyle/>
                    <a:p>
                      <a:r>
                        <a:rPr lang="tr-TR" dirty="0" smtClean="0"/>
                        <a:t>Source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Paketin nereden geldiğini gösterir.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953">
                <a:tc>
                  <a:txBody>
                    <a:bodyPr/>
                    <a:lstStyle/>
                    <a:p>
                      <a:r>
                        <a:rPr lang="tr-TR" dirty="0" smtClean="0"/>
                        <a:t>Destination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Paketin nereye gittiğini gösterir.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124">
                <a:tc>
                  <a:txBody>
                    <a:bodyPr/>
                    <a:lstStyle/>
                    <a:p>
                      <a:r>
                        <a:rPr lang="tr-TR" dirty="0" smtClean="0"/>
                        <a:t>Protocol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Protokol isminin kısa versiyonudur.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124">
                <a:tc>
                  <a:txBody>
                    <a:bodyPr/>
                    <a:lstStyle/>
                    <a:p>
                      <a:r>
                        <a:rPr lang="tr-TR" dirty="0" smtClean="0"/>
                        <a:t>Info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Paket içeriği hakkında ekstra bilgi gösterir.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/>
              <a:t>SUMMARY WINDOW</a:t>
            </a:r>
            <a:endParaRPr lang="tr-TR" dirty="0"/>
          </a:p>
        </p:txBody>
      </p:sp>
      <p:sp>
        <p:nvSpPr>
          <p:cNvPr id="1741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000" dirty="0"/>
              <a:t>Bu dosyalar daha ayrıntılıda incelenebilir. Herhangi bir dosya seçilirse "</a:t>
            </a:r>
            <a:r>
              <a:rPr lang="tr-TR" altLang="tr-TR" sz="2000" dirty="0" err="1" smtClean="0"/>
              <a:t>Packet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Details</a:t>
            </a:r>
            <a:r>
              <a:rPr lang="tr-TR" altLang="tr-TR" sz="2000" dirty="0"/>
              <a:t>" ve "</a:t>
            </a:r>
            <a:r>
              <a:rPr lang="tr-TR" altLang="tr-TR" sz="2000" dirty="0" err="1"/>
              <a:t>Packet</a:t>
            </a:r>
            <a:r>
              <a:rPr lang="tr-TR" altLang="tr-TR" sz="2000" dirty="0"/>
              <a:t> </a:t>
            </a:r>
            <a:r>
              <a:rPr lang="tr-TR" altLang="tr-TR" sz="2000" dirty="0" err="1"/>
              <a:t>Bytes</a:t>
            </a:r>
            <a:r>
              <a:rPr lang="tr-TR" altLang="tr-TR" sz="2000" dirty="0"/>
              <a:t>" pencereleri açılır. Bir paketin içeriğine bakılacak </a:t>
            </a:r>
            <a:r>
              <a:rPr lang="tr-TR" altLang="tr-TR" sz="2000" dirty="0" smtClean="0"/>
              <a:t>olursa, Ethernet </a:t>
            </a:r>
            <a:r>
              <a:rPr lang="tr-TR" altLang="tr-TR" sz="2000" dirty="0"/>
              <a:t>paketinin içinde </a:t>
            </a:r>
            <a:r>
              <a:rPr lang="tr-TR" altLang="tr-TR" sz="2000" dirty="0" smtClean="0"/>
              <a:t>IP, onun </a:t>
            </a:r>
            <a:r>
              <a:rPr lang="tr-TR" altLang="tr-TR" sz="2000" dirty="0"/>
              <a:t>içinde TCP bulunur. Ethernet tarayıcısı kendi </a:t>
            </a:r>
            <a:r>
              <a:rPr lang="tr-TR" altLang="tr-TR" sz="2000" dirty="0" smtClean="0"/>
              <a:t>bilgisini (örneğin </a:t>
            </a:r>
            <a:r>
              <a:rPr lang="tr-TR" altLang="tr-TR" sz="2000" dirty="0"/>
              <a:t>Ethernet Adresleri) </a:t>
            </a:r>
            <a:r>
              <a:rPr lang="tr-TR" altLang="tr-TR" sz="2000" dirty="0" smtClean="0"/>
              <a:t>yazar, IP </a:t>
            </a:r>
            <a:r>
              <a:rPr lang="tr-TR" altLang="tr-TR" sz="2000" dirty="0"/>
              <a:t>tarayıcısı onun üstüne </a:t>
            </a:r>
            <a:r>
              <a:rPr lang="tr-TR" altLang="tr-TR" sz="2000" dirty="0" smtClean="0"/>
              <a:t>kendi bilgisini (örneğin </a:t>
            </a:r>
            <a:r>
              <a:rPr lang="tr-TR" altLang="tr-TR" sz="2000" dirty="0"/>
              <a:t>IP adresleri) yazar ve TCP tarayıcısı da onun üstüne IP bilgisini yazacaktır.</a:t>
            </a:r>
          </a:p>
          <a:p>
            <a:endParaRPr lang="tr-TR" altLang="tr-TR" dirty="0" smtClean="0"/>
          </a:p>
        </p:txBody>
      </p:sp>
      <p:sp>
        <p:nvSpPr>
          <p:cNvPr id="17413" name="6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E49D313-9F19-4B24-8399-F5833DE45AF4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11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91" y="3121052"/>
            <a:ext cx="77771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/>
              <a:t>SUMMARY WINDOW</a:t>
            </a:r>
            <a:endParaRPr lang="tr-TR" dirty="0"/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/>
              <a:t>Gözüktüğü gibi bu paket; </a:t>
            </a:r>
            <a:r>
              <a:rPr lang="tr-TR" altLang="tr-TR" dirty="0" err="1" smtClean="0"/>
              <a:t>Border</a:t>
            </a:r>
            <a:r>
              <a:rPr lang="tr-TR" altLang="tr-TR" dirty="0" smtClean="0"/>
              <a:t> Gateway </a:t>
            </a:r>
            <a:r>
              <a:rPr lang="tr-TR" altLang="tr-TR" dirty="0" smtClean="0"/>
              <a:t>Protocol (BGP</a:t>
            </a:r>
            <a:r>
              <a:rPr lang="tr-TR" altLang="tr-TR" dirty="0" smtClean="0"/>
              <a:t>) </a:t>
            </a:r>
            <a:r>
              <a:rPr lang="tr-TR" altLang="tr-TR" dirty="0" smtClean="0"/>
              <a:t>oturumunda, </a:t>
            </a:r>
            <a:r>
              <a:rPr lang="tr-TR" altLang="tr-TR" i="1" dirty="0" smtClean="0"/>
              <a:t>192.168.0.15 </a:t>
            </a:r>
            <a:r>
              <a:rPr lang="tr-TR" altLang="tr-TR" dirty="0" smtClean="0"/>
              <a:t>ve</a:t>
            </a:r>
            <a:r>
              <a:rPr lang="tr-TR" altLang="tr-TR" i="1" dirty="0" smtClean="0"/>
              <a:t>192.168.0.33 </a:t>
            </a:r>
            <a:r>
              <a:rPr lang="tr-TR" altLang="tr-TR" dirty="0" smtClean="0"/>
              <a:t>adresleri arasında yakalanmıştır. Bu paket </a:t>
            </a:r>
            <a:r>
              <a:rPr lang="tr-TR" altLang="tr-TR" dirty="0" smtClean="0"/>
              <a:t>seçilerek, açılan </a:t>
            </a:r>
            <a:r>
              <a:rPr lang="tr-TR" altLang="tr-TR" dirty="0" smtClean="0"/>
              <a:t>"Protocol </a:t>
            </a:r>
            <a:r>
              <a:rPr lang="tr-TR" altLang="tr-TR" dirty="0" err="1" smtClean="0"/>
              <a:t>Tree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Window</a:t>
            </a:r>
            <a:r>
              <a:rPr lang="tr-TR" altLang="tr-TR" dirty="0" smtClean="0"/>
              <a:t>" ve "Data </a:t>
            </a:r>
            <a:r>
              <a:rPr lang="tr-TR" altLang="tr-TR" dirty="0" err="1" smtClean="0"/>
              <a:t>View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Window</a:t>
            </a:r>
            <a:r>
              <a:rPr lang="tr-TR" altLang="tr-TR" dirty="0" smtClean="0"/>
              <a:t>" bölümlerinden daha da ayrıntılı incelenebilir.</a:t>
            </a:r>
          </a:p>
          <a:p>
            <a:endParaRPr lang="tr-TR" altLang="tr-TR" dirty="0" smtClean="0"/>
          </a:p>
        </p:txBody>
      </p:sp>
      <p:sp>
        <p:nvSpPr>
          <p:cNvPr id="1843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31E40DA-93B1-4B63-B703-618BE1C6BE4D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12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/>
              <a:t>PROTOCOL TREE WINDOW </a:t>
            </a:r>
            <a:endParaRPr lang="tr-TR" dirty="0"/>
          </a:p>
        </p:txBody>
      </p:sp>
      <p:sp>
        <p:nvSpPr>
          <p:cNvPr id="1945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/>
              <a:t>Paketi bütün protokollerin bir üst </a:t>
            </a:r>
            <a:r>
              <a:rPr lang="tr-TR" altLang="tr-TR" dirty="0" smtClean="0"/>
              <a:t>ağacı (</a:t>
            </a:r>
            <a:r>
              <a:rPr lang="tr-TR" altLang="tr-TR" dirty="0" err="1" smtClean="0"/>
              <a:t>tree</a:t>
            </a:r>
            <a:r>
              <a:rPr lang="tr-TR" altLang="tr-TR" dirty="0" smtClean="0"/>
              <a:t>) olarak canlandıralım. Her bir protokol için ağaç </a:t>
            </a:r>
            <a:r>
              <a:rPr lang="tr-TR" altLang="tr-TR" dirty="0" smtClean="0"/>
              <a:t>düğümü (</a:t>
            </a:r>
            <a:r>
              <a:rPr lang="tr-TR" altLang="tr-TR" dirty="0" err="1" smtClean="0"/>
              <a:t>tree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node</a:t>
            </a:r>
            <a:r>
              <a:rPr lang="tr-TR" altLang="tr-TR" dirty="0" smtClean="0"/>
              <a:t>) oluşturulur. Bu ağaç düğümleri </a:t>
            </a:r>
            <a:r>
              <a:rPr lang="tr-TR" altLang="tr-TR" dirty="0" smtClean="0"/>
              <a:t>sayesinde, protokol </a:t>
            </a:r>
            <a:r>
              <a:rPr lang="tr-TR" altLang="tr-TR" dirty="0" smtClean="0"/>
              <a:t>alanı Daha geniş bir şekilde tanımlanabilir. Herhangi bir ağaç düğümünün alt ağaca sahip </a:t>
            </a:r>
            <a:r>
              <a:rPr lang="tr-TR" altLang="tr-TR" dirty="0" smtClean="0"/>
              <a:t>olması, Onun </a:t>
            </a:r>
            <a:r>
              <a:rPr lang="tr-TR" altLang="tr-TR" dirty="0" smtClean="0"/>
              <a:t>daha geniş bilgiler gösterecek şekilde genişletilebileceğini veya sadece özet bilgiler gösterecek şekilde daraltılabileceğini gösterir. Protocol </a:t>
            </a:r>
            <a:r>
              <a:rPr lang="tr-TR" altLang="tr-TR" dirty="0" err="1" smtClean="0"/>
              <a:t>tree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window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wireshark’ın</a:t>
            </a:r>
            <a:r>
              <a:rPr lang="tr-TR" altLang="tr-TR" dirty="0" smtClean="0"/>
              <a:t> </a:t>
            </a:r>
            <a:r>
              <a:rPr lang="tr-TR" altLang="tr-TR" dirty="0" smtClean="0"/>
              <a:t>paketi çözümleyerek oluşturduğu ağacı denetleme imkanı sunmaktadır.</a:t>
            </a:r>
          </a:p>
          <a:p>
            <a:endParaRPr lang="tr-TR" altLang="tr-TR" dirty="0" smtClean="0"/>
          </a:p>
        </p:txBody>
      </p:sp>
      <p:sp>
        <p:nvSpPr>
          <p:cNvPr id="19460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D62462C-6B09-43D9-9C40-AD5922BF1143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13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smtClean="0"/>
              <a:t>PROTOCOL TREE WINDOW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tr-TR" sz="1800" dirty="0"/>
              <a:t>	</a:t>
            </a:r>
            <a:r>
              <a:rPr lang="tr-TR" sz="1800" dirty="0" err="1"/>
              <a:t>Wireshark</a:t>
            </a:r>
            <a:r>
              <a:rPr lang="tr-TR" sz="1800" dirty="0"/>
              <a:t> </a:t>
            </a:r>
            <a:r>
              <a:rPr lang="tr-TR" sz="1800" dirty="0" err="1"/>
              <a:t>arayüzü</a:t>
            </a:r>
            <a:r>
              <a:rPr lang="tr-TR" sz="1800" dirty="0"/>
              <a:t> ;menü </a:t>
            </a:r>
            <a:r>
              <a:rPr lang="tr-TR" sz="1800" dirty="0" smtClean="0"/>
              <a:t>çubuğu, araç çubuğu, görüntüleme </a:t>
            </a:r>
            <a:r>
              <a:rPr lang="tr-TR" sz="1800" dirty="0"/>
              <a:t>filtresi </a:t>
            </a:r>
            <a:r>
              <a:rPr lang="tr-TR" sz="1800" dirty="0" smtClean="0"/>
              <a:t>çubuğu, özet Alanı, protokol </a:t>
            </a:r>
            <a:r>
              <a:rPr lang="tr-TR" sz="1800" dirty="0"/>
              <a:t>ağacı alanı ve veri alanı olmak üzere 6 bölümden oluşur. Menü Çubuğu;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1800" dirty="0" smtClean="0"/>
              <a:t>File (Dosya </a:t>
            </a:r>
            <a:r>
              <a:rPr lang="tr-TR" sz="1800" dirty="0"/>
              <a:t>Menüsü)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1800" dirty="0" err="1" smtClean="0"/>
              <a:t>Edit</a:t>
            </a:r>
            <a:r>
              <a:rPr lang="tr-TR" sz="1800" dirty="0" smtClean="0"/>
              <a:t> (Ekleme </a:t>
            </a:r>
            <a:r>
              <a:rPr lang="tr-TR" sz="1800" dirty="0"/>
              <a:t>Menüsü)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1800" dirty="0" err="1" smtClean="0"/>
              <a:t>View</a:t>
            </a:r>
            <a:r>
              <a:rPr lang="tr-TR" sz="1800" dirty="0" smtClean="0"/>
              <a:t> (Görüntü </a:t>
            </a:r>
            <a:r>
              <a:rPr lang="tr-TR" sz="1800" dirty="0"/>
              <a:t>Menüsü)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1800" dirty="0" err="1" smtClean="0"/>
              <a:t>Go</a:t>
            </a:r>
            <a:r>
              <a:rPr lang="tr-TR" sz="1800" dirty="0" smtClean="0"/>
              <a:t> (Git </a:t>
            </a:r>
            <a:r>
              <a:rPr lang="tr-TR" sz="1800" dirty="0"/>
              <a:t>Menüsü)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1800" dirty="0" err="1" smtClean="0"/>
              <a:t>Capture</a:t>
            </a:r>
            <a:r>
              <a:rPr lang="tr-TR" sz="1800" dirty="0" smtClean="0"/>
              <a:t> (Yakalama </a:t>
            </a:r>
            <a:r>
              <a:rPr lang="tr-TR" sz="1800" dirty="0"/>
              <a:t>Menüsü)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1800" dirty="0" err="1" smtClean="0"/>
              <a:t>Analyze</a:t>
            </a:r>
            <a:r>
              <a:rPr lang="tr-TR" sz="1800" dirty="0" smtClean="0"/>
              <a:t> (Analiz </a:t>
            </a:r>
            <a:r>
              <a:rPr lang="tr-TR" sz="1800" dirty="0"/>
              <a:t>Menüsü)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1800" dirty="0" err="1" smtClean="0"/>
              <a:t>Statistics</a:t>
            </a:r>
            <a:r>
              <a:rPr lang="tr-TR" sz="1800" dirty="0" smtClean="0"/>
              <a:t> (Statik </a:t>
            </a:r>
            <a:r>
              <a:rPr lang="tr-TR" sz="1800" dirty="0"/>
              <a:t>Menüsü)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sz="1800" dirty="0" smtClean="0"/>
              <a:t>Help (Yardım </a:t>
            </a:r>
            <a:r>
              <a:rPr lang="tr-TR" sz="1800" dirty="0"/>
              <a:t>Menüsü)</a:t>
            </a:r>
          </a:p>
          <a:p>
            <a:pPr marL="0" indent="0">
              <a:buNone/>
              <a:defRPr/>
            </a:pPr>
            <a:r>
              <a:rPr lang="tr-TR" sz="1800" dirty="0"/>
              <a:t>olmak üzere 8 bölümden oluşmaktadır.</a:t>
            </a:r>
          </a:p>
        </p:txBody>
      </p:sp>
      <p:sp>
        <p:nvSpPr>
          <p:cNvPr id="20484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60D5289-B110-41F7-B877-E2D0B9B75EE2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14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File (dosya </a:t>
            </a:r>
            <a:r>
              <a:rPr lang="tr-TR" dirty="0" smtClean="0"/>
              <a:t>menüsü)</a:t>
            </a:r>
            <a:endParaRPr lang="tr-TR" dirty="0"/>
          </a:p>
        </p:txBody>
      </p:sp>
      <p:sp>
        <p:nvSpPr>
          <p:cNvPr id="2150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/>
              <a:t>Bu menü dosya </a:t>
            </a:r>
            <a:r>
              <a:rPr lang="tr-TR" altLang="tr-TR" dirty="0" smtClean="0"/>
              <a:t>açma, kaydetme, yazdırma </a:t>
            </a:r>
            <a:r>
              <a:rPr lang="tr-TR" altLang="tr-TR" dirty="0" smtClean="0"/>
              <a:t>gibi temel işlevleri yapabileceğimiz bölümdür.</a:t>
            </a:r>
          </a:p>
        </p:txBody>
      </p:sp>
      <p:sp>
        <p:nvSpPr>
          <p:cNvPr id="21509" name="6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A4A56BE-F8C0-4443-A1A7-AA21A5BCB102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15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71" y="2132856"/>
            <a:ext cx="6357937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File (dosya </a:t>
            </a:r>
            <a:r>
              <a:rPr lang="tr-TR" dirty="0" smtClean="0"/>
              <a:t>menüsü)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tr-TR" sz="2000" dirty="0" smtClean="0"/>
              <a:t>Open (</a:t>
            </a:r>
            <a:r>
              <a:rPr lang="tr-TR" sz="2000" i="1" dirty="0" err="1" smtClean="0"/>
              <a:t>ctrl+O</a:t>
            </a:r>
            <a:r>
              <a:rPr lang="tr-TR" sz="2000" dirty="0"/>
              <a:t>): Hazırda var olan önceden kaydedilmiş </a:t>
            </a:r>
            <a:r>
              <a:rPr lang="tr-TR" sz="2000" dirty="0" err="1"/>
              <a:t>wireshark</a:t>
            </a:r>
            <a:r>
              <a:rPr lang="tr-TR" sz="2000" dirty="0"/>
              <a:t> ya da başka</a:t>
            </a:r>
          </a:p>
          <a:p>
            <a:pPr>
              <a:defRPr/>
            </a:pPr>
            <a:r>
              <a:rPr lang="tr-TR" sz="2000" dirty="0"/>
              <a:t>desteklediği paket analiz yazılımlarının ürettiği dosyaları görüntülemek için</a:t>
            </a:r>
          </a:p>
          <a:p>
            <a:pPr>
              <a:defRPr/>
            </a:pPr>
            <a:r>
              <a:rPr lang="tr-TR" sz="2000" dirty="0"/>
              <a:t>kullanılır.</a:t>
            </a:r>
          </a:p>
          <a:p>
            <a:pPr>
              <a:defRPr/>
            </a:pPr>
            <a:r>
              <a:rPr lang="tr-TR" sz="2000" dirty="0"/>
              <a:t>Open </a:t>
            </a:r>
            <a:r>
              <a:rPr lang="tr-TR" sz="2000" dirty="0" err="1" smtClean="0"/>
              <a:t>Recent</a:t>
            </a:r>
            <a:r>
              <a:rPr lang="tr-TR" sz="2000" dirty="0" smtClean="0"/>
              <a:t> (Son </a:t>
            </a:r>
            <a:r>
              <a:rPr lang="tr-TR" sz="2000" dirty="0"/>
              <a:t>dosyayı aç): Son kullanılan dosyaları açmada kolaylık sağlar.</a:t>
            </a:r>
          </a:p>
          <a:p>
            <a:pPr>
              <a:defRPr/>
            </a:pPr>
            <a:r>
              <a:rPr lang="tr-TR" sz="2000" dirty="0" err="1" smtClean="0"/>
              <a:t>Merge</a:t>
            </a:r>
            <a:r>
              <a:rPr lang="tr-TR" sz="2000" dirty="0" smtClean="0"/>
              <a:t> (Birleştir</a:t>
            </a:r>
            <a:r>
              <a:rPr lang="tr-TR" sz="2000" dirty="0"/>
              <a:t>): Kaydedilmiş dosyaları birleştirmede kullanılır.</a:t>
            </a:r>
          </a:p>
          <a:p>
            <a:pPr>
              <a:defRPr/>
            </a:pPr>
            <a:r>
              <a:rPr lang="tr-TR" sz="2000" dirty="0" smtClean="0"/>
              <a:t>Close (</a:t>
            </a:r>
            <a:r>
              <a:rPr lang="tr-TR" sz="2000" i="1" dirty="0" err="1" smtClean="0"/>
              <a:t>ctrl+W</a:t>
            </a:r>
            <a:r>
              <a:rPr lang="tr-TR" sz="2000" dirty="0"/>
              <a:t>): Açık olan dosyadan çıkar.</a:t>
            </a:r>
          </a:p>
          <a:p>
            <a:pPr>
              <a:defRPr/>
            </a:pPr>
            <a:r>
              <a:rPr lang="tr-TR" sz="2000" dirty="0" err="1" smtClean="0"/>
              <a:t>Save</a:t>
            </a:r>
            <a:r>
              <a:rPr lang="tr-TR" sz="2000" dirty="0" smtClean="0"/>
              <a:t> (</a:t>
            </a:r>
            <a:r>
              <a:rPr lang="tr-TR" sz="2000" i="1" dirty="0" err="1" smtClean="0"/>
              <a:t>ctrl+S</a:t>
            </a:r>
            <a:r>
              <a:rPr lang="tr-TR" sz="2000" dirty="0"/>
              <a:t>): Görüntülenmekte olan paketleri kaydeder.</a:t>
            </a:r>
          </a:p>
          <a:p>
            <a:pPr>
              <a:defRPr/>
            </a:pPr>
            <a:r>
              <a:rPr lang="tr-TR" sz="2000" dirty="0" err="1"/>
              <a:t>Save</a:t>
            </a:r>
            <a:r>
              <a:rPr lang="tr-TR" sz="2000" dirty="0"/>
              <a:t> </a:t>
            </a:r>
            <a:r>
              <a:rPr lang="tr-TR" sz="2000" dirty="0" smtClean="0"/>
              <a:t>As (</a:t>
            </a:r>
            <a:r>
              <a:rPr lang="tr-TR" sz="2000" i="1" dirty="0" err="1" smtClean="0"/>
              <a:t>ctrl+shift+S</a:t>
            </a:r>
            <a:r>
              <a:rPr lang="tr-TR" sz="2000" dirty="0"/>
              <a:t>): Farklı kaydeder.</a:t>
            </a:r>
          </a:p>
          <a:p>
            <a:pPr marL="0" indent="0">
              <a:defRPr/>
            </a:pPr>
            <a:r>
              <a:rPr lang="tr-TR" sz="2000" dirty="0" smtClean="0"/>
              <a:t> File Set (Dosya </a:t>
            </a:r>
            <a:r>
              <a:rPr lang="tr-TR" sz="2000" dirty="0"/>
              <a:t>Ayarları):</a:t>
            </a:r>
          </a:p>
          <a:p>
            <a:pPr>
              <a:defRPr/>
            </a:pPr>
            <a:r>
              <a:rPr lang="tr-TR" sz="2000" dirty="0" err="1"/>
              <a:t>List</a:t>
            </a:r>
            <a:r>
              <a:rPr lang="tr-TR" sz="2000" dirty="0"/>
              <a:t> </a:t>
            </a:r>
            <a:r>
              <a:rPr lang="tr-TR" sz="2000" dirty="0" err="1" smtClean="0"/>
              <a:t>Files</a:t>
            </a:r>
            <a:r>
              <a:rPr lang="tr-TR" sz="2000" dirty="0" smtClean="0"/>
              <a:t> (Dosya </a:t>
            </a:r>
            <a:r>
              <a:rPr lang="tr-TR" sz="2000" dirty="0"/>
              <a:t>Listesi):Dosya listesini oluşum </a:t>
            </a:r>
            <a:r>
              <a:rPr lang="tr-TR" sz="2000" dirty="0" smtClean="0"/>
              <a:t>tarihi, son </a:t>
            </a:r>
            <a:r>
              <a:rPr lang="tr-TR" sz="2000" dirty="0"/>
              <a:t>değişim </a:t>
            </a:r>
            <a:r>
              <a:rPr lang="tr-TR" sz="2000" dirty="0" smtClean="0"/>
              <a:t>tarihi, boyutu </a:t>
            </a:r>
            <a:endParaRPr lang="tr-TR" sz="2000" dirty="0"/>
          </a:p>
          <a:p>
            <a:pPr>
              <a:defRPr/>
            </a:pPr>
            <a:r>
              <a:rPr lang="tr-TR" sz="2000" dirty="0"/>
              <a:t>Şeklinde dosya dizisi içerisinde gösterir.</a:t>
            </a:r>
          </a:p>
          <a:p>
            <a:pPr>
              <a:defRPr/>
            </a:pPr>
            <a:r>
              <a:rPr lang="tr-TR" sz="2000" dirty="0" err="1"/>
              <a:t>Next</a:t>
            </a:r>
            <a:r>
              <a:rPr lang="tr-TR" sz="2000" dirty="0"/>
              <a:t> </a:t>
            </a:r>
            <a:r>
              <a:rPr lang="tr-TR" sz="2000" dirty="0" smtClean="0"/>
              <a:t>File (Sonraki </a:t>
            </a:r>
            <a:r>
              <a:rPr lang="tr-TR" sz="2000" dirty="0"/>
              <a:t>dosya): Dosya dizisi içinde </a:t>
            </a:r>
            <a:r>
              <a:rPr lang="tr-TR" sz="2000" dirty="0" err="1"/>
              <a:t>varolanı</a:t>
            </a:r>
            <a:r>
              <a:rPr lang="tr-TR" sz="2000" dirty="0"/>
              <a:t> kapatıp sonrakine atlar</a:t>
            </a:r>
          </a:p>
          <a:p>
            <a:pPr>
              <a:defRPr/>
            </a:pPr>
            <a:r>
              <a:rPr lang="tr-TR" sz="2000" dirty="0" err="1"/>
              <a:t>Previous</a:t>
            </a:r>
            <a:r>
              <a:rPr lang="tr-TR" sz="2000" dirty="0"/>
              <a:t> </a:t>
            </a:r>
            <a:r>
              <a:rPr lang="tr-TR" sz="2000" dirty="0" smtClean="0"/>
              <a:t>File (Önceki </a:t>
            </a:r>
            <a:r>
              <a:rPr lang="tr-TR" sz="2000" dirty="0"/>
              <a:t>dosya): Dosya dizisi içinde </a:t>
            </a:r>
            <a:r>
              <a:rPr lang="tr-TR" sz="2000" dirty="0" err="1"/>
              <a:t>varolanı</a:t>
            </a:r>
            <a:r>
              <a:rPr lang="tr-TR" sz="2000" dirty="0"/>
              <a:t> kapatıp bir öncekine atlar.</a:t>
            </a:r>
          </a:p>
          <a:p>
            <a:pPr>
              <a:defRPr/>
            </a:pPr>
            <a:endParaRPr lang="tr-TR" sz="2000" dirty="0"/>
          </a:p>
        </p:txBody>
      </p:sp>
      <p:sp>
        <p:nvSpPr>
          <p:cNvPr id="2253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E3D4D9D-2181-43CC-9990-1C55E02FCBBD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16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Export</a:t>
            </a:r>
            <a:endParaRPr lang="tr-TR" dirty="0"/>
          </a:p>
        </p:txBody>
      </p:sp>
      <p:sp>
        <p:nvSpPr>
          <p:cNvPr id="23555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2000" dirty="0"/>
              <a:t>As “</a:t>
            </a:r>
            <a:r>
              <a:rPr lang="tr-TR" altLang="tr-TR" sz="2000" dirty="0" err="1"/>
              <a:t>Plain</a:t>
            </a:r>
            <a:r>
              <a:rPr lang="tr-TR" altLang="tr-TR" sz="2000" dirty="0"/>
              <a:t> </a:t>
            </a:r>
            <a:r>
              <a:rPr lang="tr-TR" altLang="tr-TR" sz="2000" dirty="0" err="1"/>
              <a:t>Text</a:t>
            </a:r>
            <a:r>
              <a:rPr lang="tr-TR" altLang="tr-TR" sz="2000" dirty="0"/>
              <a:t>” File: Toplanan paketleri metin dosyası olarak dışa aktarmaya yarar. Özet ve ayrıntı bölümlerini aktarır.</a:t>
            </a:r>
          </a:p>
          <a:p>
            <a:r>
              <a:rPr lang="tr-TR" altLang="tr-TR" sz="2000" dirty="0"/>
              <a:t>As “</a:t>
            </a:r>
            <a:r>
              <a:rPr lang="tr-TR" altLang="tr-TR" sz="2000" dirty="0" err="1"/>
              <a:t>PostScript</a:t>
            </a:r>
            <a:r>
              <a:rPr lang="tr-TR" altLang="tr-TR" sz="2000" dirty="0"/>
              <a:t>” File: İstenen paketleri </a:t>
            </a:r>
            <a:r>
              <a:rPr lang="tr-TR" altLang="tr-TR" sz="2000" dirty="0" err="1"/>
              <a:t>postscript</a:t>
            </a:r>
            <a:r>
              <a:rPr lang="tr-TR" altLang="tr-TR" sz="2000" dirty="0"/>
              <a:t> dosyası olarak dışa aktarmaya yarar. </a:t>
            </a:r>
            <a:r>
              <a:rPr lang="tr-TR" altLang="tr-TR" sz="2000" dirty="0" err="1"/>
              <a:t>Wireshark</a:t>
            </a:r>
            <a:r>
              <a:rPr lang="tr-TR" altLang="tr-TR" sz="2000" dirty="0"/>
              <a:t> seçilen ayrıntı bölümü bilgilerini aktarır.</a:t>
            </a:r>
          </a:p>
          <a:p>
            <a:r>
              <a:rPr lang="en-US" altLang="tr-TR" sz="2000" dirty="0"/>
              <a:t>As "CSV</a:t>
            </a:r>
            <a:r>
              <a:rPr lang="en-US" altLang="tr-TR" sz="2000" dirty="0" smtClean="0"/>
              <a:t>" (Comma </a:t>
            </a:r>
            <a:r>
              <a:rPr lang="en-US" altLang="tr-TR" sz="2000" dirty="0"/>
              <a:t>Separated Values packet summary) File: Wireshark </a:t>
            </a:r>
            <a:r>
              <a:rPr lang="en-US" altLang="tr-TR" sz="2000" dirty="0" err="1"/>
              <a:t>özet</a:t>
            </a:r>
            <a:r>
              <a:rPr lang="tr-TR" altLang="tr-TR" sz="2000" dirty="0"/>
              <a:t> bölümündeki bilgileri virgülle ayrılmış şekilde düz metin dosyası olarak dışa aktarır.</a:t>
            </a:r>
          </a:p>
          <a:p>
            <a:r>
              <a:rPr lang="nn-NO" altLang="tr-TR" sz="2000" dirty="0"/>
              <a:t>As “C Arrays” Paket Bytes File: Paket veri değerlerini hex byteları olarak</a:t>
            </a:r>
            <a:r>
              <a:rPr lang="tr-TR" altLang="tr-TR" sz="2000" dirty="0"/>
              <a:t> aktarır.</a:t>
            </a:r>
          </a:p>
          <a:p>
            <a:r>
              <a:rPr lang="tr-TR" altLang="tr-TR" sz="2000" dirty="0"/>
              <a:t>As XML ”</a:t>
            </a:r>
          </a:p>
          <a:p>
            <a:r>
              <a:rPr lang="tr-TR" altLang="tr-TR" sz="2000" dirty="0"/>
              <a:t>PSML</a:t>
            </a:r>
            <a:r>
              <a:rPr lang="tr-TR" altLang="tr-TR" sz="2000" dirty="0" smtClean="0"/>
              <a:t>” (</a:t>
            </a:r>
            <a:r>
              <a:rPr lang="tr-TR" altLang="tr-TR" sz="2000" dirty="0" err="1" smtClean="0"/>
              <a:t>Packet</a:t>
            </a:r>
            <a:r>
              <a:rPr lang="tr-TR" altLang="tr-TR" sz="2000" dirty="0" smtClean="0"/>
              <a:t> </a:t>
            </a:r>
            <a:r>
              <a:rPr lang="tr-TR" altLang="tr-TR" sz="2000" dirty="0" err="1"/>
              <a:t>Summary</a:t>
            </a:r>
            <a:r>
              <a:rPr lang="tr-TR" altLang="tr-TR" sz="2000" dirty="0"/>
              <a:t>) File: Paketleri </a:t>
            </a:r>
            <a:r>
              <a:rPr lang="tr-TR" altLang="tr-TR" sz="2000" dirty="0" smtClean="0"/>
              <a:t>PSML (</a:t>
            </a:r>
            <a:r>
              <a:rPr lang="tr-TR" altLang="tr-TR" sz="2000" dirty="0" err="1" smtClean="0"/>
              <a:t>packet</a:t>
            </a:r>
            <a:r>
              <a:rPr lang="tr-TR" altLang="tr-TR" sz="2000" dirty="0" smtClean="0"/>
              <a:t> </a:t>
            </a:r>
            <a:r>
              <a:rPr lang="tr-TR" altLang="tr-TR" sz="2000" dirty="0" err="1"/>
              <a:t>summary</a:t>
            </a:r>
            <a:r>
              <a:rPr lang="tr-TR" altLang="tr-TR" sz="2000" dirty="0"/>
              <a:t> </a:t>
            </a:r>
            <a:r>
              <a:rPr lang="tr-TR" altLang="tr-TR" sz="2000" dirty="0" err="1"/>
              <a:t>markup</a:t>
            </a:r>
            <a:r>
              <a:rPr lang="tr-TR" altLang="tr-TR" sz="2000" dirty="0"/>
              <a:t> </a:t>
            </a:r>
            <a:r>
              <a:rPr lang="tr-TR" altLang="tr-TR" sz="2000" dirty="0" err="1"/>
              <a:t>language</a:t>
            </a:r>
            <a:r>
              <a:rPr lang="tr-TR" altLang="tr-TR" sz="2000" dirty="0"/>
              <a:t>) XML </a:t>
            </a:r>
          </a:p>
          <a:p>
            <a:r>
              <a:rPr lang="tr-TR" altLang="tr-TR" sz="2000" dirty="0"/>
              <a:t>dosya formatında dışa aktarmaya yarar.</a:t>
            </a:r>
          </a:p>
          <a:p>
            <a:r>
              <a:rPr lang="tr-TR" altLang="tr-TR" sz="2000" dirty="0"/>
              <a:t>As "PDML" File: Paketleri </a:t>
            </a:r>
            <a:r>
              <a:rPr lang="tr-TR" altLang="tr-TR" sz="2000" dirty="0" smtClean="0"/>
              <a:t>PDML (</a:t>
            </a:r>
            <a:r>
              <a:rPr lang="tr-TR" altLang="tr-TR" sz="2000" dirty="0" err="1" smtClean="0"/>
              <a:t>packet</a:t>
            </a:r>
            <a:r>
              <a:rPr lang="tr-TR" altLang="tr-TR" sz="2000" dirty="0" smtClean="0"/>
              <a:t> </a:t>
            </a:r>
            <a:r>
              <a:rPr lang="tr-TR" altLang="tr-TR" sz="2000" dirty="0" err="1"/>
              <a:t>details</a:t>
            </a:r>
            <a:r>
              <a:rPr lang="tr-TR" altLang="tr-TR" sz="2000" dirty="0"/>
              <a:t> </a:t>
            </a:r>
            <a:r>
              <a:rPr lang="tr-TR" altLang="tr-TR" sz="2000" dirty="0" err="1"/>
              <a:t>markup</a:t>
            </a:r>
            <a:r>
              <a:rPr lang="tr-TR" altLang="tr-TR" sz="2000" dirty="0"/>
              <a:t> </a:t>
            </a:r>
            <a:r>
              <a:rPr lang="tr-TR" altLang="tr-TR" sz="2000" dirty="0" err="1"/>
              <a:t>language</a:t>
            </a:r>
            <a:r>
              <a:rPr lang="tr-TR" altLang="tr-TR" sz="2000" dirty="0"/>
              <a:t>) XML dosyası</a:t>
            </a:r>
          </a:p>
          <a:p>
            <a:r>
              <a:rPr lang="tr-TR" altLang="tr-TR" sz="2000" dirty="0"/>
              <a:t>olarak aktarmaya yarar.</a:t>
            </a:r>
          </a:p>
          <a:p>
            <a:endParaRPr lang="tr-TR" altLang="tr-TR" sz="1800" dirty="0"/>
          </a:p>
        </p:txBody>
      </p:sp>
      <p:sp>
        <p:nvSpPr>
          <p:cNvPr id="2355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A78B8BC-9288-42DD-8685-3D0477BDBC9A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17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Selected</a:t>
            </a:r>
            <a:r>
              <a:rPr lang="tr-TR" dirty="0" smtClean="0"/>
              <a:t> </a:t>
            </a:r>
            <a:r>
              <a:rPr lang="tr-TR" dirty="0" err="1" smtClean="0"/>
              <a:t>Packet</a:t>
            </a:r>
            <a:r>
              <a:rPr lang="tr-TR" dirty="0" smtClean="0"/>
              <a:t> </a:t>
            </a:r>
            <a:r>
              <a:rPr lang="tr-TR" dirty="0" err="1" smtClean="0"/>
              <a:t>Bytes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2457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/>
              <a:t>Objects &gt; http : Paketler içerisinden http protokollü paketleri ve Objelerini dışarı aktarmaya yarar.</a:t>
            </a:r>
          </a:p>
          <a:p>
            <a:r>
              <a:rPr lang="tr-TR" altLang="tr-TR" dirty="0" err="1" smtClean="0"/>
              <a:t>Print</a:t>
            </a:r>
            <a:r>
              <a:rPr lang="tr-TR" altLang="tr-TR" dirty="0" smtClean="0"/>
              <a:t> (</a:t>
            </a:r>
            <a:r>
              <a:rPr lang="tr-TR" altLang="tr-TR" i="1" dirty="0" err="1" smtClean="0"/>
              <a:t>ctrl+P</a:t>
            </a:r>
            <a:r>
              <a:rPr lang="tr-TR" altLang="tr-TR" dirty="0" smtClean="0"/>
              <a:t>):Seçilen paketleri yazdırmaya yarar.</a:t>
            </a:r>
          </a:p>
          <a:p>
            <a:r>
              <a:rPr lang="tr-TR" altLang="tr-TR" dirty="0" err="1" smtClean="0"/>
              <a:t>Quit</a:t>
            </a:r>
            <a:r>
              <a:rPr lang="tr-TR" altLang="tr-TR" dirty="0" smtClean="0"/>
              <a:t> (</a:t>
            </a:r>
            <a:r>
              <a:rPr lang="tr-TR" altLang="tr-TR" i="1" dirty="0" err="1" smtClean="0"/>
              <a:t>ctrl+Q</a:t>
            </a:r>
            <a:r>
              <a:rPr lang="tr-TR" altLang="tr-TR" dirty="0" smtClean="0"/>
              <a:t>):Programdan çıkar.</a:t>
            </a:r>
          </a:p>
          <a:p>
            <a:pPr>
              <a:buFont typeface="Wingdings" pitchFamily="2" charset="2"/>
              <a:buNone/>
            </a:pPr>
            <a:endParaRPr lang="tr-TR" altLang="tr-TR" dirty="0" smtClean="0"/>
          </a:p>
        </p:txBody>
      </p:sp>
      <p:sp>
        <p:nvSpPr>
          <p:cNvPr id="24580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6E4B790-7C46-4E22-A0EF-A9B34F929534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18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Edit</a:t>
            </a:r>
            <a:endParaRPr lang="tr-TR" dirty="0"/>
          </a:p>
        </p:txBody>
      </p:sp>
      <p:sp>
        <p:nvSpPr>
          <p:cNvPr id="2560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2400" dirty="0" err="1"/>
              <a:t>Edit</a:t>
            </a:r>
            <a:r>
              <a:rPr lang="tr-TR" altLang="tr-TR" sz="2400" dirty="0"/>
              <a:t> menüsü kullanıcı tanımlı işlemleri ve paket arama gibi işlemleri yapmamızı sağlar. </a:t>
            </a:r>
            <a:r>
              <a:rPr lang="tr-TR" altLang="tr-TR" sz="2400" dirty="0" err="1"/>
              <a:t>Edit</a:t>
            </a:r>
            <a:r>
              <a:rPr lang="tr-TR" altLang="tr-TR" sz="2400" dirty="0"/>
              <a:t> menüsünün içeriği gösterilmiştir.</a:t>
            </a:r>
          </a:p>
          <a:p>
            <a:endParaRPr lang="tr-TR" altLang="tr-TR" sz="3600" dirty="0" smtClean="0"/>
          </a:p>
          <a:p>
            <a:endParaRPr lang="tr-TR" altLang="tr-TR" sz="3600" dirty="0" smtClean="0"/>
          </a:p>
        </p:txBody>
      </p:sp>
      <p:sp>
        <p:nvSpPr>
          <p:cNvPr id="25605" name="6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A5D8C22-FEED-42BE-AEB5-240A5E62EAF8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19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910" y="2276872"/>
            <a:ext cx="6715125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 smtClean="0"/>
              <a:t>Konu Başlıkları</a:t>
            </a:r>
            <a:endParaRPr lang="tr-TR" dirty="0"/>
          </a:p>
        </p:txBody>
      </p:sp>
      <p:sp>
        <p:nvSpPr>
          <p:cNvPr id="819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Wireshark</a:t>
            </a:r>
          </a:p>
          <a:p>
            <a:r>
              <a:rPr lang="tr-TR" altLang="tr-TR" smtClean="0"/>
              <a:t>Wimax</a:t>
            </a:r>
          </a:p>
          <a:p>
            <a:r>
              <a:rPr lang="tr-TR" altLang="tr-TR" smtClean="0"/>
              <a:t>Güvenli İşletim Sistemleri</a:t>
            </a:r>
          </a:p>
        </p:txBody>
      </p:sp>
      <p:sp>
        <p:nvSpPr>
          <p:cNvPr id="819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87A601A-587F-4078-865C-35852DE53A13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2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Edit</a:t>
            </a:r>
            <a:endParaRPr lang="tr-TR" dirty="0"/>
          </a:p>
        </p:txBody>
      </p:sp>
      <p:sp>
        <p:nvSpPr>
          <p:cNvPr id="26627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2400" dirty="0" err="1" smtClean="0"/>
              <a:t>Copy</a:t>
            </a:r>
            <a:r>
              <a:rPr lang="tr-TR" altLang="tr-TR" sz="2400" dirty="0" smtClean="0"/>
              <a:t> (</a:t>
            </a:r>
            <a:r>
              <a:rPr lang="tr-TR" altLang="tr-TR" sz="2400" i="1" dirty="0" err="1" smtClean="0"/>
              <a:t>Shift+ctrl+C</a:t>
            </a:r>
            <a:r>
              <a:rPr lang="tr-TR" altLang="tr-TR" sz="2400" dirty="0"/>
              <a:t>): Veri bölmesinden tıklanan değeri filtre ifadesi olarak kopyalar. İstenilen bölüm seçilerek sağ fare menüsünden de yapılabilir .</a:t>
            </a:r>
          </a:p>
          <a:p>
            <a:r>
              <a:rPr lang="tr-TR" altLang="tr-TR" sz="2400" dirty="0" err="1"/>
              <a:t>Find</a:t>
            </a:r>
            <a:r>
              <a:rPr lang="tr-TR" altLang="tr-TR" sz="2400" dirty="0"/>
              <a:t> </a:t>
            </a:r>
            <a:r>
              <a:rPr lang="tr-TR" altLang="tr-TR" sz="2400" dirty="0" err="1" smtClean="0"/>
              <a:t>Packet</a:t>
            </a:r>
            <a:r>
              <a:rPr lang="tr-TR" altLang="tr-TR" sz="2400" dirty="0" smtClean="0"/>
              <a:t> (</a:t>
            </a:r>
            <a:r>
              <a:rPr lang="tr-TR" altLang="tr-TR" sz="2400" i="1" dirty="0" err="1" smtClean="0"/>
              <a:t>ctrl+F</a:t>
            </a:r>
            <a:r>
              <a:rPr lang="tr-TR" altLang="tr-TR" sz="2400" dirty="0"/>
              <a:t>): Birçok kritere göre arama yapmanıza imkan sağlar. </a:t>
            </a:r>
            <a:r>
              <a:rPr lang="tr-TR" altLang="tr-TR" sz="2400" dirty="0" err="1"/>
              <a:t>Display</a:t>
            </a:r>
            <a:r>
              <a:rPr lang="tr-TR" altLang="tr-TR" sz="2400" dirty="0"/>
              <a:t> </a:t>
            </a:r>
            <a:r>
              <a:rPr lang="tr-TR" altLang="tr-TR" sz="2400" dirty="0" err="1"/>
              <a:t>filter</a:t>
            </a:r>
            <a:r>
              <a:rPr lang="tr-TR" altLang="tr-TR" sz="2400" dirty="0"/>
              <a:t> seçeneği seçiliyse </a:t>
            </a:r>
            <a:r>
              <a:rPr lang="tr-TR" altLang="tr-TR" sz="2400" dirty="0" err="1"/>
              <a:t>wireshark</a:t>
            </a:r>
            <a:r>
              <a:rPr lang="tr-TR" altLang="tr-TR" sz="2400" dirty="0"/>
              <a:t> filtreleme kriterlerine göre arama yapar. Basit protokol taramalarından kuvvetli filtreleme ifadelerine kadar birçok türde etkin arama yapabilirsiniz.</a:t>
            </a:r>
          </a:p>
          <a:p>
            <a:r>
              <a:rPr lang="tr-TR" altLang="tr-TR" sz="2400" dirty="0" err="1"/>
              <a:t>Hex</a:t>
            </a:r>
            <a:r>
              <a:rPr lang="tr-TR" altLang="tr-TR" sz="2400" dirty="0"/>
              <a:t> </a:t>
            </a:r>
            <a:r>
              <a:rPr lang="tr-TR" altLang="tr-TR" sz="2400" dirty="0" err="1"/>
              <a:t>Value:Paket</a:t>
            </a:r>
            <a:r>
              <a:rPr lang="tr-TR" altLang="tr-TR" sz="2400" dirty="0"/>
              <a:t> veri kümesi içerisinde belirtilen </a:t>
            </a:r>
            <a:r>
              <a:rPr lang="tr-TR" altLang="tr-TR" sz="2400" dirty="0" err="1"/>
              <a:t>hex</a:t>
            </a:r>
            <a:r>
              <a:rPr lang="tr-TR" altLang="tr-TR" sz="2400" dirty="0"/>
              <a:t> değerlerinde arama yapar.</a:t>
            </a:r>
          </a:p>
          <a:p>
            <a:r>
              <a:rPr lang="tr-TR" altLang="tr-TR" sz="2400" dirty="0" err="1"/>
              <a:t>String</a:t>
            </a:r>
            <a:r>
              <a:rPr lang="tr-TR" altLang="tr-TR" sz="2400" dirty="0"/>
              <a:t>: Girilen </a:t>
            </a:r>
            <a:r>
              <a:rPr lang="tr-TR" altLang="tr-TR" sz="2400" dirty="0" err="1"/>
              <a:t>string</a:t>
            </a:r>
            <a:r>
              <a:rPr lang="tr-TR" altLang="tr-TR" sz="2400" dirty="0"/>
              <a:t> i </a:t>
            </a:r>
            <a:r>
              <a:rPr lang="tr-TR" altLang="tr-TR" sz="2400" dirty="0" smtClean="0"/>
              <a:t>liste, ayrıntı </a:t>
            </a:r>
            <a:r>
              <a:rPr lang="tr-TR" altLang="tr-TR" sz="2400" dirty="0"/>
              <a:t>ya da veri alanlarında belirlenen kriterlere göre arar .</a:t>
            </a:r>
            <a:r>
              <a:rPr lang="tr-TR" altLang="tr-TR" sz="2400" dirty="0" err="1"/>
              <a:t>String</a:t>
            </a:r>
            <a:r>
              <a:rPr lang="tr-TR" altLang="tr-TR" sz="2400" dirty="0"/>
              <a:t> </a:t>
            </a:r>
            <a:r>
              <a:rPr lang="tr-TR" altLang="tr-TR" sz="2400" dirty="0" err="1"/>
              <a:t>options</a:t>
            </a:r>
            <a:r>
              <a:rPr lang="tr-TR" altLang="tr-TR" sz="2400" dirty="0"/>
              <a:t> alanından arama büyük küçük harf duyarlı ve karakter seti belirtilerek yapılabilir. </a:t>
            </a:r>
            <a:r>
              <a:rPr lang="tr-TR" altLang="tr-TR" sz="2400" dirty="0" err="1"/>
              <a:t>Direction</a:t>
            </a:r>
            <a:r>
              <a:rPr lang="tr-TR" altLang="tr-TR" sz="2400" dirty="0"/>
              <a:t> alanında ise taramanın aşağı yada yukarı yapılacağı belirtilir.</a:t>
            </a:r>
          </a:p>
          <a:p>
            <a:r>
              <a:rPr lang="tr-TR" altLang="tr-TR" sz="2400" dirty="0" err="1"/>
              <a:t>Find</a:t>
            </a:r>
            <a:r>
              <a:rPr lang="tr-TR" altLang="tr-TR" sz="2400" dirty="0"/>
              <a:t> </a:t>
            </a:r>
            <a:r>
              <a:rPr lang="tr-TR" altLang="tr-TR" sz="2400" dirty="0" err="1" smtClean="0"/>
              <a:t>Next</a:t>
            </a:r>
            <a:r>
              <a:rPr lang="tr-TR" altLang="tr-TR" sz="2400" dirty="0" smtClean="0"/>
              <a:t> (</a:t>
            </a:r>
            <a:r>
              <a:rPr lang="tr-TR" altLang="tr-TR" sz="2400" i="1" dirty="0" err="1" smtClean="0"/>
              <a:t>ctrl+N</a:t>
            </a:r>
            <a:r>
              <a:rPr lang="tr-TR" altLang="tr-TR" sz="2400" dirty="0"/>
              <a:t>): Belirlenen kriterde bir sonraki paketi bulur.</a:t>
            </a:r>
          </a:p>
          <a:p>
            <a:r>
              <a:rPr lang="tr-TR" altLang="tr-TR" sz="2400" dirty="0" err="1"/>
              <a:t>Find</a:t>
            </a:r>
            <a:r>
              <a:rPr lang="tr-TR" altLang="tr-TR" sz="2400" dirty="0"/>
              <a:t> </a:t>
            </a:r>
            <a:r>
              <a:rPr lang="tr-TR" altLang="tr-TR" sz="2400" dirty="0" err="1" smtClean="0"/>
              <a:t>Previous</a:t>
            </a:r>
            <a:r>
              <a:rPr lang="tr-TR" altLang="tr-TR" sz="2400" dirty="0" smtClean="0"/>
              <a:t> (</a:t>
            </a:r>
            <a:r>
              <a:rPr lang="tr-TR" altLang="tr-TR" sz="2400" i="1" dirty="0" err="1" smtClean="0"/>
              <a:t>ctrl+B</a:t>
            </a:r>
            <a:r>
              <a:rPr lang="tr-TR" altLang="tr-TR" sz="2400" dirty="0"/>
              <a:t>) : Belirlenen kriterde bir önceki paketi bulur.</a:t>
            </a:r>
          </a:p>
          <a:p>
            <a:endParaRPr lang="tr-TR" altLang="tr-TR" sz="2400" dirty="0"/>
          </a:p>
        </p:txBody>
      </p:sp>
      <p:sp>
        <p:nvSpPr>
          <p:cNvPr id="26628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896E847-C6FC-448A-840B-453986D82E08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20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Edit</a:t>
            </a:r>
            <a:endParaRPr lang="tr-TR" dirty="0"/>
          </a:p>
        </p:txBody>
      </p:sp>
      <p:sp>
        <p:nvSpPr>
          <p:cNvPr id="27651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2000" dirty="0"/>
              <a:t>Mark </a:t>
            </a:r>
            <a:r>
              <a:rPr lang="tr-TR" altLang="tr-TR" sz="2000" dirty="0" err="1" smtClean="0"/>
              <a:t>Packet</a:t>
            </a:r>
            <a:r>
              <a:rPr lang="tr-TR" altLang="tr-TR" sz="2000" dirty="0" smtClean="0"/>
              <a:t> (</a:t>
            </a:r>
            <a:r>
              <a:rPr lang="tr-TR" altLang="tr-TR" sz="2000" i="1" dirty="0" err="1" smtClean="0"/>
              <a:t>ctrl+M</a:t>
            </a:r>
            <a:r>
              <a:rPr lang="tr-TR" altLang="tr-TR" sz="2000" dirty="0"/>
              <a:t>) : Seçilen paketi işaretler.</a:t>
            </a:r>
          </a:p>
          <a:p>
            <a:r>
              <a:rPr lang="tr-TR" altLang="tr-TR" sz="2000" dirty="0" err="1"/>
              <a:t>Find</a:t>
            </a:r>
            <a:r>
              <a:rPr lang="tr-TR" altLang="tr-TR" sz="2000" dirty="0"/>
              <a:t> </a:t>
            </a:r>
            <a:r>
              <a:rPr lang="tr-TR" altLang="tr-TR" sz="2000" dirty="0" err="1"/>
              <a:t>Next</a:t>
            </a:r>
            <a:r>
              <a:rPr lang="tr-TR" altLang="tr-TR" sz="2000" dirty="0"/>
              <a:t> </a:t>
            </a:r>
            <a:r>
              <a:rPr lang="tr-TR" altLang="tr-TR" sz="2000" dirty="0" smtClean="0"/>
              <a:t>Mark (</a:t>
            </a:r>
            <a:r>
              <a:rPr lang="tr-TR" altLang="tr-TR" sz="2000" i="1" dirty="0" err="1" smtClean="0"/>
              <a:t>shift+ctrl+N</a:t>
            </a:r>
            <a:r>
              <a:rPr lang="tr-TR" altLang="tr-TR" sz="2000" dirty="0"/>
              <a:t>) : Bir sonraki işaretli paketi bulur.</a:t>
            </a:r>
          </a:p>
          <a:p>
            <a:r>
              <a:rPr lang="tr-TR" altLang="tr-TR" sz="2000" dirty="0" err="1"/>
              <a:t>Find</a:t>
            </a:r>
            <a:r>
              <a:rPr lang="tr-TR" altLang="tr-TR" sz="2000" dirty="0"/>
              <a:t> </a:t>
            </a:r>
            <a:r>
              <a:rPr lang="tr-TR" altLang="tr-TR" sz="2000" dirty="0" err="1"/>
              <a:t>Previous</a:t>
            </a:r>
            <a:r>
              <a:rPr lang="tr-TR" altLang="tr-TR" sz="2000" dirty="0"/>
              <a:t> </a:t>
            </a:r>
            <a:r>
              <a:rPr lang="tr-TR" altLang="tr-TR" sz="2000" dirty="0" smtClean="0"/>
              <a:t>Mark (</a:t>
            </a:r>
            <a:r>
              <a:rPr lang="tr-TR" altLang="tr-TR" sz="2000" i="1" dirty="0" err="1" smtClean="0"/>
              <a:t>shift+ctrl+B</a:t>
            </a:r>
            <a:r>
              <a:rPr lang="tr-TR" altLang="tr-TR" sz="2000" dirty="0"/>
              <a:t>) : Bir önceki işaretli paketi bulur.</a:t>
            </a:r>
          </a:p>
          <a:p>
            <a:r>
              <a:rPr lang="tr-TR" altLang="tr-TR" sz="2000" dirty="0"/>
              <a:t>Mark </a:t>
            </a:r>
            <a:r>
              <a:rPr lang="tr-TR" altLang="tr-TR" sz="2000" dirty="0" err="1"/>
              <a:t>All</a:t>
            </a:r>
            <a:r>
              <a:rPr lang="tr-TR" altLang="tr-TR" sz="2000" dirty="0"/>
              <a:t> </a:t>
            </a:r>
            <a:r>
              <a:rPr lang="tr-TR" altLang="tr-TR" sz="2000" dirty="0" err="1"/>
              <a:t>Packet</a:t>
            </a:r>
            <a:r>
              <a:rPr lang="tr-TR" altLang="tr-TR" sz="2000" dirty="0"/>
              <a:t>: Bütün paketleri işaretler.</a:t>
            </a:r>
          </a:p>
          <a:p>
            <a:r>
              <a:rPr lang="tr-TR" altLang="tr-TR" sz="2000" dirty="0" err="1"/>
              <a:t>Unmark</a:t>
            </a:r>
            <a:r>
              <a:rPr lang="tr-TR" altLang="tr-TR" sz="2000" dirty="0"/>
              <a:t> </a:t>
            </a:r>
            <a:r>
              <a:rPr lang="tr-TR" altLang="tr-TR" sz="2000" dirty="0" err="1"/>
              <a:t>All</a:t>
            </a:r>
            <a:r>
              <a:rPr lang="tr-TR" altLang="tr-TR" sz="2000" dirty="0"/>
              <a:t> Paket: Bütün işaretleri kaldırır.</a:t>
            </a:r>
          </a:p>
          <a:p>
            <a:r>
              <a:rPr lang="tr-TR" altLang="tr-TR" sz="2000" dirty="0"/>
              <a:t>Set Time </a:t>
            </a:r>
            <a:r>
              <a:rPr lang="tr-TR" altLang="tr-TR" sz="2000" dirty="0" err="1" smtClean="0"/>
              <a:t>Referance</a:t>
            </a:r>
            <a:r>
              <a:rPr lang="tr-TR" altLang="tr-TR" sz="2000" dirty="0" smtClean="0"/>
              <a:t> (</a:t>
            </a:r>
            <a:r>
              <a:rPr lang="tr-TR" altLang="tr-TR" sz="2000" i="1" dirty="0" err="1" smtClean="0"/>
              <a:t>ctrl+T</a:t>
            </a:r>
            <a:r>
              <a:rPr lang="tr-TR" altLang="tr-TR" sz="2000" dirty="0"/>
              <a:t>): Seçilen paketi zaman referansı olarak alır ve sonraki paketlerde o pakete göre zaman değerleri alır.</a:t>
            </a:r>
          </a:p>
          <a:p>
            <a:r>
              <a:rPr lang="tr-TR" altLang="tr-TR" sz="2000" dirty="0" err="1"/>
              <a:t>Find</a:t>
            </a:r>
            <a:r>
              <a:rPr lang="tr-TR" altLang="tr-TR" sz="2000" dirty="0"/>
              <a:t> </a:t>
            </a:r>
            <a:r>
              <a:rPr lang="tr-TR" altLang="tr-TR" sz="2000" dirty="0" err="1"/>
              <a:t>Next</a:t>
            </a:r>
            <a:r>
              <a:rPr lang="tr-TR" altLang="tr-TR" sz="2000" dirty="0"/>
              <a:t> </a:t>
            </a:r>
            <a:r>
              <a:rPr lang="tr-TR" altLang="tr-TR" sz="2000" dirty="0" err="1"/>
              <a:t>Referance</a:t>
            </a:r>
            <a:r>
              <a:rPr lang="tr-TR" altLang="tr-TR" sz="2000" dirty="0"/>
              <a:t>: Bir sonraki referans alınan paketi bulur.</a:t>
            </a:r>
          </a:p>
          <a:p>
            <a:r>
              <a:rPr lang="en-US" altLang="tr-TR" sz="2000" dirty="0"/>
              <a:t>Find Previous </a:t>
            </a:r>
            <a:r>
              <a:rPr lang="en-US" altLang="tr-TR" sz="2000" dirty="0" err="1"/>
              <a:t>Referance</a:t>
            </a:r>
            <a:r>
              <a:rPr lang="en-US" altLang="tr-TR" sz="2000" dirty="0"/>
              <a:t>: </a:t>
            </a:r>
            <a:r>
              <a:rPr lang="en-US" altLang="tr-TR" sz="2000" dirty="0" err="1"/>
              <a:t>Bir</a:t>
            </a:r>
            <a:r>
              <a:rPr lang="en-US" altLang="tr-TR" sz="2000" dirty="0"/>
              <a:t> </a:t>
            </a:r>
            <a:r>
              <a:rPr lang="en-US" altLang="tr-TR" sz="2000" dirty="0" err="1"/>
              <a:t>önceki</a:t>
            </a:r>
            <a:r>
              <a:rPr lang="en-US" altLang="tr-TR" sz="2000" dirty="0"/>
              <a:t> </a:t>
            </a:r>
            <a:r>
              <a:rPr lang="en-US" altLang="tr-TR" sz="2000" dirty="0" err="1"/>
              <a:t>referans</a:t>
            </a:r>
            <a:r>
              <a:rPr lang="en-US" altLang="tr-TR" sz="2000" dirty="0"/>
              <a:t> </a:t>
            </a:r>
            <a:r>
              <a:rPr lang="en-US" altLang="tr-TR" sz="2000" dirty="0" err="1"/>
              <a:t>alınan</a:t>
            </a:r>
            <a:r>
              <a:rPr lang="en-US" altLang="tr-TR" sz="2000" dirty="0"/>
              <a:t> </a:t>
            </a:r>
            <a:r>
              <a:rPr lang="en-US" altLang="tr-TR" sz="2000" dirty="0" err="1"/>
              <a:t>paketi</a:t>
            </a:r>
            <a:r>
              <a:rPr lang="en-US" altLang="tr-TR" sz="2000" dirty="0"/>
              <a:t> </a:t>
            </a:r>
            <a:r>
              <a:rPr lang="en-US" altLang="tr-TR" sz="2000" dirty="0" err="1"/>
              <a:t>bulur</a:t>
            </a:r>
            <a:r>
              <a:rPr lang="en-US" altLang="tr-TR" sz="2000" dirty="0"/>
              <a:t>.</a:t>
            </a:r>
          </a:p>
          <a:p>
            <a:r>
              <a:rPr lang="tr-TR" altLang="tr-TR" sz="2000" dirty="0" err="1"/>
              <a:t>Configuration</a:t>
            </a:r>
            <a:r>
              <a:rPr lang="tr-TR" altLang="tr-TR" sz="2000" dirty="0"/>
              <a:t> </a:t>
            </a:r>
            <a:r>
              <a:rPr lang="tr-TR" altLang="tr-TR" sz="2000" dirty="0" err="1" smtClean="0"/>
              <a:t>Profiles</a:t>
            </a:r>
            <a:r>
              <a:rPr lang="tr-TR" altLang="tr-TR" sz="2000" dirty="0" smtClean="0"/>
              <a:t> (</a:t>
            </a:r>
            <a:r>
              <a:rPr lang="tr-TR" altLang="tr-TR" sz="2000" i="1" dirty="0" err="1" smtClean="0"/>
              <a:t>shift+ctrl+A</a:t>
            </a:r>
            <a:r>
              <a:rPr lang="tr-TR" altLang="tr-TR" sz="2000" dirty="0"/>
              <a:t>): Profil ekle sil işlemlerini yapar.</a:t>
            </a:r>
          </a:p>
          <a:p>
            <a:r>
              <a:rPr lang="tr-TR" altLang="tr-TR" sz="2000" dirty="0" err="1" smtClean="0"/>
              <a:t>Preference</a:t>
            </a:r>
            <a:r>
              <a:rPr lang="tr-TR" altLang="tr-TR" sz="2000" dirty="0" smtClean="0"/>
              <a:t> (</a:t>
            </a:r>
            <a:r>
              <a:rPr lang="tr-TR" altLang="tr-TR" sz="2000" i="1" dirty="0" err="1" smtClean="0"/>
              <a:t>shift+ctrl+P</a:t>
            </a:r>
            <a:r>
              <a:rPr lang="tr-TR" altLang="tr-TR" sz="2000" dirty="0"/>
              <a:t>): Programla ilgili ayarlamaları yaptığımız bölümdür.</a:t>
            </a:r>
          </a:p>
          <a:p>
            <a:r>
              <a:rPr lang="tr-TR" altLang="tr-TR" sz="2000" dirty="0"/>
              <a:t>User </a:t>
            </a:r>
            <a:r>
              <a:rPr lang="tr-TR" altLang="tr-TR" sz="2000" dirty="0" err="1"/>
              <a:t>İnterface</a:t>
            </a:r>
            <a:r>
              <a:rPr lang="tr-TR" altLang="tr-TR" sz="2000" dirty="0"/>
              <a:t> bölümünde program için pencere </a:t>
            </a:r>
            <a:r>
              <a:rPr lang="tr-TR" altLang="tr-TR" sz="2000" dirty="0" smtClean="0"/>
              <a:t>düzeni, renk, font </a:t>
            </a:r>
            <a:r>
              <a:rPr lang="tr-TR" altLang="tr-TR" sz="2000" dirty="0"/>
              <a:t>ayarlamaları ve bunlar gibi görünümü kişiselleştirmeye yarayan seçenekler bulunur.</a:t>
            </a:r>
          </a:p>
          <a:p>
            <a:endParaRPr lang="tr-TR" altLang="tr-TR" sz="2000" dirty="0"/>
          </a:p>
        </p:txBody>
      </p:sp>
      <p:sp>
        <p:nvSpPr>
          <p:cNvPr id="2765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35E28FD-6812-4EAB-A23C-59FEE83B83DA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21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Edit</a:t>
            </a:r>
            <a:endParaRPr lang="tr-TR" dirty="0"/>
          </a:p>
        </p:txBody>
      </p:sp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2000" dirty="0" err="1"/>
              <a:t>Capture</a:t>
            </a:r>
            <a:r>
              <a:rPr lang="tr-TR" altLang="tr-TR" sz="2000" dirty="0"/>
              <a:t> : Paketleri yakalamak için kullanılacak </a:t>
            </a:r>
            <a:r>
              <a:rPr lang="tr-TR" altLang="tr-TR" sz="2000" dirty="0" err="1"/>
              <a:t>default</a:t>
            </a:r>
            <a:r>
              <a:rPr lang="tr-TR" altLang="tr-TR" sz="2000" dirty="0"/>
              <a:t> ağ </a:t>
            </a:r>
            <a:r>
              <a:rPr lang="tr-TR" altLang="tr-TR" sz="2000" dirty="0" smtClean="0"/>
              <a:t>arabirimi, eş </a:t>
            </a:r>
            <a:r>
              <a:rPr lang="tr-TR" altLang="tr-TR" sz="2000" dirty="0"/>
              <a:t>zamanlı paket görüntüleme ve </a:t>
            </a:r>
            <a:r>
              <a:rPr lang="tr-TR" altLang="tr-TR" sz="2000" dirty="0" err="1"/>
              <a:t>promiscouos</a:t>
            </a:r>
            <a:r>
              <a:rPr lang="tr-TR" altLang="tr-TR" sz="2000" dirty="0"/>
              <a:t> </a:t>
            </a:r>
            <a:r>
              <a:rPr lang="tr-TR" altLang="tr-TR" sz="2000" dirty="0" err="1"/>
              <a:t>mod</a:t>
            </a:r>
            <a:r>
              <a:rPr lang="tr-TR" altLang="tr-TR" sz="2000" dirty="0"/>
              <a:t> </a:t>
            </a:r>
            <a:r>
              <a:rPr lang="tr-TR" altLang="tr-TR" sz="2000" dirty="0" smtClean="0"/>
              <a:t>seçimi (</a:t>
            </a:r>
            <a:r>
              <a:rPr lang="tr-TR" altLang="tr-TR" sz="2000" dirty="0" err="1" smtClean="0"/>
              <a:t>promiscouos</a:t>
            </a:r>
            <a:r>
              <a:rPr lang="tr-TR" altLang="tr-TR" sz="2000" dirty="0" smtClean="0"/>
              <a:t> </a:t>
            </a:r>
            <a:r>
              <a:rPr lang="tr-TR" altLang="tr-TR" sz="2000" dirty="0" err="1"/>
              <a:t>mod</a:t>
            </a:r>
            <a:r>
              <a:rPr lang="tr-TR" altLang="tr-TR" sz="2000" dirty="0"/>
              <a:t> : Yönlendirme olmadan bütün paketlerin bütün istemcilere dağıtıldığı durumda paketin hedefine bakılmadan bütün paketlerin takibi olayıdır. </a:t>
            </a:r>
            <a:r>
              <a:rPr lang="tr-TR" altLang="tr-TR" sz="2000" dirty="0" err="1"/>
              <a:t>Root</a:t>
            </a:r>
            <a:r>
              <a:rPr lang="tr-TR" altLang="tr-TR" sz="2000" dirty="0"/>
              <a:t> yetkisi gerektirir</a:t>
            </a:r>
            <a:r>
              <a:rPr lang="tr-TR" altLang="tr-TR" sz="2000" dirty="0" smtClean="0"/>
              <a:t>.), otomatik </a:t>
            </a:r>
            <a:r>
              <a:rPr lang="tr-TR" altLang="tr-TR" sz="2000" dirty="0"/>
              <a:t>kaydırma çubuğu </a:t>
            </a:r>
            <a:r>
              <a:rPr lang="tr-TR" altLang="tr-TR" sz="2000" dirty="0" smtClean="0"/>
              <a:t>hareketi, ve </a:t>
            </a:r>
            <a:r>
              <a:rPr lang="tr-TR" altLang="tr-TR" sz="2000" dirty="0"/>
              <a:t>yakalanan paketlerin türlerine göre sayıları ve % oranlarını veren </a:t>
            </a:r>
            <a:r>
              <a:rPr lang="tr-TR" altLang="tr-TR" sz="2000" dirty="0" err="1"/>
              <a:t>info</a:t>
            </a:r>
            <a:r>
              <a:rPr lang="tr-TR" altLang="tr-TR" sz="2000" dirty="0"/>
              <a:t> penceresinin saklanması seçenekleri bulunur.</a:t>
            </a:r>
          </a:p>
          <a:p>
            <a:r>
              <a:rPr lang="tr-TR" altLang="tr-TR" sz="2000" dirty="0"/>
              <a:t>Printing: Yazdırmak için gereken ayarlar bulunmaktadır. Dosya çıktısı </a:t>
            </a:r>
            <a:r>
              <a:rPr lang="tr-TR" altLang="tr-TR" sz="2000" dirty="0" smtClean="0"/>
              <a:t>konumu, yazdırma </a:t>
            </a:r>
            <a:r>
              <a:rPr lang="tr-TR" altLang="tr-TR" sz="2000" dirty="0"/>
              <a:t>komutu ve çıktı türü “düz metin ya da post </a:t>
            </a:r>
            <a:r>
              <a:rPr lang="tr-TR" altLang="tr-TR" sz="2000" dirty="0" err="1"/>
              <a:t>script</a:t>
            </a:r>
            <a:r>
              <a:rPr lang="tr-TR" altLang="tr-TR" sz="2000" dirty="0"/>
              <a:t> seçenekleri” Bulunmaktadır .Varsayılan yazdırma komutu </a:t>
            </a:r>
            <a:r>
              <a:rPr lang="tr-TR" altLang="tr-TR" sz="2000" dirty="0" err="1"/>
              <a:t>lpr</a:t>
            </a:r>
            <a:r>
              <a:rPr lang="tr-TR" altLang="tr-TR" sz="2000" dirty="0"/>
              <a:t> </a:t>
            </a:r>
            <a:r>
              <a:rPr lang="tr-TR" altLang="tr-TR" sz="2000" dirty="0" err="1"/>
              <a:t>dir</a:t>
            </a:r>
            <a:r>
              <a:rPr lang="tr-TR" altLang="tr-TR" sz="2000" dirty="0"/>
              <a:t>.</a:t>
            </a:r>
          </a:p>
          <a:p>
            <a:r>
              <a:rPr lang="tr-TR" altLang="tr-TR" sz="2000" dirty="0"/>
              <a:t>Name </a:t>
            </a:r>
            <a:r>
              <a:rPr lang="tr-TR" altLang="tr-TR" sz="2000" dirty="0" err="1"/>
              <a:t>Resolutions</a:t>
            </a:r>
            <a:r>
              <a:rPr lang="tr-TR" altLang="tr-TR" sz="2000" dirty="0"/>
              <a:t>: Adres dönüşüm işlemlerini etkinleştirebileceğiniz alandır.</a:t>
            </a:r>
          </a:p>
          <a:p>
            <a:r>
              <a:rPr lang="tr-TR" altLang="tr-TR" sz="2000" dirty="0" err="1"/>
              <a:t>Protocols</a:t>
            </a:r>
            <a:r>
              <a:rPr lang="tr-TR" altLang="tr-TR" sz="2000" dirty="0"/>
              <a:t>: ihtiyaca göre </a:t>
            </a:r>
            <a:r>
              <a:rPr lang="tr-TR" altLang="tr-TR" sz="2000" dirty="0" err="1"/>
              <a:t>wireshark</a:t>
            </a:r>
            <a:r>
              <a:rPr lang="tr-TR" altLang="tr-TR" sz="2000" dirty="0"/>
              <a:t> üzerinde paketlerin protokollere göre kullanım ayarlamalarını yapabileceğiniz bölümdür.</a:t>
            </a:r>
          </a:p>
          <a:p>
            <a:endParaRPr lang="tr-TR" altLang="tr-TR" sz="2000" dirty="0"/>
          </a:p>
        </p:txBody>
      </p:sp>
      <p:sp>
        <p:nvSpPr>
          <p:cNvPr id="2867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43A1A60-2379-4770-B8B4-600B5DCC0173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22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View</a:t>
            </a:r>
            <a:endParaRPr lang="tr-TR" dirty="0"/>
          </a:p>
        </p:txBody>
      </p:sp>
      <p:sp>
        <p:nvSpPr>
          <p:cNvPr id="2969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000" dirty="0" err="1"/>
              <a:t>Wireshark</a:t>
            </a:r>
            <a:r>
              <a:rPr lang="tr-TR" altLang="tr-TR" sz="2000" dirty="0"/>
              <a:t> ana ekranımızın görüntüsünü düzenlememizi sağlayan menüdür. </a:t>
            </a:r>
          </a:p>
          <a:p>
            <a:r>
              <a:rPr lang="tr-TR" altLang="tr-TR" sz="2000" dirty="0" err="1"/>
              <a:t>Toolbar</a:t>
            </a:r>
            <a:r>
              <a:rPr lang="tr-TR" altLang="tr-TR" sz="2000" dirty="0"/>
              <a:t> </a:t>
            </a:r>
            <a:r>
              <a:rPr lang="tr-TR" altLang="tr-TR" sz="2000" dirty="0" err="1"/>
              <a:t>lar</a:t>
            </a:r>
            <a:r>
              <a:rPr lang="tr-TR" altLang="tr-TR" sz="2000" dirty="0"/>
              <a:t> </a:t>
            </a:r>
            <a:r>
              <a:rPr lang="tr-TR" altLang="tr-TR" sz="2000" dirty="0" smtClean="0"/>
              <a:t>eklenebilir, çıkarılabilir, paketlere </a:t>
            </a:r>
            <a:r>
              <a:rPr lang="tr-TR" altLang="tr-TR" sz="2000" dirty="0"/>
              <a:t>özel renk ayarları yapılabilir.</a:t>
            </a:r>
          </a:p>
        </p:txBody>
      </p:sp>
      <p:sp>
        <p:nvSpPr>
          <p:cNvPr id="29701" name="6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CF7F4E3-46F9-4217-B113-B4139EDC8B1C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23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994521"/>
            <a:ext cx="7457016" cy="386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View</a:t>
            </a:r>
            <a:endParaRPr lang="tr-TR" dirty="0"/>
          </a:p>
        </p:txBody>
      </p:sp>
      <p:sp>
        <p:nvSpPr>
          <p:cNvPr id="3072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altLang="tr-TR" sz="2400" dirty="0" err="1"/>
              <a:t>Packet</a:t>
            </a:r>
            <a:r>
              <a:rPr lang="tr-TR" altLang="tr-TR" sz="2400" dirty="0"/>
              <a:t> </a:t>
            </a:r>
            <a:r>
              <a:rPr lang="tr-TR" altLang="tr-TR" sz="2400" dirty="0" err="1" smtClean="0"/>
              <a:t>Details</a:t>
            </a:r>
            <a:r>
              <a:rPr lang="tr-TR" altLang="tr-TR" sz="2400" dirty="0" smtClean="0"/>
              <a:t> (Paket </a:t>
            </a:r>
            <a:r>
              <a:rPr lang="tr-TR" altLang="tr-TR" sz="2400" dirty="0"/>
              <a:t>Detayları): Paketlerin detaylarını ASCII kodunda gösteren </a:t>
            </a:r>
          </a:p>
          <a:p>
            <a:r>
              <a:rPr lang="tr-TR" altLang="tr-TR" sz="2400" dirty="0"/>
              <a:t>Bölgeyi ekler ya da kaldırır.</a:t>
            </a:r>
          </a:p>
          <a:p>
            <a:r>
              <a:rPr lang="tr-TR" altLang="tr-TR" sz="2400" dirty="0" err="1"/>
              <a:t>Packet</a:t>
            </a:r>
            <a:r>
              <a:rPr lang="tr-TR" altLang="tr-TR" sz="2400" dirty="0"/>
              <a:t> </a:t>
            </a:r>
            <a:r>
              <a:rPr lang="tr-TR" altLang="tr-TR" sz="2400" dirty="0" err="1"/>
              <a:t>Bytes</a:t>
            </a:r>
            <a:r>
              <a:rPr lang="tr-TR" altLang="tr-TR" sz="2400" dirty="0"/>
              <a:t>: Data </a:t>
            </a:r>
            <a:r>
              <a:rPr lang="tr-TR" altLang="tr-TR" sz="2400" dirty="0" err="1"/>
              <a:t>Window</a:t>
            </a:r>
            <a:r>
              <a:rPr lang="tr-TR" altLang="tr-TR" sz="2400" dirty="0"/>
              <a:t> penceresini ekler ya da kaldırır.</a:t>
            </a:r>
          </a:p>
          <a:p>
            <a:r>
              <a:rPr lang="tr-TR" altLang="tr-TR" sz="2400" dirty="0"/>
              <a:t>Time </a:t>
            </a:r>
            <a:r>
              <a:rPr lang="tr-TR" altLang="tr-TR" sz="2400" dirty="0" err="1"/>
              <a:t>Display</a:t>
            </a:r>
            <a:r>
              <a:rPr lang="tr-TR" altLang="tr-TR" sz="2400" dirty="0"/>
              <a:t> Format </a:t>
            </a:r>
            <a:r>
              <a:rPr lang="tr-TR" altLang="tr-TR" sz="2400" dirty="0" err="1"/>
              <a:t>Summary</a:t>
            </a:r>
            <a:r>
              <a:rPr lang="tr-TR" altLang="tr-TR" sz="2400" dirty="0"/>
              <a:t>: </a:t>
            </a:r>
            <a:r>
              <a:rPr lang="tr-TR" altLang="tr-TR" sz="2400" dirty="0" err="1"/>
              <a:t>Window</a:t>
            </a:r>
            <a:r>
              <a:rPr lang="tr-TR" altLang="tr-TR" sz="2400" dirty="0"/>
              <a:t> da zaman görünümün nasıl gözükeceğini ayarlamamızı sağlar.</a:t>
            </a:r>
          </a:p>
          <a:p>
            <a:r>
              <a:rPr lang="sv-SE" altLang="tr-TR" sz="2400" dirty="0"/>
              <a:t>Colorize Packet List</a:t>
            </a:r>
            <a:r>
              <a:rPr lang="tr-TR" altLang="tr-TR" sz="2400" dirty="0"/>
              <a:t>:</a:t>
            </a:r>
            <a:r>
              <a:rPr lang="sv-SE" altLang="tr-TR" sz="2400" dirty="0"/>
              <a:t> Paketlerin renk özelliğini açar ya da kapar</a:t>
            </a:r>
            <a:r>
              <a:rPr lang="tr-TR" altLang="tr-TR" sz="2400" dirty="0"/>
              <a:t>.</a:t>
            </a:r>
            <a:endParaRPr lang="sv-SE" altLang="tr-TR" sz="2400" dirty="0"/>
          </a:p>
          <a:p>
            <a:r>
              <a:rPr lang="en-US" altLang="tr-TR" sz="2400" dirty="0"/>
              <a:t>Auto Screen in Live Capture</a:t>
            </a:r>
            <a:r>
              <a:rPr lang="tr-TR" altLang="tr-TR" sz="2400" dirty="0"/>
              <a:t>:</a:t>
            </a:r>
            <a:r>
              <a:rPr lang="en-US" altLang="tr-TR" sz="2400" dirty="0"/>
              <a:t> Summary </a:t>
            </a:r>
            <a:r>
              <a:rPr lang="en-US" altLang="tr-TR" sz="2400" dirty="0" err="1"/>
              <a:t>Windowun</a:t>
            </a:r>
            <a:r>
              <a:rPr lang="en-US" altLang="tr-TR" sz="2400" dirty="0"/>
              <a:t> </a:t>
            </a:r>
            <a:r>
              <a:rPr lang="en-US" altLang="tr-TR" sz="2400" dirty="0" err="1"/>
              <a:t>güncellenmesini</a:t>
            </a:r>
            <a:r>
              <a:rPr lang="en-US" altLang="tr-TR" sz="2400" dirty="0"/>
              <a:t> </a:t>
            </a:r>
            <a:r>
              <a:rPr lang="en-US" altLang="tr-TR" sz="2400" dirty="0" err="1"/>
              <a:t>açıp</a:t>
            </a:r>
            <a:r>
              <a:rPr lang="tr-TR" altLang="tr-TR" sz="2400" dirty="0"/>
              <a:t> kapamaya yarar.</a:t>
            </a:r>
          </a:p>
          <a:p>
            <a:r>
              <a:rPr lang="tr-TR" altLang="tr-TR" sz="2400" dirty="0" err="1"/>
              <a:t>Zoom</a:t>
            </a:r>
            <a:r>
              <a:rPr lang="tr-TR" altLang="tr-TR" sz="2400" dirty="0"/>
              <a:t> </a:t>
            </a:r>
            <a:r>
              <a:rPr lang="tr-TR" altLang="tr-TR" sz="2400" dirty="0" err="1"/>
              <a:t>In</a:t>
            </a:r>
            <a:r>
              <a:rPr lang="tr-TR" altLang="tr-TR" sz="2400" dirty="0"/>
              <a:t>: Font ve </a:t>
            </a:r>
            <a:r>
              <a:rPr lang="tr-TR" altLang="tr-TR" sz="2400" dirty="0" err="1"/>
              <a:t>column</a:t>
            </a:r>
            <a:r>
              <a:rPr lang="tr-TR" altLang="tr-TR" sz="2400" dirty="0"/>
              <a:t> size </a:t>
            </a:r>
            <a:r>
              <a:rPr lang="tr-TR" altLang="tr-TR" sz="2400" dirty="0" err="1"/>
              <a:t>ları</a:t>
            </a:r>
            <a:r>
              <a:rPr lang="tr-TR" altLang="tr-TR" sz="2400" dirty="0"/>
              <a:t> büyütmeye yarar.</a:t>
            </a:r>
          </a:p>
          <a:p>
            <a:r>
              <a:rPr lang="tr-TR" altLang="tr-TR" sz="2400" dirty="0" err="1"/>
              <a:t>Zoom</a:t>
            </a:r>
            <a:r>
              <a:rPr lang="tr-TR" altLang="tr-TR" sz="2400" dirty="0"/>
              <a:t> </a:t>
            </a:r>
            <a:r>
              <a:rPr lang="tr-TR" altLang="tr-TR" sz="2400" dirty="0" err="1"/>
              <a:t>Out</a:t>
            </a:r>
            <a:r>
              <a:rPr lang="tr-TR" altLang="tr-TR" sz="2400" dirty="0"/>
              <a:t>: Font ve </a:t>
            </a:r>
            <a:r>
              <a:rPr lang="tr-TR" altLang="tr-TR" sz="2400" dirty="0" err="1"/>
              <a:t>column</a:t>
            </a:r>
            <a:r>
              <a:rPr lang="tr-TR" altLang="tr-TR" sz="2400" dirty="0"/>
              <a:t> size </a:t>
            </a:r>
            <a:r>
              <a:rPr lang="tr-TR" altLang="tr-TR" sz="2400" dirty="0" err="1"/>
              <a:t>ları</a:t>
            </a:r>
            <a:r>
              <a:rPr lang="tr-TR" altLang="tr-TR" sz="2400" dirty="0"/>
              <a:t> küçültmeye yarar.</a:t>
            </a:r>
          </a:p>
          <a:p>
            <a:r>
              <a:rPr lang="tr-TR" altLang="tr-TR" sz="2400" dirty="0"/>
              <a:t>Normal Size: </a:t>
            </a:r>
            <a:r>
              <a:rPr lang="tr-TR" altLang="tr-TR" sz="2400" dirty="0" err="1"/>
              <a:t>Zoom</a:t>
            </a:r>
            <a:r>
              <a:rPr lang="tr-TR" altLang="tr-TR" sz="2400" dirty="0"/>
              <a:t> </a:t>
            </a:r>
            <a:r>
              <a:rPr lang="tr-TR" altLang="tr-TR" sz="2400" dirty="0" err="1"/>
              <a:t>In</a:t>
            </a:r>
            <a:r>
              <a:rPr lang="tr-TR" altLang="tr-TR" sz="2400" dirty="0"/>
              <a:t> ve </a:t>
            </a:r>
            <a:r>
              <a:rPr lang="tr-TR" altLang="tr-TR" sz="2400" dirty="0" err="1"/>
              <a:t>out</a:t>
            </a:r>
            <a:r>
              <a:rPr lang="tr-TR" altLang="tr-TR" sz="2400" dirty="0"/>
              <a:t> la büyütüp küçülttüğümüz fontları </a:t>
            </a:r>
            <a:r>
              <a:rPr lang="tr-TR" altLang="tr-TR" sz="2400" dirty="0" err="1"/>
              <a:t>default</a:t>
            </a:r>
            <a:r>
              <a:rPr lang="tr-TR" altLang="tr-TR" sz="2400" dirty="0"/>
              <a:t> değere döndürmemizi sağlar.</a:t>
            </a:r>
          </a:p>
          <a:p>
            <a:r>
              <a:rPr lang="tr-TR" altLang="tr-TR" sz="2400" dirty="0" err="1"/>
              <a:t>Expand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Subtrees</a:t>
            </a:r>
            <a:r>
              <a:rPr lang="tr-TR" altLang="tr-TR" sz="2400" dirty="0"/>
              <a:t>: Protocol </a:t>
            </a:r>
            <a:r>
              <a:rPr lang="tr-TR" altLang="tr-TR" sz="2400" dirty="0" err="1"/>
              <a:t>tree</a:t>
            </a:r>
            <a:r>
              <a:rPr lang="tr-TR" altLang="tr-TR" sz="2400" dirty="0"/>
              <a:t> deki seçili alt diziyi açar.</a:t>
            </a:r>
          </a:p>
          <a:p>
            <a:endParaRPr lang="tr-TR" altLang="tr-TR" sz="2400" dirty="0"/>
          </a:p>
          <a:p>
            <a:endParaRPr lang="tr-TR" altLang="tr-TR" sz="2400" dirty="0"/>
          </a:p>
        </p:txBody>
      </p:sp>
      <p:sp>
        <p:nvSpPr>
          <p:cNvPr id="30724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52AA314-6E90-48AE-BAED-26BCEAC79130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24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View</a:t>
            </a:r>
            <a:r>
              <a:rPr lang="tr-TR" dirty="0" smtClean="0"/>
              <a:t>	</a:t>
            </a:r>
            <a:endParaRPr lang="tr-TR" dirty="0"/>
          </a:p>
        </p:txBody>
      </p:sp>
      <p:sp>
        <p:nvSpPr>
          <p:cNvPr id="3174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Expand All: Protocol tree deki bütün alt dizileri açar.</a:t>
            </a:r>
          </a:p>
          <a:p>
            <a:r>
              <a:rPr lang="tr-TR" altLang="tr-TR" smtClean="0"/>
              <a:t>Collapse All: Protocol tree deki bütün alt dizileri kapatır.</a:t>
            </a:r>
          </a:p>
          <a:p>
            <a:r>
              <a:rPr lang="tr-TR" altLang="tr-TR" smtClean="0"/>
              <a:t>Coloring Rules: Paketler için Renk ayarlarını yapmamızı sağlar.</a:t>
            </a:r>
          </a:p>
          <a:p>
            <a:r>
              <a:rPr lang="tr-TR" altLang="tr-TR" smtClean="0"/>
              <a:t>Show Packet in New: Window Paket detaylarını yeni bir pencerede görmemizi sağlar.</a:t>
            </a:r>
          </a:p>
          <a:p>
            <a:endParaRPr lang="tr-TR" altLang="tr-TR" smtClean="0"/>
          </a:p>
        </p:txBody>
      </p:sp>
      <p:sp>
        <p:nvSpPr>
          <p:cNvPr id="31748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5D2C2B4-A2A7-41F3-8E1C-75BC3BF9CA7E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25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Go</a:t>
            </a:r>
            <a:endParaRPr lang="tr-TR" dirty="0"/>
          </a:p>
        </p:txBody>
      </p:sp>
      <p:sp>
        <p:nvSpPr>
          <p:cNvPr id="3277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EEFFEDD-DF06-476B-94C8-AA3C4AEA7B8C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26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196752"/>
            <a:ext cx="770413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Go</a:t>
            </a:r>
            <a:endParaRPr lang="tr-TR" dirty="0"/>
          </a:p>
        </p:txBody>
      </p:sp>
      <p:sp>
        <p:nvSpPr>
          <p:cNvPr id="3379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000" dirty="0" err="1" smtClean="0"/>
              <a:t>Back</a:t>
            </a:r>
            <a:r>
              <a:rPr lang="tr-TR" altLang="tr-TR" sz="2000" dirty="0" smtClean="0"/>
              <a:t> (</a:t>
            </a:r>
            <a:r>
              <a:rPr lang="tr-TR" altLang="tr-TR" sz="2000" i="1" dirty="0" err="1" smtClean="0"/>
              <a:t>ctrl+sol</a:t>
            </a:r>
            <a:r>
              <a:rPr lang="tr-TR" altLang="tr-TR" sz="2000" dirty="0"/>
              <a:t>): Bir önceki baktığınız pakete atlar.</a:t>
            </a:r>
          </a:p>
          <a:p>
            <a:r>
              <a:rPr lang="tr-TR" altLang="tr-TR" sz="2000" dirty="0" err="1" smtClean="0"/>
              <a:t>Forward</a:t>
            </a:r>
            <a:r>
              <a:rPr lang="tr-TR" altLang="tr-TR" sz="2000" dirty="0" smtClean="0"/>
              <a:t> (</a:t>
            </a:r>
            <a:r>
              <a:rPr lang="tr-TR" altLang="tr-TR" sz="2000" i="1" dirty="0" err="1" smtClean="0"/>
              <a:t>ctrl+sağ</a:t>
            </a:r>
            <a:r>
              <a:rPr lang="tr-TR" altLang="tr-TR" sz="2000" dirty="0"/>
              <a:t>): Ziyaret edilen bir sonraki pakete zıplar.</a:t>
            </a:r>
          </a:p>
          <a:p>
            <a:r>
              <a:rPr lang="tr-TR" altLang="tr-TR" sz="2000" dirty="0" err="1"/>
              <a:t>Go</a:t>
            </a:r>
            <a:r>
              <a:rPr lang="tr-TR" altLang="tr-TR" sz="2000" dirty="0"/>
              <a:t> </a:t>
            </a:r>
            <a:r>
              <a:rPr lang="tr-TR" altLang="tr-TR" sz="2000" dirty="0" err="1"/>
              <a:t>To</a:t>
            </a:r>
            <a:r>
              <a:rPr lang="tr-TR" altLang="tr-TR" sz="2000" dirty="0"/>
              <a:t> </a:t>
            </a:r>
            <a:r>
              <a:rPr lang="tr-TR" altLang="tr-TR" sz="2000" dirty="0" err="1" smtClean="0"/>
              <a:t>Packet</a:t>
            </a:r>
            <a:r>
              <a:rPr lang="tr-TR" altLang="tr-TR" sz="2000" dirty="0" smtClean="0"/>
              <a:t> (</a:t>
            </a:r>
            <a:r>
              <a:rPr lang="tr-TR" altLang="tr-TR" sz="2000" i="1" dirty="0" err="1" smtClean="0"/>
              <a:t>ctrl+G</a:t>
            </a:r>
            <a:r>
              <a:rPr lang="tr-TR" altLang="tr-TR" sz="2000" dirty="0"/>
              <a:t>): Paket numarasına göre istenilen pakete zıplar.</a:t>
            </a:r>
          </a:p>
          <a:p>
            <a:r>
              <a:rPr lang="en-US" altLang="tr-TR" sz="2000" dirty="0"/>
              <a:t>Go To Corresponding Packet: </a:t>
            </a:r>
            <a:r>
              <a:rPr lang="en-US" altLang="tr-TR" sz="2000" dirty="0" err="1"/>
              <a:t>Seçilen</a:t>
            </a:r>
            <a:r>
              <a:rPr lang="en-US" altLang="tr-TR" sz="2000" dirty="0"/>
              <a:t> </a:t>
            </a:r>
            <a:r>
              <a:rPr lang="en-US" altLang="tr-TR" sz="2000" dirty="0" err="1"/>
              <a:t>pakete</a:t>
            </a:r>
            <a:r>
              <a:rPr lang="en-US" altLang="tr-TR" sz="2000" dirty="0"/>
              <a:t> </a:t>
            </a:r>
            <a:r>
              <a:rPr lang="en-US" altLang="tr-TR" sz="2000" dirty="0" err="1"/>
              <a:t>karşılık</a:t>
            </a:r>
            <a:r>
              <a:rPr lang="en-US" altLang="tr-TR" sz="2000" dirty="0"/>
              <a:t> </a:t>
            </a:r>
            <a:r>
              <a:rPr lang="en-US" altLang="tr-TR" sz="2000" dirty="0" err="1"/>
              <a:t>gelen</a:t>
            </a:r>
            <a:r>
              <a:rPr lang="en-US" altLang="tr-TR" sz="2000" dirty="0"/>
              <a:t> </a:t>
            </a:r>
            <a:r>
              <a:rPr lang="en-US" altLang="tr-TR" sz="2000" dirty="0" err="1"/>
              <a:t>pakete</a:t>
            </a:r>
            <a:r>
              <a:rPr lang="en-US" altLang="tr-TR" sz="2000" dirty="0"/>
              <a:t> </a:t>
            </a:r>
            <a:r>
              <a:rPr lang="en-US" altLang="tr-TR" sz="2000" dirty="0" err="1"/>
              <a:t>zıplar</a:t>
            </a:r>
            <a:r>
              <a:rPr lang="en-US" altLang="tr-TR" sz="2000" dirty="0"/>
              <a:t> .</a:t>
            </a:r>
          </a:p>
          <a:p>
            <a:r>
              <a:rPr lang="tr-TR" altLang="tr-TR" sz="2000" dirty="0" err="1"/>
              <a:t>Previous</a:t>
            </a:r>
            <a:r>
              <a:rPr lang="tr-TR" altLang="tr-TR" sz="2000" dirty="0"/>
              <a:t> </a:t>
            </a:r>
            <a:r>
              <a:rPr lang="tr-TR" altLang="tr-TR" sz="2000" dirty="0" err="1" smtClean="0"/>
              <a:t>Packet</a:t>
            </a:r>
            <a:r>
              <a:rPr lang="tr-TR" altLang="tr-TR" sz="2000" dirty="0" smtClean="0"/>
              <a:t> (</a:t>
            </a:r>
            <a:r>
              <a:rPr lang="tr-TR" altLang="tr-TR" sz="2000" i="1" dirty="0" err="1" smtClean="0"/>
              <a:t>ctrl+yukarı</a:t>
            </a:r>
            <a:r>
              <a:rPr lang="tr-TR" altLang="tr-TR" sz="2000" dirty="0"/>
              <a:t>): Seçili paketten önceki pakete zıplar.</a:t>
            </a:r>
          </a:p>
          <a:p>
            <a:r>
              <a:rPr lang="tr-TR" altLang="tr-TR" sz="2000" dirty="0" err="1"/>
              <a:t>Next</a:t>
            </a:r>
            <a:r>
              <a:rPr lang="tr-TR" altLang="tr-TR" sz="2000" dirty="0"/>
              <a:t> </a:t>
            </a:r>
            <a:r>
              <a:rPr lang="tr-TR" altLang="tr-TR" sz="2000" dirty="0" err="1" smtClean="0"/>
              <a:t>Packet</a:t>
            </a:r>
            <a:r>
              <a:rPr lang="tr-TR" altLang="tr-TR" sz="2000" dirty="0" smtClean="0"/>
              <a:t> (</a:t>
            </a:r>
            <a:r>
              <a:rPr lang="tr-TR" altLang="tr-TR" sz="2000" i="1" dirty="0" err="1" smtClean="0"/>
              <a:t>ctrl+aşağı</a:t>
            </a:r>
            <a:r>
              <a:rPr lang="tr-TR" altLang="tr-TR" sz="2000" dirty="0"/>
              <a:t>): Seçili paketten sonraki pakete zıplar.</a:t>
            </a:r>
          </a:p>
          <a:p>
            <a:r>
              <a:rPr lang="tr-TR" altLang="tr-TR" sz="2000" dirty="0"/>
              <a:t>First </a:t>
            </a:r>
            <a:r>
              <a:rPr lang="tr-TR" altLang="tr-TR" sz="2000" dirty="0" err="1"/>
              <a:t>Packet</a:t>
            </a:r>
            <a:r>
              <a:rPr lang="tr-TR" altLang="tr-TR" sz="2000" dirty="0"/>
              <a:t>: Yakalanan ilk pakete zıplar.</a:t>
            </a:r>
          </a:p>
          <a:p>
            <a:r>
              <a:rPr lang="sv-SE" altLang="tr-TR" sz="2000" dirty="0"/>
              <a:t>Last Packet: Yakalanan son pakete zıplar.</a:t>
            </a:r>
            <a:endParaRPr lang="tr-TR" altLang="tr-TR" sz="2000" dirty="0"/>
          </a:p>
          <a:p>
            <a:endParaRPr lang="tr-TR" altLang="tr-TR" sz="2000" dirty="0"/>
          </a:p>
        </p:txBody>
      </p:sp>
      <p:sp>
        <p:nvSpPr>
          <p:cNvPr id="3379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41254BE-E52D-45B9-BD89-E541A45A66EA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27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Capture</a:t>
            </a:r>
            <a:endParaRPr lang="tr-T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29" y="1066800"/>
            <a:ext cx="6601942" cy="4802188"/>
          </a:xfrm>
        </p:spPr>
      </p:pic>
      <p:sp>
        <p:nvSpPr>
          <p:cNvPr id="34820" name="6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A5B7AEA-648D-4259-95AA-C7FF9149DC10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28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Capture</a:t>
            </a:r>
            <a:endParaRPr lang="tr-TR" dirty="0"/>
          </a:p>
        </p:txBody>
      </p:sp>
      <p:sp>
        <p:nvSpPr>
          <p:cNvPr id="3584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2000" dirty="0" err="1"/>
              <a:t>İnterfaces</a:t>
            </a:r>
            <a:r>
              <a:rPr lang="tr-TR" altLang="tr-TR" sz="2000" dirty="0"/>
              <a:t>: </a:t>
            </a:r>
            <a:r>
              <a:rPr lang="tr-TR" altLang="tr-TR" sz="2000" dirty="0" err="1"/>
              <a:t>Wiresharkın</a:t>
            </a:r>
            <a:r>
              <a:rPr lang="tr-TR" altLang="tr-TR" sz="2000" dirty="0"/>
              <a:t> kullanacağı ağ arabirimi ve özellikleri ayarlanır.</a:t>
            </a:r>
          </a:p>
          <a:p>
            <a:r>
              <a:rPr lang="tr-TR" altLang="tr-TR" sz="2000" dirty="0" err="1"/>
              <a:t>Options</a:t>
            </a:r>
            <a:r>
              <a:rPr lang="tr-TR" altLang="tr-TR" sz="2000" dirty="0"/>
              <a:t>: Uygulama sırasında kullanılacak ağ arabirimi seçimi adres çözümleme </a:t>
            </a:r>
            <a:r>
              <a:rPr lang="tr-TR" altLang="tr-TR" sz="2000" dirty="0" smtClean="0"/>
              <a:t>özellikleri, görünüm </a:t>
            </a:r>
            <a:r>
              <a:rPr lang="tr-TR" altLang="tr-TR" sz="2000" dirty="0"/>
              <a:t>özellikleri uygulama durdurmak için ayarlanacak özellikler gibi bir çok ayarlanabilir bölüm içermektedir.</a:t>
            </a:r>
          </a:p>
          <a:p>
            <a:r>
              <a:rPr lang="tr-TR" altLang="tr-TR" sz="2000" dirty="0"/>
              <a:t>IP </a:t>
            </a:r>
            <a:r>
              <a:rPr lang="tr-TR" altLang="tr-TR" sz="2000" dirty="0" err="1"/>
              <a:t>address</a:t>
            </a:r>
            <a:r>
              <a:rPr lang="tr-TR" altLang="tr-TR" sz="2000" dirty="0"/>
              <a:t>: Seçilen ağ arabirimin sahip olduğu ip adresidir.</a:t>
            </a:r>
          </a:p>
          <a:p>
            <a:r>
              <a:rPr lang="tr-TR" altLang="tr-TR" sz="2000" dirty="0"/>
              <a:t>Limit </a:t>
            </a:r>
            <a:r>
              <a:rPr lang="tr-TR" altLang="tr-TR" sz="2000" dirty="0" err="1"/>
              <a:t>each</a:t>
            </a:r>
            <a:r>
              <a:rPr lang="tr-TR" altLang="tr-TR" sz="2000" dirty="0"/>
              <a:t> </a:t>
            </a:r>
            <a:r>
              <a:rPr lang="tr-TR" altLang="tr-TR" sz="2000" dirty="0" err="1"/>
              <a:t>packet</a:t>
            </a:r>
            <a:r>
              <a:rPr lang="tr-TR" altLang="tr-TR" sz="2000" dirty="0"/>
              <a:t> </a:t>
            </a:r>
            <a:r>
              <a:rPr lang="tr-TR" altLang="tr-TR" sz="2000" dirty="0" err="1"/>
              <a:t>to</a:t>
            </a:r>
            <a:r>
              <a:rPr lang="tr-TR" altLang="tr-TR" sz="2000" dirty="0"/>
              <a:t> n </a:t>
            </a:r>
            <a:r>
              <a:rPr lang="tr-TR" altLang="tr-TR" sz="2000" dirty="0" err="1"/>
              <a:t>bytes</a:t>
            </a:r>
            <a:r>
              <a:rPr lang="tr-TR" altLang="tr-TR" sz="2000" dirty="0"/>
              <a:t> : Paket yakalama işlemi sırasında uyulacak tampon sınırdır. Seçili olmadığı durumda </a:t>
            </a:r>
            <a:r>
              <a:rPr lang="tr-TR" altLang="tr-TR" sz="2000" dirty="0" err="1"/>
              <a:t>default</a:t>
            </a:r>
            <a:r>
              <a:rPr lang="tr-TR" altLang="tr-TR" sz="2000" dirty="0"/>
              <a:t> değeri 65535 </a:t>
            </a:r>
            <a:r>
              <a:rPr lang="tr-TR" altLang="tr-TR" sz="2000" dirty="0" err="1"/>
              <a:t>bytes</a:t>
            </a:r>
            <a:r>
              <a:rPr lang="tr-TR" altLang="tr-TR" sz="2000" dirty="0"/>
              <a:t> tır. </a:t>
            </a:r>
            <a:r>
              <a:rPr lang="tr-TR" altLang="tr-TR" sz="2000" dirty="0" err="1"/>
              <a:t>Default</a:t>
            </a:r>
            <a:r>
              <a:rPr lang="tr-TR" altLang="tr-TR" sz="2000" dirty="0"/>
              <a:t> değerde bırakmanız önerilir.</a:t>
            </a:r>
          </a:p>
          <a:p>
            <a:r>
              <a:rPr lang="tr-TR" altLang="tr-TR" sz="2000" dirty="0" err="1"/>
              <a:t>Capture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packets</a:t>
            </a:r>
            <a:r>
              <a:rPr lang="tr-TR" altLang="tr-TR" sz="2000" dirty="0"/>
              <a:t> in </a:t>
            </a:r>
            <a:r>
              <a:rPr lang="tr-TR" altLang="tr-TR" sz="2000" dirty="0" err="1"/>
              <a:t>promiscuous</a:t>
            </a:r>
            <a:r>
              <a:rPr lang="tr-TR" altLang="tr-TR" sz="2000" dirty="0"/>
              <a:t> </a:t>
            </a:r>
            <a:r>
              <a:rPr lang="tr-TR" altLang="tr-TR" sz="2000" dirty="0" err="1"/>
              <a:t>mode</a:t>
            </a:r>
            <a:r>
              <a:rPr lang="tr-TR" altLang="tr-TR" sz="2000" dirty="0"/>
              <a:t> : </a:t>
            </a:r>
            <a:r>
              <a:rPr lang="tr-TR" altLang="tr-TR" sz="2000" dirty="0" err="1"/>
              <a:t>Hub</a:t>
            </a:r>
            <a:r>
              <a:rPr lang="tr-TR" altLang="tr-TR" sz="2000" dirty="0"/>
              <a:t> kullanılan ağlarda yalnızca kullanılan makine ile ilgili paketleri değil gelen bütün paketleri hedeflerine bakmadan toplama özelliğidir.</a:t>
            </a:r>
          </a:p>
          <a:p>
            <a:r>
              <a:rPr lang="tr-TR" altLang="tr-TR" sz="2000" dirty="0" err="1"/>
              <a:t>Capture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Filter</a:t>
            </a:r>
            <a:r>
              <a:rPr lang="tr-TR" altLang="tr-TR" sz="2000" dirty="0"/>
              <a:t>: Paket yakalama sırasında filtreleme özelliği sunar. İstenmeyen paketlerin yakalanmasını engelleyerek hem analiz işlemini kolaylaştırır </a:t>
            </a:r>
            <a:r>
              <a:rPr lang="tr-TR" altLang="tr-TR" sz="2000" dirty="0" err="1"/>
              <a:t>hemde</a:t>
            </a:r>
            <a:r>
              <a:rPr lang="tr-TR" altLang="tr-TR" sz="2000" dirty="0"/>
              <a:t> programın çalışması sırasında daha az paket ile sistem kaynaklarını idareli kullanır.</a:t>
            </a:r>
          </a:p>
          <a:p>
            <a:endParaRPr lang="tr-TR" altLang="tr-TR" sz="2000" dirty="0"/>
          </a:p>
        </p:txBody>
      </p:sp>
      <p:sp>
        <p:nvSpPr>
          <p:cNvPr id="35844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609A355-0E54-44C6-9DCC-311DC40A22AC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29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Wireshark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0472" y="1052736"/>
            <a:ext cx="11542191" cy="480229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tr-TR" dirty="0" err="1" smtClean="0"/>
              <a:t>Wireshark</a:t>
            </a:r>
            <a:r>
              <a:rPr lang="tr-TR" dirty="0" smtClean="0"/>
              <a:t>, 1998 yılında </a:t>
            </a:r>
            <a:r>
              <a:rPr lang="tr-TR" dirty="0" err="1" smtClean="0"/>
              <a:t>Ethereal</a:t>
            </a:r>
            <a:r>
              <a:rPr lang="tr-TR" dirty="0" smtClean="0"/>
              <a:t> </a:t>
            </a:r>
            <a:r>
              <a:rPr lang="tr-TR" dirty="0"/>
              <a:t>adıyla faaliyete başlayan bir projedir.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dirty="0" err="1"/>
              <a:t>Wireshark</a:t>
            </a:r>
            <a:r>
              <a:rPr lang="tr-TR" dirty="0"/>
              <a:t> ismiyle çıkan bu yazılım bilgisayara ulaşan paketleri yakalamaya ve bu paketlerin içeriğini görüntülemeye imkan tanır. Bir başka deyişle bilgisayara bağlı olan her türlü ağ </a:t>
            </a:r>
            <a:r>
              <a:rPr lang="tr-TR" dirty="0" smtClean="0"/>
              <a:t>kartlarındaki (Ethernet </a:t>
            </a:r>
            <a:r>
              <a:rPr lang="tr-TR" dirty="0"/>
              <a:t>kartı veya modem kartı) tüm TCP/IP mesajlarını analiz eden bir programdır.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tr-TR" dirty="0" err="1"/>
              <a:t>Wireshark</a:t>
            </a:r>
            <a:r>
              <a:rPr lang="tr-TR" dirty="0"/>
              <a:t> günümüzde çok amaçlı kullanılmaktadır.</a:t>
            </a:r>
          </a:p>
          <a:p>
            <a:pPr marL="0" indent="0">
              <a:defRPr/>
            </a:pPr>
            <a:r>
              <a:rPr lang="tr-TR" dirty="0" smtClean="0"/>
              <a:t> *</a:t>
            </a:r>
            <a:r>
              <a:rPr lang="tr-TR" dirty="0"/>
              <a:t>Şebeke problemlerinde sorun çözme</a:t>
            </a:r>
          </a:p>
          <a:p>
            <a:pPr marL="0" indent="0">
              <a:defRPr/>
            </a:pPr>
            <a:r>
              <a:rPr lang="tr-TR" dirty="0" smtClean="0"/>
              <a:t> *</a:t>
            </a:r>
            <a:r>
              <a:rPr lang="tr-TR" dirty="0"/>
              <a:t>Güvenlik problemlerini sınamak</a:t>
            </a:r>
          </a:p>
          <a:p>
            <a:pPr marL="0" indent="0">
              <a:defRPr/>
            </a:pPr>
            <a:r>
              <a:rPr lang="tr-TR" dirty="0" smtClean="0"/>
              <a:t> *</a:t>
            </a:r>
            <a:r>
              <a:rPr lang="tr-TR" dirty="0"/>
              <a:t>Uygulamaya konan protokollerde oluşan hataları onarmak veya arındırmak</a:t>
            </a:r>
          </a:p>
          <a:p>
            <a:pPr marL="0" indent="0">
              <a:defRPr/>
            </a:pPr>
            <a:r>
              <a:rPr lang="tr-TR" dirty="0" smtClean="0"/>
              <a:t> *</a:t>
            </a:r>
            <a:r>
              <a:rPr lang="tr-TR" dirty="0"/>
              <a:t>Ağ problemlerinin içindeki bilgileri öğrenebilmek amacıyla kullanılmaktadır.</a:t>
            </a:r>
          </a:p>
          <a:p>
            <a:pPr>
              <a:defRPr/>
            </a:pPr>
            <a:endParaRPr lang="tr-TR" dirty="0"/>
          </a:p>
        </p:txBody>
      </p:sp>
      <p:sp>
        <p:nvSpPr>
          <p:cNvPr id="9220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3586F85-B22A-4AA8-BB26-C58AB9C04D61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3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Capture</a:t>
            </a:r>
            <a:r>
              <a:rPr lang="tr-TR" dirty="0" smtClean="0"/>
              <a:t> </a:t>
            </a:r>
            <a:r>
              <a:rPr lang="tr-TR" dirty="0" smtClean="0"/>
              <a:t>File (s</a:t>
            </a:r>
            <a:r>
              <a:rPr lang="tr-TR" dirty="0" smtClean="0"/>
              <a:t>) Alanı</a:t>
            </a:r>
            <a:endParaRPr lang="tr-TR" dirty="0"/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2400" dirty="0"/>
              <a:t>File: Yakalama dosyası olarak kullanılacak dosya ismi belirtmene yarar. </a:t>
            </a:r>
            <a:r>
              <a:rPr lang="tr-TR" altLang="tr-TR" sz="2400" dirty="0" err="1"/>
              <a:t>Default</a:t>
            </a:r>
            <a:r>
              <a:rPr lang="tr-TR" altLang="tr-TR" sz="2400" dirty="0"/>
              <a:t> olarak boştur.</a:t>
            </a:r>
          </a:p>
          <a:p>
            <a:r>
              <a:rPr lang="tr-TR" altLang="tr-TR" sz="2400" dirty="0" err="1"/>
              <a:t>Use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multiple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files</a:t>
            </a:r>
            <a:r>
              <a:rPr lang="tr-TR" altLang="tr-TR" sz="2400" dirty="0"/>
              <a:t>: Tek dosya kullanımı yerine </a:t>
            </a:r>
            <a:r>
              <a:rPr lang="tr-TR" altLang="tr-TR" sz="2400" dirty="0" err="1"/>
              <a:t>wireshark</a:t>
            </a:r>
            <a:r>
              <a:rPr lang="tr-TR" altLang="tr-TR" sz="2400" dirty="0"/>
              <a:t> otomatik olarak yeni bir dosyayla yer değiştirir.</a:t>
            </a:r>
          </a:p>
          <a:p>
            <a:r>
              <a:rPr lang="tr-TR" altLang="tr-TR" sz="2400" dirty="0" err="1"/>
              <a:t>Next</a:t>
            </a:r>
            <a:r>
              <a:rPr lang="tr-TR" altLang="tr-TR" sz="2400" dirty="0"/>
              <a:t> file </a:t>
            </a:r>
            <a:r>
              <a:rPr lang="tr-TR" altLang="tr-TR" sz="2400" dirty="0" err="1"/>
              <a:t>every</a:t>
            </a:r>
            <a:r>
              <a:rPr lang="tr-TR" altLang="tr-TR" sz="2400" dirty="0"/>
              <a:t> n </a:t>
            </a:r>
            <a:r>
              <a:rPr lang="tr-TR" altLang="tr-TR" sz="2400" dirty="0" err="1" smtClean="0"/>
              <a:t>megabyte</a:t>
            </a:r>
            <a:r>
              <a:rPr lang="tr-TR" altLang="tr-TR" sz="2400" dirty="0" smtClean="0"/>
              <a:t> (s</a:t>
            </a:r>
            <a:r>
              <a:rPr lang="tr-TR" altLang="tr-TR" sz="2400" dirty="0"/>
              <a:t>): Belirtilen </a:t>
            </a:r>
            <a:r>
              <a:rPr lang="tr-TR" altLang="tr-TR" sz="2400" dirty="0" smtClean="0"/>
              <a:t>boyutta (</a:t>
            </a:r>
            <a:r>
              <a:rPr lang="tr-TR" altLang="tr-TR" sz="2400" dirty="0" err="1" smtClean="0"/>
              <a:t>kilobyte</a:t>
            </a:r>
            <a:r>
              <a:rPr lang="tr-TR" altLang="tr-TR" sz="2400" dirty="0" smtClean="0"/>
              <a:t>, </a:t>
            </a:r>
            <a:r>
              <a:rPr lang="tr-TR" altLang="tr-TR" sz="2400" dirty="0" err="1" smtClean="0"/>
              <a:t>megabyte</a:t>
            </a:r>
            <a:r>
              <a:rPr lang="tr-TR" altLang="tr-TR" sz="2400" dirty="0" smtClean="0"/>
              <a:t>, </a:t>
            </a:r>
            <a:r>
              <a:rPr lang="tr-TR" altLang="tr-TR" sz="2400" dirty="0" err="1" smtClean="0"/>
              <a:t>gigabyte</a:t>
            </a:r>
            <a:r>
              <a:rPr lang="tr-TR" altLang="tr-TR" sz="2400" dirty="0"/>
              <a:t>) paket yakalandıktan sonra bir diğer dosyaya geçer.</a:t>
            </a:r>
          </a:p>
          <a:p>
            <a:r>
              <a:rPr lang="tr-TR" altLang="tr-TR" sz="2400" dirty="0" err="1"/>
              <a:t>Next</a:t>
            </a:r>
            <a:r>
              <a:rPr lang="tr-TR" altLang="tr-TR" sz="2400" dirty="0"/>
              <a:t> file </a:t>
            </a:r>
            <a:r>
              <a:rPr lang="tr-TR" altLang="tr-TR" sz="2400" dirty="0" err="1"/>
              <a:t>every</a:t>
            </a:r>
            <a:r>
              <a:rPr lang="tr-TR" altLang="tr-TR" sz="2400" dirty="0"/>
              <a:t> n </a:t>
            </a:r>
            <a:r>
              <a:rPr lang="tr-TR" altLang="tr-TR" sz="2400" dirty="0" err="1" smtClean="0"/>
              <a:t>minute</a:t>
            </a:r>
            <a:r>
              <a:rPr lang="tr-TR" altLang="tr-TR" sz="2400" dirty="0" smtClean="0"/>
              <a:t> (s</a:t>
            </a:r>
            <a:r>
              <a:rPr lang="tr-TR" altLang="tr-TR" sz="2400" dirty="0"/>
              <a:t>): Belirtilen süre geçtikten sonra diğer dosyaya geçer.</a:t>
            </a:r>
          </a:p>
          <a:p>
            <a:r>
              <a:rPr lang="tr-TR" altLang="tr-TR" sz="2400" dirty="0"/>
              <a:t>Ring </a:t>
            </a:r>
            <a:r>
              <a:rPr lang="tr-TR" altLang="tr-TR" sz="2400" dirty="0" err="1"/>
              <a:t>buffer</a:t>
            </a:r>
            <a:r>
              <a:rPr lang="tr-TR" altLang="tr-TR" sz="2400" dirty="0"/>
              <a:t> </a:t>
            </a:r>
            <a:r>
              <a:rPr lang="tr-TR" altLang="tr-TR" sz="2400" dirty="0" err="1"/>
              <a:t>with</a:t>
            </a:r>
            <a:r>
              <a:rPr lang="tr-TR" altLang="tr-TR" sz="2400" dirty="0"/>
              <a:t> n </a:t>
            </a:r>
            <a:r>
              <a:rPr lang="tr-TR" altLang="tr-TR" sz="2400" dirty="0" err="1"/>
              <a:t>files</a:t>
            </a:r>
            <a:r>
              <a:rPr lang="tr-TR" altLang="tr-TR" sz="2400" dirty="0"/>
              <a:t>: Belirtilen sayıda dosya aşıldığında en eski dosyayı siler.</a:t>
            </a:r>
          </a:p>
          <a:p>
            <a:r>
              <a:rPr lang="tr-TR" altLang="tr-TR" sz="2400" dirty="0"/>
              <a:t>Stop </a:t>
            </a:r>
            <a:r>
              <a:rPr lang="tr-TR" altLang="tr-TR" sz="2400" dirty="0" err="1"/>
              <a:t>capture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after</a:t>
            </a:r>
            <a:r>
              <a:rPr lang="tr-TR" altLang="tr-TR" sz="2400" dirty="0"/>
              <a:t> n </a:t>
            </a:r>
            <a:r>
              <a:rPr lang="tr-TR" altLang="tr-TR" sz="2400" dirty="0" smtClean="0"/>
              <a:t>file (s</a:t>
            </a:r>
            <a:r>
              <a:rPr lang="tr-TR" altLang="tr-TR" sz="2400" dirty="0"/>
              <a:t>):Belirtilen sayıda dosya değiştikten sonra yakalama işlemini durdurur.</a:t>
            </a:r>
          </a:p>
          <a:p>
            <a:endParaRPr lang="tr-TR" altLang="tr-TR" sz="2400" dirty="0"/>
          </a:p>
        </p:txBody>
      </p:sp>
      <p:sp>
        <p:nvSpPr>
          <p:cNvPr id="36868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5E895C0-6850-491F-93C0-473BB6694EDA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30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Stop </a:t>
            </a:r>
            <a:r>
              <a:rPr lang="tr-TR" dirty="0" err="1" smtClean="0"/>
              <a:t>Capture</a:t>
            </a:r>
            <a:r>
              <a:rPr lang="tr-TR" dirty="0" smtClean="0"/>
              <a:t>. Alanı</a:t>
            </a:r>
            <a:endParaRPr lang="tr-TR" dirty="0"/>
          </a:p>
        </p:txBody>
      </p:sp>
      <p:sp>
        <p:nvSpPr>
          <p:cNvPr id="37891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sz="2400" dirty="0"/>
              <a:t>... </a:t>
            </a:r>
            <a:r>
              <a:rPr lang="tr-TR" altLang="tr-TR" sz="2400" dirty="0" err="1"/>
              <a:t>after</a:t>
            </a:r>
            <a:r>
              <a:rPr lang="tr-TR" altLang="tr-TR" sz="2400" dirty="0"/>
              <a:t> n </a:t>
            </a:r>
            <a:r>
              <a:rPr lang="tr-TR" altLang="tr-TR" sz="2400" dirty="0" err="1" smtClean="0"/>
              <a:t>packet</a:t>
            </a:r>
            <a:r>
              <a:rPr lang="tr-TR" altLang="tr-TR" sz="2400" dirty="0" smtClean="0"/>
              <a:t> (s</a:t>
            </a:r>
            <a:r>
              <a:rPr lang="tr-TR" altLang="tr-TR" sz="2400" dirty="0"/>
              <a:t>) : Belirtilen sayıda paket yakalandıktan sonra yakalama işlemini durdurur.</a:t>
            </a:r>
          </a:p>
          <a:p>
            <a:r>
              <a:rPr lang="tr-TR" altLang="tr-TR" sz="2400" dirty="0"/>
              <a:t>... </a:t>
            </a:r>
            <a:r>
              <a:rPr lang="tr-TR" altLang="tr-TR" sz="2400" dirty="0" err="1"/>
              <a:t>after</a:t>
            </a:r>
            <a:r>
              <a:rPr lang="tr-TR" altLang="tr-TR" sz="2400" dirty="0"/>
              <a:t> n </a:t>
            </a:r>
            <a:r>
              <a:rPr lang="tr-TR" altLang="tr-TR" sz="2400" dirty="0" err="1" smtClean="0"/>
              <a:t>megabytes</a:t>
            </a:r>
            <a:r>
              <a:rPr lang="tr-TR" altLang="tr-TR" sz="2400" dirty="0" smtClean="0"/>
              <a:t> (s</a:t>
            </a:r>
            <a:r>
              <a:rPr lang="tr-TR" altLang="tr-TR" sz="2400" dirty="0"/>
              <a:t>): Belirtilen </a:t>
            </a:r>
            <a:r>
              <a:rPr lang="tr-TR" altLang="tr-TR" sz="2400" dirty="0" err="1" smtClean="0"/>
              <a:t>kb</a:t>
            </a:r>
            <a:r>
              <a:rPr lang="tr-TR" altLang="tr-TR" sz="2400" dirty="0" smtClean="0"/>
              <a:t>, </a:t>
            </a:r>
            <a:r>
              <a:rPr lang="tr-TR" altLang="tr-TR" sz="2400" dirty="0" err="1" smtClean="0"/>
              <a:t>mb</a:t>
            </a:r>
            <a:r>
              <a:rPr lang="tr-TR" altLang="tr-TR" sz="2400" dirty="0" smtClean="0"/>
              <a:t>, </a:t>
            </a:r>
            <a:r>
              <a:rPr lang="tr-TR" altLang="tr-TR" sz="2400" dirty="0" err="1" smtClean="0"/>
              <a:t>gb</a:t>
            </a:r>
            <a:r>
              <a:rPr lang="tr-TR" altLang="tr-TR" sz="2400" dirty="0" smtClean="0"/>
              <a:t> </a:t>
            </a:r>
            <a:r>
              <a:rPr lang="tr-TR" altLang="tr-TR" sz="2400" dirty="0"/>
              <a:t>miktardan sonra yakalama işlemini durdurur.</a:t>
            </a:r>
          </a:p>
          <a:p>
            <a:r>
              <a:rPr lang="tr-TR" altLang="tr-TR" sz="2400" dirty="0"/>
              <a:t>... </a:t>
            </a:r>
            <a:r>
              <a:rPr lang="tr-TR" altLang="tr-TR" sz="2400" dirty="0" err="1"/>
              <a:t>after</a:t>
            </a:r>
            <a:r>
              <a:rPr lang="tr-TR" altLang="tr-TR" sz="2400" dirty="0"/>
              <a:t> n </a:t>
            </a:r>
            <a:r>
              <a:rPr lang="tr-TR" altLang="tr-TR" sz="2400" dirty="0" err="1" smtClean="0"/>
              <a:t>minute</a:t>
            </a:r>
            <a:r>
              <a:rPr lang="tr-TR" altLang="tr-TR" sz="2400" dirty="0" smtClean="0"/>
              <a:t> (s</a:t>
            </a:r>
            <a:r>
              <a:rPr lang="tr-TR" altLang="tr-TR" sz="2400" dirty="0"/>
              <a:t>): Belirtilen süre </a:t>
            </a:r>
            <a:r>
              <a:rPr lang="tr-TR" altLang="tr-TR" sz="2400" dirty="0" smtClean="0"/>
              <a:t>sonunda (saniye, dakika, saat, gün</a:t>
            </a:r>
            <a:r>
              <a:rPr lang="tr-TR" altLang="tr-TR" sz="2400" dirty="0"/>
              <a:t>) yakalama işlemini durdurur.</a:t>
            </a:r>
          </a:p>
          <a:p>
            <a:r>
              <a:rPr lang="tr-TR" altLang="tr-TR" sz="2400" dirty="0" err="1"/>
              <a:t>Display</a:t>
            </a:r>
            <a:r>
              <a:rPr lang="tr-TR" altLang="tr-TR" sz="2400" dirty="0"/>
              <a:t> </a:t>
            </a:r>
            <a:r>
              <a:rPr lang="tr-TR" altLang="tr-TR" sz="2400" dirty="0" err="1"/>
              <a:t>Options</a:t>
            </a:r>
            <a:r>
              <a:rPr lang="tr-TR" altLang="tr-TR" sz="2400" dirty="0"/>
              <a:t> Alanı: </a:t>
            </a:r>
          </a:p>
          <a:p>
            <a:r>
              <a:rPr lang="tr-TR" altLang="tr-TR" sz="2400" dirty="0"/>
              <a:t>Update </a:t>
            </a:r>
            <a:r>
              <a:rPr lang="tr-TR" altLang="tr-TR" sz="2400" dirty="0" err="1"/>
              <a:t>List</a:t>
            </a:r>
            <a:r>
              <a:rPr lang="tr-TR" altLang="tr-TR" sz="2400" dirty="0"/>
              <a:t> Of </a:t>
            </a:r>
            <a:r>
              <a:rPr lang="tr-TR" altLang="tr-TR" sz="2400" dirty="0" err="1"/>
              <a:t>Packets</a:t>
            </a:r>
            <a:r>
              <a:rPr lang="tr-TR" altLang="tr-TR" sz="2400" dirty="0"/>
              <a:t> İn Real Time: Yakalanan paketleri eşzamanlı olarak anında ekranda görmenize yarar.</a:t>
            </a:r>
          </a:p>
          <a:p>
            <a:r>
              <a:rPr lang="tr-TR" altLang="tr-TR" sz="2400" dirty="0" err="1"/>
              <a:t>Automatic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Scrolling</a:t>
            </a:r>
            <a:r>
              <a:rPr lang="tr-TR" altLang="tr-TR" sz="2400" dirty="0"/>
              <a:t> in Live </a:t>
            </a:r>
            <a:r>
              <a:rPr lang="tr-TR" altLang="tr-TR" sz="2400" dirty="0" err="1"/>
              <a:t>Capture</a:t>
            </a:r>
            <a:r>
              <a:rPr lang="tr-TR" altLang="tr-TR" sz="2400" dirty="0"/>
              <a:t>: Kaydırma çubuğu otomatik olarak son yakalanan pakete göre iner.</a:t>
            </a:r>
          </a:p>
          <a:p>
            <a:r>
              <a:rPr lang="tr-TR" altLang="tr-TR" sz="2400" dirty="0" err="1"/>
              <a:t>Hide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Capture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info</a:t>
            </a:r>
            <a:r>
              <a:rPr lang="tr-TR" altLang="tr-TR" sz="2400" dirty="0"/>
              <a:t> </a:t>
            </a:r>
            <a:r>
              <a:rPr lang="tr-TR" altLang="tr-TR" sz="2400" dirty="0" err="1"/>
              <a:t>Dialog</a:t>
            </a:r>
            <a:r>
              <a:rPr lang="tr-TR" altLang="tr-TR" sz="2400" dirty="0"/>
              <a:t>: Yakalanan paketlerin protokollere göre sayı </a:t>
            </a:r>
            <a:r>
              <a:rPr lang="tr-TR" altLang="tr-TR" sz="2400" dirty="0" smtClean="0"/>
              <a:t>ve Oranını </a:t>
            </a:r>
            <a:r>
              <a:rPr lang="tr-TR" altLang="tr-TR" sz="2400" dirty="0"/>
              <a:t>veren bilgi penceresini saklar.</a:t>
            </a:r>
          </a:p>
          <a:p>
            <a:endParaRPr lang="tr-TR" altLang="tr-TR" sz="2400" dirty="0"/>
          </a:p>
        </p:txBody>
      </p:sp>
      <p:sp>
        <p:nvSpPr>
          <p:cNvPr id="3789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EC10A3E-24E6-4147-A32F-E4229CBD4FD3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31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Analyze</a:t>
            </a:r>
            <a:endParaRPr lang="tr-TR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552" y="1412776"/>
            <a:ext cx="7587304" cy="4248472"/>
          </a:xfrm>
        </p:spPr>
      </p:pic>
      <p:sp>
        <p:nvSpPr>
          <p:cNvPr id="38916" name="6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E89E926-22B4-41E1-8591-1E71ACB0212D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32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Analyze</a:t>
            </a:r>
            <a:endParaRPr lang="tr-TR" dirty="0"/>
          </a:p>
        </p:txBody>
      </p:sp>
      <p:sp>
        <p:nvSpPr>
          <p:cNvPr id="39939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1800" dirty="0" err="1"/>
              <a:t>Display</a:t>
            </a:r>
            <a:r>
              <a:rPr lang="tr-TR" altLang="tr-TR" sz="1800" dirty="0"/>
              <a:t> </a:t>
            </a:r>
            <a:r>
              <a:rPr lang="tr-TR" altLang="tr-TR" sz="1800" dirty="0" err="1"/>
              <a:t>Filter</a:t>
            </a:r>
            <a:r>
              <a:rPr lang="tr-TR" altLang="tr-TR" sz="1800" dirty="0"/>
              <a:t>: Yakalanan paketleri belirtilen ifadelere göre sıralar.</a:t>
            </a:r>
          </a:p>
          <a:p>
            <a:r>
              <a:rPr lang="tr-TR" altLang="tr-TR" sz="1800" dirty="0" err="1"/>
              <a:t>Apply</a:t>
            </a:r>
            <a:r>
              <a:rPr lang="tr-TR" altLang="tr-TR" sz="1800" dirty="0"/>
              <a:t> As </a:t>
            </a:r>
            <a:r>
              <a:rPr lang="tr-TR" altLang="tr-TR" sz="1800" dirty="0" err="1"/>
              <a:t>Filter</a:t>
            </a:r>
            <a:r>
              <a:rPr lang="tr-TR" altLang="tr-TR" sz="1800" dirty="0"/>
              <a:t>: Seçilen paketin kaynak ve hedef adresine göre filtreleme </a:t>
            </a:r>
            <a:r>
              <a:rPr lang="en-US" altLang="tr-TR" sz="1800" dirty="0" err="1"/>
              <a:t>yapar</a:t>
            </a:r>
            <a:r>
              <a:rPr lang="en-US" altLang="tr-TR" sz="1800" dirty="0"/>
              <a:t>.</a:t>
            </a:r>
            <a:r>
              <a:rPr lang="tr-TR" altLang="tr-TR" sz="1800" dirty="0"/>
              <a:t> </a:t>
            </a:r>
            <a:r>
              <a:rPr lang="en-US" altLang="tr-TR" sz="1800" dirty="0" smtClean="0"/>
              <a:t>And (&amp;&amp;), or (||), and not (&amp;&amp; !) </a:t>
            </a:r>
            <a:r>
              <a:rPr lang="en-US" altLang="tr-TR" sz="1800" dirty="0" err="1" smtClean="0"/>
              <a:t>ve</a:t>
            </a:r>
            <a:r>
              <a:rPr lang="en-US" altLang="tr-TR" sz="1800" dirty="0" smtClean="0"/>
              <a:t> </a:t>
            </a:r>
            <a:r>
              <a:rPr lang="en-US" altLang="tr-TR" sz="1800" dirty="0"/>
              <a:t>or </a:t>
            </a:r>
            <a:r>
              <a:rPr lang="en-US" altLang="tr-TR" sz="1800" dirty="0" smtClean="0"/>
              <a:t>not (|| </a:t>
            </a:r>
            <a:r>
              <a:rPr lang="en-US" altLang="tr-TR" sz="1800" dirty="0"/>
              <a:t>!) </a:t>
            </a:r>
            <a:r>
              <a:rPr lang="en-US" altLang="tr-TR" sz="1800" dirty="0" err="1"/>
              <a:t>eklemeleriyle</a:t>
            </a:r>
            <a:r>
              <a:rPr lang="en-US" altLang="tr-TR" sz="1800" dirty="0"/>
              <a:t> </a:t>
            </a:r>
            <a:r>
              <a:rPr lang="en-US" altLang="tr-TR" sz="1800" dirty="0" err="1"/>
              <a:t>ifade</a:t>
            </a:r>
            <a:r>
              <a:rPr lang="tr-TR" altLang="tr-TR" sz="1800" dirty="0"/>
              <a:t> güçlendirilir </a:t>
            </a:r>
            <a:r>
              <a:rPr lang="tr-TR" altLang="tr-TR" sz="1800" dirty="0" smtClean="0"/>
              <a:t>ve daha özelleşmiş </a:t>
            </a:r>
            <a:r>
              <a:rPr lang="tr-TR" altLang="tr-TR" sz="1800" dirty="0"/>
              <a:t>arama yapılabilir.</a:t>
            </a:r>
          </a:p>
          <a:p>
            <a:r>
              <a:rPr lang="tr-TR" altLang="tr-TR" sz="1800" dirty="0" err="1"/>
              <a:t>Prepare</a:t>
            </a:r>
            <a:r>
              <a:rPr lang="tr-TR" altLang="tr-TR" sz="1800" dirty="0"/>
              <a:t> a </a:t>
            </a:r>
            <a:r>
              <a:rPr lang="tr-TR" altLang="tr-TR" sz="1800" dirty="0" err="1"/>
              <a:t>Filter</a:t>
            </a:r>
            <a:r>
              <a:rPr lang="tr-TR" altLang="tr-TR" sz="1800" dirty="0"/>
              <a:t>: Filtre ifadesini değiştirir ama hemen uygulamaz. Üstteki </a:t>
            </a:r>
            <a:r>
              <a:rPr lang="tr-TR" altLang="tr-TR" sz="1800" dirty="0" smtClean="0"/>
              <a:t>filtre uygulaması </a:t>
            </a:r>
            <a:r>
              <a:rPr lang="tr-TR" altLang="tr-TR" sz="1800" dirty="0"/>
              <a:t>koşulları bunun içinde geçerlidir.</a:t>
            </a:r>
          </a:p>
          <a:p>
            <a:r>
              <a:rPr lang="tr-TR" altLang="tr-TR" sz="1800" dirty="0"/>
              <a:t>Firewall ACL Rules :Cisco </a:t>
            </a:r>
            <a:r>
              <a:rPr lang="tr-TR" altLang="tr-TR" sz="1800" dirty="0" smtClean="0"/>
              <a:t>IOS, Linux </a:t>
            </a:r>
            <a:r>
              <a:rPr lang="tr-TR" altLang="tr-TR" sz="1800" dirty="0" err="1" smtClean="0"/>
              <a:t>Netfilter</a:t>
            </a:r>
            <a:r>
              <a:rPr lang="tr-TR" altLang="tr-TR" sz="1800" dirty="0" smtClean="0"/>
              <a:t> (</a:t>
            </a:r>
            <a:r>
              <a:rPr lang="tr-TR" altLang="tr-TR" sz="1800" dirty="0" err="1" smtClean="0"/>
              <a:t>iptables</a:t>
            </a:r>
            <a:r>
              <a:rPr lang="tr-TR" altLang="tr-TR" sz="1800" dirty="0" smtClean="0"/>
              <a:t>), </a:t>
            </a:r>
            <a:r>
              <a:rPr lang="tr-TR" altLang="tr-TR" sz="1800" dirty="0" err="1" smtClean="0"/>
              <a:t>OpenBSD</a:t>
            </a:r>
            <a:r>
              <a:rPr lang="tr-TR" altLang="tr-TR" sz="1800" dirty="0" smtClean="0"/>
              <a:t> </a:t>
            </a:r>
            <a:r>
              <a:rPr lang="tr-TR" altLang="tr-TR" sz="1800" dirty="0" err="1"/>
              <a:t>pf</a:t>
            </a:r>
            <a:r>
              <a:rPr lang="tr-TR" altLang="tr-TR" sz="1800" dirty="0"/>
              <a:t> ve Windows </a:t>
            </a:r>
            <a:r>
              <a:rPr lang="tr-TR" altLang="tr-TR" sz="1800" dirty="0" smtClean="0"/>
              <a:t>Firewall (</a:t>
            </a:r>
            <a:r>
              <a:rPr lang="tr-TR" altLang="tr-TR" sz="1800" dirty="0" err="1" smtClean="0"/>
              <a:t>via</a:t>
            </a:r>
            <a:r>
              <a:rPr lang="tr-TR" altLang="tr-TR" sz="1800" dirty="0" smtClean="0"/>
              <a:t> </a:t>
            </a:r>
            <a:r>
              <a:rPr lang="tr-TR" altLang="tr-TR" sz="1800" dirty="0" err="1"/>
              <a:t>netsh</a:t>
            </a:r>
            <a:r>
              <a:rPr lang="tr-TR" altLang="tr-TR" sz="1800" dirty="0"/>
              <a:t>) için firewall kural ifadesi oluşturur. Yeni </a:t>
            </a:r>
            <a:r>
              <a:rPr lang="tr-TR" altLang="tr-TR" sz="1800" dirty="0" smtClean="0"/>
              <a:t>kullanıcılar için </a:t>
            </a:r>
            <a:r>
              <a:rPr lang="tr-TR" altLang="tr-TR" sz="1800" dirty="0"/>
              <a:t>mükemmel ötesi bir özelliktir.</a:t>
            </a:r>
          </a:p>
          <a:p>
            <a:r>
              <a:rPr lang="tr-TR" altLang="tr-TR" sz="1800" dirty="0" err="1"/>
              <a:t>Decode</a:t>
            </a:r>
            <a:r>
              <a:rPr lang="tr-TR" altLang="tr-TR" sz="1800" dirty="0"/>
              <a:t> As: Paketleri belirli protokollere göre </a:t>
            </a:r>
            <a:r>
              <a:rPr lang="tr-TR" altLang="tr-TR" sz="1800" dirty="0" err="1"/>
              <a:t>decode</a:t>
            </a:r>
            <a:r>
              <a:rPr lang="tr-TR" altLang="tr-TR" sz="1800" dirty="0"/>
              <a:t> eder.</a:t>
            </a:r>
          </a:p>
          <a:p>
            <a:r>
              <a:rPr lang="tr-TR" altLang="tr-TR" sz="1800" dirty="0" err="1"/>
              <a:t>Enabled</a:t>
            </a:r>
            <a:r>
              <a:rPr lang="tr-TR" altLang="tr-TR" sz="1800" dirty="0"/>
              <a:t> </a:t>
            </a:r>
            <a:r>
              <a:rPr lang="tr-TR" altLang="tr-TR" sz="1800" dirty="0" err="1" smtClean="0"/>
              <a:t>Protocols</a:t>
            </a:r>
            <a:r>
              <a:rPr lang="tr-TR" altLang="tr-TR" sz="1800" dirty="0" smtClean="0"/>
              <a:t> (</a:t>
            </a:r>
            <a:r>
              <a:rPr lang="tr-TR" altLang="tr-TR" sz="1800" i="1" dirty="0" err="1" smtClean="0"/>
              <a:t>shift+ctrl+R</a:t>
            </a:r>
            <a:r>
              <a:rPr lang="tr-TR" altLang="tr-TR" sz="1800" dirty="0"/>
              <a:t>): Yakalama işlemi sırasında istenmeyen </a:t>
            </a:r>
            <a:r>
              <a:rPr lang="tr-TR" altLang="tr-TR" sz="1800" dirty="0" err="1" smtClean="0"/>
              <a:t>protkollerin</a:t>
            </a:r>
            <a:r>
              <a:rPr lang="tr-TR" altLang="tr-TR" sz="1800" dirty="0" smtClean="0"/>
              <a:t> kaldırılmasına </a:t>
            </a:r>
            <a:r>
              <a:rPr lang="tr-TR" altLang="tr-TR" sz="1800" dirty="0"/>
              <a:t>imkan verir. </a:t>
            </a:r>
            <a:r>
              <a:rPr lang="tr-TR" altLang="tr-TR" sz="1800" dirty="0" err="1"/>
              <a:t>Capture</a:t>
            </a:r>
            <a:r>
              <a:rPr lang="tr-TR" altLang="tr-TR" sz="1800" dirty="0"/>
              <a:t> </a:t>
            </a:r>
            <a:r>
              <a:rPr lang="tr-TR" altLang="tr-TR" sz="1800" dirty="0" err="1"/>
              <a:t>filter</a:t>
            </a:r>
            <a:r>
              <a:rPr lang="tr-TR" altLang="tr-TR" sz="1800" dirty="0"/>
              <a:t> gibi düşünülebilir.</a:t>
            </a:r>
          </a:p>
          <a:p>
            <a:r>
              <a:rPr lang="tr-TR" altLang="tr-TR" sz="1800" dirty="0" err="1"/>
              <a:t>Decode</a:t>
            </a:r>
            <a:r>
              <a:rPr lang="tr-TR" altLang="tr-TR" sz="1800" dirty="0"/>
              <a:t> As: Geçici olarak protokol çevrim işi yapar.</a:t>
            </a:r>
          </a:p>
          <a:p>
            <a:r>
              <a:rPr lang="tr-TR" altLang="tr-TR" sz="1800" dirty="0"/>
              <a:t>User </a:t>
            </a:r>
            <a:r>
              <a:rPr lang="tr-TR" altLang="tr-TR" sz="1800" dirty="0" err="1"/>
              <a:t>Specified</a:t>
            </a:r>
            <a:r>
              <a:rPr lang="tr-TR" altLang="tr-TR" sz="1800" dirty="0"/>
              <a:t> </a:t>
            </a:r>
            <a:r>
              <a:rPr lang="tr-TR" altLang="tr-TR" sz="1800" dirty="0" err="1"/>
              <a:t>Decodes</a:t>
            </a:r>
            <a:r>
              <a:rPr lang="tr-TR" altLang="tr-TR" sz="1800" dirty="0"/>
              <a:t>: Hali hazırda var olan çevrimleri görüntüler.</a:t>
            </a:r>
          </a:p>
          <a:p>
            <a:r>
              <a:rPr lang="tr-TR" altLang="tr-TR" sz="1800" dirty="0" err="1"/>
              <a:t>Follow</a:t>
            </a:r>
            <a:r>
              <a:rPr lang="tr-TR" altLang="tr-TR" sz="1800" dirty="0"/>
              <a:t> TCP </a:t>
            </a:r>
            <a:r>
              <a:rPr lang="tr-TR" altLang="tr-TR" sz="1800" dirty="0" err="1"/>
              <a:t>Stream</a:t>
            </a:r>
            <a:r>
              <a:rPr lang="tr-TR" altLang="tr-TR" sz="1800" dirty="0"/>
              <a:t>: Seçilen paketle ilgili </a:t>
            </a:r>
            <a:r>
              <a:rPr lang="tr-TR" altLang="tr-TR" sz="1800" dirty="0" err="1"/>
              <a:t>tcp</a:t>
            </a:r>
            <a:r>
              <a:rPr lang="tr-TR" altLang="tr-TR" sz="1800" dirty="0"/>
              <a:t> bağlantılarının tüm </a:t>
            </a:r>
            <a:r>
              <a:rPr lang="tr-TR" altLang="tr-TR" sz="1800" dirty="0" err="1"/>
              <a:t>tcp</a:t>
            </a:r>
            <a:r>
              <a:rPr lang="tr-TR" altLang="tr-TR" sz="1800" dirty="0"/>
              <a:t> </a:t>
            </a:r>
            <a:r>
              <a:rPr lang="tr-TR" altLang="tr-TR" sz="1800" dirty="0" err="1"/>
              <a:t>segmentlerini</a:t>
            </a:r>
            <a:r>
              <a:rPr lang="tr-TR" altLang="tr-TR" sz="1800" dirty="0"/>
              <a:t> </a:t>
            </a:r>
            <a:r>
              <a:rPr lang="tr-TR" altLang="tr-TR" sz="1800" dirty="0" smtClean="0"/>
              <a:t>ayrı bir </a:t>
            </a:r>
            <a:r>
              <a:rPr lang="tr-TR" altLang="tr-TR" sz="1800" dirty="0"/>
              <a:t>pencerede gösterir.</a:t>
            </a:r>
          </a:p>
          <a:p>
            <a:r>
              <a:rPr lang="tr-TR" altLang="tr-TR" sz="1800" dirty="0" err="1"/>
              <a:t>Follow</a:t>
            </a:r>
            <a:r>
              <a:rPr lang="tr-TR" altLang="tr-TR" sz="1800" dirty="0"/>
              <a:t> SSL </a:t>
            </a:r>
            <a:r>
              <a:rPr lang="tr-TR" altLang="tr-TR" sz="1800" dirty="0" err="1"/>
              <a:t>Stream</a:t>
            </a:r>
            <a:r>
              <a:rPr lang="tr-TR" altLang="tr-TR" sz="1800" dirty="0"/>
              <a:t>: </a:t>
            </a:r>
            <a:r>
              <a:rPr lang="tr-TR" altLang="tr-TR" sz="1800" dirty="0" err="1"/>
              <a:t>Follow</a:t>
            </a:r>
            <a:r>
              <a:rPr lang="tr-TR" altLang="tr-TR" sz="1800" dirty="0"/>
              <a:t> TCP </a:t>
            </a:r>
            <a:r>
              <a:rPr lang="tr-TR" altLang="tr-TR" sz="1800" dirty="0" err="1"/>
              <a:t>stream</a:t>
            </a:r>
            <a:r>
              <a:rPr lang="tr-TR" altLang="tr-TR" sz="1800" dirty="0"/>
              <a:t> ile aynı özelliktedir fakat SSL </a:t>
            </a:r>
            <a:r>
              <a:rPr lang="tr-TR" altLang="tr-TR" sz="1800" dirty="0" err="1"/>
              <a:t>stream</a:t>
            </a:r>
            <a:r>
              <a:rPr lang="tr-TR" altLang="tr-TR" sz="1800" dirty="0"/>
              <a:t> </a:t>
            </a:r>
            <a:r>
              <a:rPr lang="tr-TR" altLang="tr-TR" sz="1800" dirty="0" smtClean="0"/>
              <a:t>için çalışır</a:t>
            </a:r>
            <a:r>
              <a:rPr lang="tr-TR" altLang="tr-TR" sz="1800" dirty="0"/>
              <a:t>.</a:t>
            </a:r>
          </a:p>
          <a:p>
            <a:endParaRPr lang="tr-TR" altLang="tr-TR" sz="1800" dirty="0"/>
          </a:p>
        </p:txBody>
      </p:sp>
      <p:sp>
        <p:nvSpPr>
          <p:cNvPr id="39940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13F99C9-CF86-4F04-B28B-7AC21B96CC78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33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Statistics</a:t>
            </a:r>
            <a:endParaRPr lang="tr-T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254561"/>
            <a:ext cx="6575434" cy="4802188"/>
          </a:xfrm>
        </p:spPr>
      </p:pic>
      <p:sp>
        <p:nvSpPr>
          <p:cNvPr id="40964" name="6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F18D286-8325-4021-8CFB-8B44E2A29BE0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34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Statistics</a:t>
            </a:r>
            <a:endParaRPr lang="tr-TR" dirty="0"/>
          </a:p>
        </p:txBody>
      </p:sp>
      <p:sp>
        <p:nvSpPr>
          <p:cNvPr id="41987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altLang="tr-TR" sz="2200" dirty="0" err="1"/>
              <a:t>Summary</a:t>
            </a:r>
            <a:r>
              <a:rPr lang="tr-TR" altLang="tr-TR" sz="2200" dirty="0"/>
              <a:t>: Açık olan yakalama dosyasında dosya </a:t>
            </a:r>
            <a:r>
              <a:rPr lang="tr-TR" altLang="tr-TR" sz="2200" dirty="0" smtClean="0"/>
              <a:t>formatı, paket sayısı, boyut, ilk </a:t>
            </a:r>
            <a:r>
              <a:rPr lang="tr-TR" altLang="tr-TR" sz="2200" dirty="0"/>
              <a:t>ve son paket yakalama zamanları </a:t>
            </a:r>
            <a:r>
              <a:rPr lang="tr-TR" altLang="tr-TR" sz="2200" dirty="0" smtClean="0"/>
              <a:t>, filtre ve yakalama </a:t>
            </a:r>
            <a:r>
              <a:rPr lang="tr-TR" altLang="tr-TR" sz="2200" dirty="0"/>
              <a:t>arabirimine ilişkin verileri içerir.</a:t>
            </a:r>
          </a:p>
          <a:p>
            <a:r>
              <a:rPr lang="tr-TR" altLang="tr-TR" sz="2200" dirty="0"/>
              <a:t>Protocol </a:t>
            </a:r>
            <a:r>
              <a:rPr lang="tr-TR" altLang="tr-TR" sz="2200" dirty="0" err="1"/>
              <a:t>Hierarchy</a:t>
            </a:r>
            <a:r>
              <a:rPr lang="tr-TR" altLang="tr-TR" sz="2200" dirty="0"/>
              <a:t> : Yakalanan paketlerin ağaç şeklinde katman ve protokol </a:t>
            </a:r>
            <a:r>
              <a:rPr lang="tr-TR" altLang="tr-TR" sz="2200" dirty="0" smtClean="0"/>
              <a:t>hiyerarşisini gösterir</a:t>
            </a:r>
            <a:r>
              <a:rPr lang="tr-TR" altLang="tr-TR" sz="2200" dirty="0"/>
              <a:t>. Her </a:t>
            </a:r>
            <a:r>
              <a:rPr lang="tr-TR" altLang="tr-TR" sz="2200" dirty="0" smtClean="0"/>
              <a:t>sıra bir protokole </a:t>
            </a:r>
            <a:r>
              <a:rPr lang="tr-TR" altLang="tr-TR" sz="2200" dirty="0"/>
              <a:t>ait istatistiksel değerleri tutar. Seçilen sıra filtre ifadesi olarak kullanabilir.</a:t>
            </a:r>
          </a:p>
          <a:p>
            <a:r>
              <a:rPr lang="tr-TR" altLang="tr-TR" sz="2200" dirty="0" err="1"/>
              <a:t>Conversations</a:t>
            </a:r>
            <a:r>
              <a:rPr lang="tr-TR" altLang="tr-TR" sz="2200" dirty="0"/>
              <a:t>: Kaynak ve hedef noktaları arasındaki trafiğin istatistik bilgisini verir. Noktalar arasındaki toplam gelen giden </a:t>
            </a:r>
            <a:r>
              <a:rPr lang="sv-SE" altLang="tr-TR" sz="2200" dirty="0"/>
              <a:t>paket ve byte miktarı portlara göre</a:t>
            </a:r>
            <a:r>
              <a:rPr lang="tr-TR" altLang="tr-TR" sz="2200" dirty="0"/>
              <a:t> listelenir. </a:t>
            </a:r>
            <a:r>
              <a:rPr lang="tr-TR" altLang="tr-TR" sz="2200" dirty="0" err="1"/>
              <a:t>Conversations</a:t>
            </a:r>
            <a:r>
              <a:rPr lang="tr-TR" altLang="tr-TR" sz="2200" dirty="0"/>
              <a:t> penceresi </a:t>
            </a:r>
            <a:r>
              <a:rPr lang="tr-TR" altLang="tr-TR" sz="2200" dirty="0" err="1" smtClean="0"/>
              <a:t>endpoint</a:t>
            </a:r>
            <a:r>
              <a:rPr lang="tr-TR" altLang="tr-TR" sz="2200" dirty="0" smtClean="0"/>
              <a:t> penceresiyle </a:t>
            </a:r>
            <a:r>
              <a:rPr lang="tr-TR" altLang="tr-TR" sz="2200" dirty="0"/>
              <a:t>benzerdir. Listedeki her bir sıra bir diyaloğun istatistiksel değerlerini verir. Adres çözümleme özelliği </a:t>
            </a:r>
            <a:r>
              <a:rPr lang="tr-TR" altLang="tr-TR" sz="2200" dirty="0" err="1"/>
              <a:t>Conversations</a:t>
            </a:r>
            <a:r>
              <a:rPr lang="tr-TR" altLang="tr-TR" sz="2200" dirty="0"/>
              <a:t> penceresi </a:t>
            </a:r>
            <a:r>
              <a:rPr lang="tr-TR" altLang="tr-TR" sz="2200" dirty="0" smtClean="0"/>
              <a:t>içinde, programın </a:t>
            </a:r>
            <a:r>
              <a:rPr lang="tr-TR" altLang="tr-TR" sz="2200" dirty="0"/>
              <a:t>başlangıcında “</a:t>
            </a:r>
            <a:r>
              <a:rPr lang="tr-TR" altLang="tr-TR" sz="2200" dirty="0" err="1"/>
              <a:t>capture</a:t>
            </a:r>
            <a:r>
              <a:rPr lang="tr-TR" altLang="tr-TR" sz="2200" dirty="0"/>
              <a:t> </a:t>
            </a:r>
            <a:r>
              <a:rPr lang="tr-TR" altLang="tr-TR" sz="2200" dirty="0" err="1"/>
              <a:t>options</a:t>
            </a:r>
            <a:r>
              <a:rPr lang="tr-TR" altLang="tr-TR" sz="2200" dirty="0"/>
              <a:t>” </a:t>
            </a:r>
            <a:r>
              <a:rPr lang="tr-TR" altLang="tr-TR" sz="2200" dirty="0" smtClean="0"/>
              <a:t>bölümünden, </a:t>
            </a:r>
            <a:r>
              <a:rPr lang="tr-TR" altLang="tr-TR" sz="2200" dirty="0" err="1" smtClean="0"/>
              <a:t>preferences</a:t>
            </a:r>
            <a:r>
              <a:rPr lang="tr-TR" altLang="tr-TR" sz="2200" dirty="0" smtClean="0"/>
              <a:t> </a:t>
            </a:r>
            <a:r>
              <a:rPr lang="tr-TR" altLang="tr-TR" sz="2200" dirty="0"/>
              <a:t>altında name </a:t>
            </a:r>
            <a:r>
              <a:rPr lang="tr-TR" altLang="tr-TR" sz="2200" dirty="0" err="1"/>
              <a:t>resolutions</a:t>
            </a:r>
            <a:r>
              <a:rPr lang="tr-TR" altLang="tr-TR" sz="2200" dirty="0"/>
              <a:t> bölümünden ya da </a:t>
            </a:r>
            <a:r>
              <a:rPr lang="tr-TR" altLang="tr-TR" sz="2200" dirty="0" err="1"/>
              <a:t>view</a:t>
            </a:r>
            <a:r>
              <a:rPr lang="tr-TR" altLang="tr-TR" sz="2200" dirty="0"/>
              <a:t> menusu altında name </a:t>
            </a:r>
            <a:r>
              <a:rPr lang="tr-TR" altLang="tr-TR" sz="2200" dirty="0" err="1"/>
              <a:t>resolutions</a:t>
            </a:r>
            <a:r>
              <a:rPr lang="tr-TR" altLang="tr-TR" sz="2200" dirty="0"/>
              <a:t> bölümünden seçildikten sonra kullanılabilmektedir. Limit </a:t>
            </a:r>
            <a:r>
              <a:rPr lang="tr-TR" altLang="tr-TR" sz="2200" dirty="0" err="1"/>
              <a:t>to</a:t>
            </a:r>
            <a:r>
              <a:rPr lang="tr-TR" altLang="tr-TR" sz="2200" dirty="0"/>
              <a:t> </a:t>
            </a:r>
            <a:r>
              <a:rPr lang="tr-TR" altLang="tr-TR" sz="2200" dirty="0" err="1"/>
              <a:t>display</a:t>
            </a:r>
            <a:r>
              <a:rPr lang="tr-TR" altLang="tr-TR" sz="2200" dirty="0"/>
              <a:t> </a:t>
            </a:r>
            <a:r>
              <a:rPr lang="tr-TR" altLang="tr-TR" sz="2200" dirty="0" err="1"/>
              <a:t>filter</a:t>
            </a:r>
            <a:r>
              <a:rPr lang="tr-TR" altLang="tr-TR" sz="2200" dirty="0"/>
              <a:t> özelliği ise herhangi bir filtreleme yönergesi tanımlandığı durumda kullanılabilmektedir.</a:t>
            </a:r>
          </a:p>
          <a:p>
            <a:r>
              <a:rPr lang="tr-TR" altLang="tr-TR" sz="2200" dirty="0" err="1"/>
              <a:t>Endpoints</a:t>
            </a:r>
            <a:r>
              <a:rPr lang="tr-TR" altLang="tr-TR" sz="2200" dirty="0"/>
              <a:t>: Hedef ve kaynak adresi ayrımı yapmadan her son nokta için istatistik bilgisini verir. Desteklenen her protokol için ayrı bir sekme mevcuttur .Her sekmede yakalanan son nokta sayıları belirtilmektedir.</a:t>
            </a:r>
          </a:p>
          <a:p>
            <a:endParaRPr lang="tr-TR" altLang="tr-TR" sz="2200" dirty="0"/>
          </a:p>
        </p:txBody>
      </p:sp>
      <p:sp>
        <p:nvSpPr>
          <p:cNvPr id="41988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37C9483-69DC-4AE1-B770-332E2D8247B3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35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Statistics</a:t>
            </a:r>
            <a:endParaRPr lang="tr-TR" dirty="0"/>
          </a:p>
        </p:txBody>
      </p:sp>
      <p:sp>
        <p:nvSpPr>
          <p:cNvPr id="43011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2400" dirty="0"/>
              <a:t>IO </a:t>
            </a:r>
            <a:r>
              <a:rPr lang="tr-TR" altLang="tr-TR" sz="2400" dirty="0" err="1"/>
              <a:t>Graphs</a:t>
            </a:r>
            <a:r>
              <a:rPr lang="tr-TR" altLang="tr-TR" sz="2400" dirty="0"/>
              <a:t>: Belirtilen özelliklerde paketlerin zamana göre akış grafiğini verir. Ağda durum kontrolü için oldukça faydalı bir özelliktir. Bu özellikle normal paket akış diyagramında ağda meydana gelecek herhangi bir anormallik hemen </a:t>
            </a:r>
            <a:r>
              <a:rPr lang="tr-TR" altLang="tr-TR" sz="2400" dirty="0" err="1"/>
              <a:t>farkedilebilir</a:t>
            </a:r>
            <a:r>
              <a:rPr lang="tr-TR" altLang="tr-TR" sz="2400" dirty="0"/>
              <a:t>.</a:t>
            </a:r>
          </a:p>
          <a:p>
            <a:r>
              <a:rPr lang="tr-TR" altLang="tr-TR" sz="2400" dirty="0" err="1"/>
              <a:t>Graphs</a:t>
            </a:r>
            <a:r>
              <a:rPr lang="tr-TR" altLang="tr-TR" sz="2400" dirty="0"/>
              <a:t>: Grafik ayarlamalarının yapıldığı kısımdır.</a:t>
            </a:r>
          </a:p>
          <a:p>
            <a:r>
              <a:rPr lang="tr-TR" altLang="tr-TR" sz="2400" dirty="0"/>
              <a:t>Service </a:t>
            </a:r>
            <a:r>
              <a:rPr lang="tr-TR" altLang="tr-TR" sz="2400" dirty="0" err="1"/>
              <a:t>Response</a:t>
            </a:r>
            <a:r>
              <a:rPr lang="tr-TR" altLang="tr-TR" sz="2400" dirty="0"/>
              <a:t> Time: İstek ve cevap arasındaki zamanı gösterir. Service </a:t>
            </a:r>
            <a:r>
              <a:rPr lang="tr-TR" altLang="tr-TR" sz="2400" dirty="0" err="1"/>
              <a:t>response</a:t>
            </a:r>
            <a:r>
              <a:rPr lang="tr-TR" altLang="tr-TR" sz="2400" dirty="0"/>
              <a:t> time istatistikleri </a:t>
            </a:r>
            <a:r>
              <a:rPr lang="tr-TR" altLang="tr-TR" sz="2400" dirty="0" smtClean="0"/>
              <a:t>DCERPC, </a:t>
            </a:r>
            <a:r>
              <a:rPr lang="tr-TR" altLang="tr-TR" sz="2400" dirty="0" err="1" smtClean="0"/>
              <a:t>Fibre</a:t>
            </a:r>
            <a:r>
              <a:rPr lang="tr-TR" altLang="tr-TR" sz="2400" dirty="0" smtClean="0"/>
              <a:t>, Channel, H.225 RAS, LDAP, MGCP, ONCRPC, SMB, ANSI, GSM, H.225 </a:t>
            </a:r>
            <a:r>
              <a:rPr lang="tr-TR" altLang="tr-TR" sz="2400" dirty="0"/>
              <a:t>gibi protokoller için kullanılır.</a:t>
            </a:r>
          </a:p>
          <a:p>
            <a:r>
              <a:rPr lang="tr-TR" altLang="tr-TR" sz="2400" dirty="0" err="1"/>
              <a:t>Wlan</a:t>
            </a:r>
            <a:r>
              <a:rPr lang="tr-TR" altLang="tr-TR" sz="2400" dirty="0"/>
              <a:t> </a:t>
            </a:r>
            <a:r>
              <a:rPr lang="tr-TR" altLang="tr-TR" sz="2400" dirty="0" err="1"/>
              <a:t>Traffic</a:t>
            </a:r>
            <a:r>
              <a:rPr lang="tr-TR" altLang="tr-TR" sz="2400" dirty="0"/>
              <a:t> </a:t>
            </a:r>
            <a:r>
              <a:rPr lang="tr-TR" altLang="tr-TR" sz="2400" dirty="0" err="1"/>
              <a:t>Statics</a:t>
            </a:r>
            <a:r>
              <a:rPr lang="tr-TR" altLang="tr-TR" sz="2400" dirty="0"/>
              <a:t>: Yakalanan kablosuz ağ trafiğinin istatistik bilgisinin sunar.</a:t>
            </a:r>
          </a:p>
          <a:p>
            <a:endParaRPr lang="tr-TR" altLang="tr-TR" sz="2400" dirty="0"/>
          </a:p>
        </p:txBody>
      </p:sp>
      <p:sp>
        <p:nvSpPr>
          <p:cNvPr id="4301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765D4C4-90EA-49A6-BEB8-547EC7306289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36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Help</a:t>
            </a:r>
            <a:endParaRPr lang="tr-T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196752"/>
            <a:ext cx="5867400" cy="4781550"/>
          </a:xfrm>
        </p:spPr>
      </p:pic>
      <p:sp>
        <p:nvSpPr>
          <p:cNvPr id="44036" name="6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1AE56AD-5BAC-444D-9DF0-937F05046774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37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Help</a:t>
            </a:r>
            <a:endParaRPr lang="tr-TR" dirty="0"/>
          </a:p>
        </p:txBody>
      </p:sp>
      <p:sp>
        <p:nvSpPr>
          <p:cNvPr id="4505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Help kısmı Wireshark’ın yardım menüsünün bulunduğu kısımdır. </a:t>
            </a:r>
          </a:p>
          <a:p>
            <a:r>
              <a:rPr lang="en-US" altLang="tr-TR" smtClean="0"/>
              <a:t>Contents</a:t>
            </a:r>
            <a:r>
              <a:rPr lang="tr-TR" altLang="tr-TR" smtClean="0"/>
              <a:t>:</a:t>
            </a:r>
            <a:r>
              <a:rPr lang="en-US" altLang="tr-TR" smtClean="0"/>
              <a:t> Wireshark online yardımı gösterir</a:t>
            </a:r>
            <a:r>
              <a:rPr lang="tr-TR" altLang="tr-TR" smtClean="0"/>
              <a:t>.</a:t>
            </a:r>
          </a:p>
          <a:p>
            <a:r>
              <a:rPr lang="tr-TR" altLang="tr-TR" smtClean="0"/>
              <a:t>Supported Protocols: Desteklenen protokolleri gösterir.</a:t>
            </a:r>
          </a:p>
          <a:p>
            <a:r>
              <a:rPr lang="tr-TR" altLang="tr-TR" smtClean="0"/>
              <a:t>Manual Pages :UNIX-Style kullanıcı sayfalarına ulasan bir alt menüdür.</a:t>
            </a:r>
          </a:p>
          <a:p>
            <a:r>
              <a:rPr lang="tr-TR" altLang="tr-TR" smtClean="0"/>
              <a:t>Wireshark Online: Online wireshark kaynaklarına ulaşmak için bir alt menüdür.</a:t>
            </a:r>
          </a:p>
          <a:p>
            <a:r>
              <a:rPr lang="tr-TR" altLang="tr-TR" smtClean="0"/>
              <a:t>About Wireshark :Wireshark ile ilgili bilgileri gösterir.</a:t>
            </a:r>
          </a:p>
          <a:p>
            <a:endParaRPr lang="tr-TR" altLang="tr-TR" smtClean="0"/>
          </a:p>
        </p:txBody>
      </p:sp>
      <p:sp>
        <p:nvSpPr>
          <p:cNvPr id="45060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D086016-F32E-4ECE-AB2B-19EB39E31413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38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Filtreleme</a:t>
            </a:r>
            <a:endParaRPr lang="tr-TR" dirty="0"/>
          </a:p>
        </p:txBody>
      </p:sp>
      <p:sp>
        <p:nvSpPr>
          <p:cNvPr id="4608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2400" dirty="0"/>
              <a:t>Filtre </a:t>
            </a:r>
            <a:r>
              <a:rPr lang="tr-TR" altLang="tr-TR" sz="2400" dirty="0" smtClean="0"/>
              <a:t>özelliği, </a:t>
            </a:r>
            <a:endParaRPr lang="tr-TR" altLang="tr-TR" sz="2400" dirty="0"/>
          </a:p>
          <a:p>
            <a:r>
              <a:rPr lang="tr-TR" altLang="tr-TR" sz="2400" dirty="0" err="1"/>
              <a:t>Wiresharkta</a:t>
            </a:r>
            <a:r>
              <a:rPr lang="tr-TR" altLang="tr-TR" sz="2400" dirty="0"/>
              <a:t> dinleme sırasında veya dinlemenin ardından paketler arasında istenilen özellikteki paketleri görüntülemekte kullanılabilir. </a:t>
            </a:r>
            <a:r>
              <a:rPr lang="tr-TR" altLang="tr-TR" sz="2400" dirty="0" err="1"/>
              <a:t>Capture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options</a:t>
            </a:r>
            <a:r>
              <a:rPr lang="tr-TR" altLang="tr-TR" sz="2400" dirty="0"/>
              <a:t> penceresinden belirtilen </a:t>
            </a:r>
            <a:r>
              <a:rPr lang="tr-TR" altLang="tr-TR" sz="2400" dirty="0" err="1"/>
              <a:t>capture</a:t>
            </a:r>
            <a:r>
              <a:rPr lang="tr-TR" altLang="tr-TR" sz="2400" dirty="0"/>
              <a:t> </a:t>
            </a:r>
            <a:r>
              <a:rPr lang="tr-TR" altLang="tr-TR" sz="2400" dirty="0" err="1" smtClean="0"/>
              <a:t>filter</a:t>
            </a:r>
            <a:r>
              <a:rPr lang="tr-TR" altLang="tr-TR" sz="2400" dirty="0" smtClean="0"/>
              <a:t>, paket </a:t>
            </a:r>
            <a:r>
              <a:rPr lang="tr-TR" altLang="tr-TR" sz="2400" dirty="0"/>
              <a:t>yakalama sırasında </a:t>
            </a:r>
            <a:r>
              <a:rPr lang="tr-TR" altLang="tr-TR" sz="2400" dirty="0" err="1"/>
              <a:t>wiresharkın</a:t>
            </a:r>
            <a:r>
              <a:rPr lang="tr-TR" altLang="tr-TR" sz="2400" dirty="0"/>
              <a:t> uyacağı koşulları belirtir. </a:t>
            </a:r>
            <a:r>
              <a:rPr lang="tr-TR" altLang="tr-TR" sz="2400" dirty="0" err="1"/>
              <a:t>Capture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filter</a:t>
            </a:r>
            <a:r>
              <a:rPr lang="tr-TR" altLang="tr-TR" sz="2400" dirty="0"/>
              <a:t> penceresinde </a:t>
            </a:r>
            <a:r>
              <a:rPr lang="tr-TR" altLang="tr-TR" sz="2400" dirty="0" err="1"/>
              <a:t>Wiresharkın</a:t>
            </a:r>
            <a:r>
              <a:rPr lang="tr-TR" altLang="tr-TR" sz="2400" dirty="0"/>
              <a:t> paket yakalama sırasında uyacağı kurallar için bir liste sunulmuştur.</a:t>
            </a:r>
          </a:p>
          <a:p>
            <a:r>
              <a:rPr lang="tr-TR" altLang="tr-TR" sz="2400" dirty="0"/>
              <a:t>Ethernet </a:t>
            </a:r>
            <a:r>
              <a:rPr lang="tr-TR" altLang="tr-TR" sz="2400" dirty="0" err="1"/>
              <a:t>address</a:t>
            </a:r>
            <a:r>
              <a:rPr lang="tr-TR" altLang="tr-TR" sz="2400" dirty="0"/>
              <a:t> 00:08:15:00:08:15 : Ethernet II altında kaynak veya hedef adreslerinde belirtilen </a:t>
            </a:r>
            <a:r>
              <a:rPr lang="tr-TR" altLang="tr-TR" sz="2400" dirty="0" err="1"/>
              <a:t>mac</a:t>
            </a:r>
            <a:r>
              <a:rPr lang="tr-TR" altLang="tr-TR" sz="2400" dirty="0"/>
              <a:t> adresine ait paketleri yakalar.</a:t>
            </a:r>
          </a:p>
          <a:p>
            <a:r>
              <a:rPr lang="en-US" altLang="tr-TR" sz="2400" dirty="0"/>
              <a:t>not broadcast and not multicast: Broadcasting </a:t>
            </a:r>
            <a:r>
              <a:rPr lang="en-US" altLang="tr-TR" sz="2400" dirty="0" err="1"/>
              <a:t>ve</a:t>
            </a:r>
            <a:r>
              <a:rPr lang="en-US" altLang="tr-TR" sz="2400" dirty="0"/>
              <a:t> multicasting </a:t>
            </a:r>
            <a:r>
              <a:rPr lang="en-US" altLang="tr-TR" sz="2400" dirty="0" err="1"/>
              <a:t>paketlerini</a:t>
            </a:r>
            <a:r>
              <a:rPr lang="tr-TR" altLang="tr-TR" sz="2400" dirty="0"/>
              <a:t> yakalamaz.</a:t>
            </a:r>
          </a:p>
          <a:p>
            <a:r>
              <a:rPr lang="tr-TR" altLang="tr-TR" sz="2400" dirty="0"/>
              <a:t>not arp: Arp paketlerini yakalamaz.</a:t>
            </a:r>
          </a:p>
          <a:p>
            <a:endParaRPr lang="tr-TR" altLang="tr-TR" sz="2400" dirty="0"/>
          </a:p>
        </p:txBody>
      </p:sp>
      <p:sp>
        <p:nvSpPr>
          <p:cNvPr id="46084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7CCA298-9A11-4CAB-8339-608E953AB658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39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b="1" dirty="0" err="1" smtClean="0"/>
              <a:t>WiRESHARK</a:t>
            </a:r>
            <a:r>
              <a:rPr lang="tr-TR" b="1" dirty="0" smtClean="0"/>
              <a:t> ÖZELLİKLERİ</a:t>
            </a:r>
            <a:endParaRPr lang="tr-TR" dirty="0"/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altLang="tr-TR" dirty="0" smtClean="0"/>
              <a:t>Windows, Unix, OS X, </a:t>
            </a:r>
            <a:r>
              <a:rPr lang="tr-TR" altLang="tr-TR" dirty="0" err="1" smtClean="0"/>
              <a:t>Solaris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FreeBSD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NetBSD</a:t>
            </a:r>
            <a:r>
              <a:rPr lang="tr-TR" altLang="tr-TR" dirty="0" smtClean="0"/>
              <a:t> </a:t>
            </a:r>
            <a:r>
              <a:rPr lang="tr-TR" altLang="tr-TR" dirty="0"/>
              <a:t>ve birçok işletim sistemleri için uygundur.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dirty="0"/>
              <a:t>Yerel ağ </a:t>
            </a:r>
            <a:r>
              <a:rPr lang="tr-TR" altLang="tr-TR" dirty="0" err="1"/>
              <a:t>arayüzünden</a:t>
            </a:r>
            <a:r>
              <a:rPr lang="tr-TR" altLang="tr-TR" dirty="0"/>
              <a:t> paketleri </a:t>
            </a:r>
            <a:r>
              <a:rPr lang="tr-TR" altLang="tr-TR" dirty="0" smtClean="0"/>
              <a:t>tutar, ayrıntılı </a:t>
            </a:r>
            <a:r>
              <a:rPr lang="tr-TR" altLang="tr-TR" dirty="0"/>
              <a:t>bir şekilde protokol bilgileriyle görüntüler.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dirty="0"/>
              <a:t>Tutulan bilgileri kaydetme özelliği vardır.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dirty="0"/>
              <a:t>Çeşitli kriterlerde paket arar ve filtreler.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dirty="0"/>
              <a:t>Çeşitli istatistikleri yapılan ayarlar doğrultusunda kullanıcıya sunar.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dirty="0"/>
              <a:t>Birçok protokol için şifre çözme desteği sunar</a:t>
            </a:r>
            <a:r>
              <a:rPr lang="tr-TR" altLang="tr-TR" dirty="0" smtClean="0"/>
              <a:t>. (</a:t>
            </a:r>
            <a:r>
              <a:rPr lang="tr-TR" altLang="tr-TR" dirty="0" err="1" smtClean="0"/>
              <a:t>IPsec</a:t>
            </a:r>
            <a:r>
              <a:rPr lang="tr-TR" altLang="tr-TR" dirty="0" smtClean="0"/>
              <a:t>, ISAKMP, </a:t>
            </a:r>
            <a:r>
              <a:rPr lang="tr-TR" altLang="tr-TR" dirty="0" err="1" smtClean="0"/>
              <a:t>Kerberos</a:t>
            </a:r>
            <a:r>
              <a:rPr lang="tr-TR" altLang="tr-TR" dirty="0" smtClean="0"/>
              <a:t>, SNMPv3, SSL/TLS, WEP, ve </a:t>
            </a:r>
            <a:r>
              <a:rPr lang="tr-TR" altLang="tr-TR" dirty="0"/>
              <a:t>WPA/WPA2'yi içerir).</a:t>
            </a:r>
          </a:p>
        </p:txBody>
      </p:sp>
      <p:sp>
        <p:nvSpPr>
          <p:cNvPr id="10244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8A4B126-9772-4A79-8638-78593AAE47E9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4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Filtreleme</a:t>
            </a:r>
            <a:endParaRPr lang="tr-TR" dirty="0"/>
          </a:p>
        </p:txBody>
      </p:sp>
      <p:sp>
        <p:nvSpPr>
          <p:cNvPr id="4710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000" dirty="0"/>
              <a:t>IP </a:t>
            </a:r>
            <a:r>
              <a:rPr lang="tr-TR" altLang="tr-TR" sz="2000" dirty="0" err="1"/>
              <a:t>address</a:t>
            </a:r>
            <a:r>
              <a:rPr lang="tr-TR" altLang="tr-TR" sz="2000" dirty="0"/>
              <a:t> 192.168.0.1 : Belirtilen ip adresini hedef yada kaynak adres kısımlarında barındıran paketler yakalanır.</a:t>
            </a:r>
          </a:p>
          <a:p>
            <a:r>
              <a:rPr lang="tr-TR" altLang="tr-TR" sz="2000" dirty="0"/>
              <a:t>IPX </a:t>
            </a:r>
            <a:r>
              <a:rPr lang="tr-TR" altLang="tr-TR" sz="2000" dirty="0" err="1"/>
              <a:t>only</a:t>
            </a:r>
            <a:r>
              <a:rPr lang="tr-TR" altLang="tr-TR" sz="2000" dirty="0"/>
              <a:t> : İlgili protokole ilişkin paketleri yakalar.</a:t>
            </a:r>
          </a:p>
          <a:p>
            <a:r>
              <a:rPr lang="tr-TR" altLang="tr-TR" sz="2000" dirty="0"/>
              <a:t>TCP </a:t>
            </a:r>
            <a:r>
              <a:rPr lang="tr-TR" altLang="tr-TR" sz="2000" dirty="0" err="1"/>
              <a:t>only</a:t>
            </a:r>
            <a:r>
              <a:rPr lang="tr-TR" altLang="tr-TR" sz="2000" dirty="0"/>
              <a:t> : İlgili protokole ilişkin paketleri yakalar.</a:t>
            </a:r>
          </a:p>
          <a:p>
            <a:r>
              <a:rPr lang="tr-TR" altLang="tr-TR" sz="2000" dirty="0"/>
              <a:t>UDP </a:t>
            </a:r>
            <a:r>
              <a:rPr lang="tr-TR" altLang="tr-TR" sz="2000" dirty="0" err="1"/>
              <a:t>only</a:t>
            </a:r>
            <a:r>
              <a:rPr lang="tr-TR" altLang="tr-TR" sz="2000" dirty="0"/>
              <a:t> : İlgili protokole ilişkin paketleri yakalar.</a:t>
            </a:r>
          </a:p>
          <a:p>
            <a:r>
              <a:rPr lang="tr-TR" altLang="tr-TR" sz="2000" dirty="0"/>
              <a:t>TCP </a:t>
            </a:r>
            <a:r>
              <a:rPr lang="tr-TR" altLang="tr-TR" sz="2000" dirty="0" err="1"/>
              <a:t>or</a:t>
            </a:r>
            <a:r>
              <a:rPr lang="tr-TR" altLang="tr-TR" sz="2000" dirty="0"/>
              <a:t> UDP port </a:t>
            </a:r>
            <a:r>
              <a:rPr lang="tr-TR" altLang="tr-TR" sz="2000" dirty="0" smtClean="0"/>
              <a:t>80 (http</a:t>
            </a:r>
            <a:r>
              <a:rPr lang="tr-TR" altLang="tr-TR" sz="2000" dirty="0"/>
              <a:t>) : Port 80 için </a:t>
            </a:r>
            <a:r>
              <a:rPr lang="tr-TR" altLang="tr-TR" sz="2000" dirty="0" err="1"/>
              <a:t>tcp</a:t>
            </a:r>
            <a:r>
              <a:rPr lang="tr-TR" altLang="tr-TR" sz="2000" dirty="0"/>
              <a:t> ve </a:t>
            </a:r>
            <a:r>
              <a:rPr lang="tr-TR" altLang="tr-TR" sz="2000" dirty="0" err="1"/>
              <a:t>udp</a:t>
            </a:r>
            <a:r>
              <a:rPr lang="tr-TR" altLang="tr-TR" sz="2000" dirty="0"/>
              <a:t> paketlerini yakalar.</a:t>
            </a:r>
          </a:p>
          <a:p>
            <a:r>
              <a:rPr lang="tr-TR" altLang="tr-TR" sz="2000" dirty="0"/>
              <a:t>HTTP TCP </a:t>
            </a:r>
            <a:r>
              <a:rPr lang="tr-TR" altLang="tr-TR" sz="2000" dirty="0" smtClean="0"/>
              <a:t>port (80</a:t>
            </a:r>
            <a:r>
              <a:rPr lang="tr-TR" altLang="tr-TR" sz="2000" dirty="0"/>
              <a:t>) : Port 80 için http ve </a:t>
            </a:r>
            <a:r>
              <a:rPr lang="tr-TR" altLang="tr-TR" sz="2000" dirty="0" err="1"/>
              <a:t>tcp</a:t>
            </a:r>
            <a:r>
              <a:rPr lang="tr-TR" altLang="tr-TR" sz="2000" dirty="0"/>
              <a:t> paketlerini yakalar.</a:t>
            </a:r>
          </a:p>
          <a:p>
            <a:r>
              <a:rPr lang="tr-TR" altLang="tr-TR" sz="2000" dirty="0"/>
              <a:t>No ARP </a:t>
            </a:r>
            <a:r>
              <a:rPr lang="tr-TR" altLang="tr-TR" sz="2000" dirty="0" err="1"/>
              <a:t>and</a:t>
            </a:r>
            <a:r>
              <a:rPr lang="tr-TR" altLang="tr-TR" sz="2000" dirty="0"/>
              <a:t> </a:t>
            </a:r>
            <a:r>
              <a:rPr lang="tr-TR" altLang="tr-TR" sz="2000" dirty="0" err="1"/>
              <a:t>no</a:t>
            </a:r>
            <a:r>
              <a:rPr lang="tr-TR" altLang="tr-TR" sz="2000" dirty="0"/>
              <a:t> DNS : DNS ve ARP paketleri harici paketleri yakalar </a:t>
            </a:r>
            <a:r>
              <a:rPr lang="tr-TR" altLang="tr-TR" sz="2000" dirty="0" err="1"/>
              <a:t>NonHTTP</a:t>
            </a:r>
            <a:r>
              <a:rPr lang="tr-TR" altLang="tr-TR" sz="2000" dirty="0"/>
              <a:t> </a:t>
            </a:r>
            <a:r>
              <a:rPr lang="tr-TR" altLang="tr-TR" sz="2000" dirty="0" err="1"/>
              <a:t>and</a:t>
            </a:r>
            <a:r>
              <a:rPr lang="tr-TR" altLang="tr-TR" sz="2000" dirty="0"/>
              <a:t> </a:t>
            </a:r>
            <a:r>
              <a:rPr lang="tr-TR" altLang="tr-TR" sz="2000" dirty="0" err="1"/>
              <a:t>nonSMTP</a:t>
            </a:r>
            <a:r>
              <a:rPr lang="tr-TR" altLang="tr-TR" sz="2000" dirty="0"/>
              <a:t> </a:t>
            </a:r>
            <a:r>
              <a:rPr lang="tr-TR" altLang="tr-TR" sz="2000" dirty="0" err="1"/>
              <a:t>to</a:t>
            </a:r>
            <a:r>
              <a:rPr lang="tr-TR" altLang="tr-TR" sz="2000" dirty="0"/>
              <a:t>/</a:t>
            </a:r>
            <a:r>
              <a:rPr lang="tr-TR" altLang="tr-TR" sz="2000" dirty="0" err="1"/>
              <a:t>from</a:t>
            </a:r>
            <a:r>
              <a:rPr lang="tr-TR" altLang="tr-TR" sz="2000" dirty="0"/>
              <a:t> www.wireshark.org : Belirtilen adres için </a:t>
            </a:r>
            <a:r>
              <a:rPr lang="sv-SE" altLang="tr-TR" sz="2000" dirty="0"/>
              <a:t>http ve smtp harici paketleri yakalar.</a:t>
            </a:r>
            <a:endParaRPr lang="tr-TR" altLang="tr-TR" sz="2000" dirty="0"/>
          </a:p>
          <a:p>
            <a:endParaRPr lang="tr-TR" altLang="tr-TR" sz="2000" dirty="0"/>
          </a:p>
        </p:txBody>
      </p:sp>
      <p:sp>
        <p:nvSpPr>
          <p:cNvPr id="47108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49145FC-A0E4-41FC-8259-D262127A357E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40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EN ÇOK KULLANILAN FİLTRELER</a:t>
            </a:r>
            <a:endParaRPr lang="tr-TR" dirty="0"/>
          </a:p>
        </p:txBody>
      </p:sp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1.IP FILTERS</a:t>
            </a:r>
          </a:p>
          <a:p>
            <a:endParaRPr lang="tr-TR" altLang="tr-TR" smtClean="0"/>
          </a:p>
        </p:txBody>
      </p:sp>
      <p:sp>
        <p:nvSpPr>
          <p:cNvPr id="48133" name="6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C8F6C09-B7E0-4203-AFDB-3A0EDFBF6308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41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  <p:graphicFrame>
        <p:nvGraphicFramePr>
          <p:cNvPr id="6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06726"/>
              </p:ext>
            </p:extLst>
          </p:nvPr>
        </p:nvGraphicFramePr>
        <p:xfrm>
          <a:off x="2260821" y="1916832"/>
          <a:ext cx="7715304" cy="347492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6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4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692">
                <a:tc>
                  <a:txBody>
                    <a:bodyPr/>
                    <a:lstStyle/>
                    <a:p>
                      <a:r>
                        <a:rPr lang="tr-TR" dirty="0" smtClean="0"/>
                        <a:t>Filter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Tip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Tanım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56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ip.addr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IPv4 adresi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Source (kaynak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veya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Destination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(hedef) kaynak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18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ip.src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IPv4 adresi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Source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address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18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ip.dst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IPv4</a:t>
                      </a:r>
                      <a:r>
                        <a:rPr lang="tr-TR" sz="1600" baseline="0" dirty="0" smtClean="0"/>
                        <a:t> adresi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Destination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address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56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ip.host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Karakter</a:t>
                      </a:r>
                      <a:r>
                        <a:rPr lang="tr-TR" sz="1600" baseline="0" dirty="0" smtClean="0"/>
                        <a:t> dizisi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Source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Destination host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adres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56">
                <a:tc>
                  <a:txBody>
                    <a:bodyPr/>
                    <a:lstStyle/>
                    <a:p>
                      <a:r>
                        <a:rPr lang="tr-TR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ip.src.host</a:t>
                      </a:r>
                      <a:endParaRPr lang="tr-TR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Karakter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baseline="0" dirty="0" smtClean="0"/>
                        <a:t>dizisi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Source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host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address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318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ip.proto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8 bit integer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Protokol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318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ip.version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8 bit integer</a:t>
                      </a:r>
                      <a:endParaRPr lang="tr-T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 versiyonu</a:t>
                      </a:r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EN ÇOK KULLANILAN FİLTRELER</a:t>
            </a:r>
            <a:endParaRPr lang="tr-TR" dirty="0"/>
          </a:p>
        </p:txBody>
      </p:sp>
      <p:sp>
        <p:nvSpPr>
          <p:cNvPr id="4915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2.ETHERNET FILTERS</a:t>
            </a:r>
          </a:p>
          <a:p>
            <a:endParaRPr lang="tr-TR" altLang="tr-TR" smtClean="0"/>
          </a:p>
        </p:txBody>
      </p:sp>
      <p:sp>
        <p:nvSpPr>
          <p:cNvPr id="49184" name="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91A77BE-6EE6-4D6D-B3CE-EF9A13CEA4C8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42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  <p:graphicFrame>
        <p:nvGraphicFramePr>
          <p:cNvPr id="7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84181"/>
              </p:ext>
            </p:extLst>
          </p:nvPr>
        </p:nvGraphicFramePr>
        <p:xfrm>
          <a:off x="3070473" y="2060848"/>
          <a:ext cx="6096000" cy="2619517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5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Filter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T="45730" marB="45730"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Tip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</a:rPr>
                        <a:t>Tanım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1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eth.addr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6 bit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mac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adres</a:t>
                      </a: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Source (kaynak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) veya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Destination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(hedef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) adres</a:t>
                      </a:r>
                    </a:p>
                  </a:txBody>
                  <a:tcPr marT="45730" marB="4573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9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eth.src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6 bit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mac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adres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Source adres</a:t>
                      </a:r>
                    </a:p>
                  </a:txBody>
                  <a:tcPr marT="45730" marB="4573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25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eth.dst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16 bit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integer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Destination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adres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5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eth.len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16 bit integer</a:t>
                      </a: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Uzunluk</a:t>
                      </a:r>
                    </a:p>
                  </a:txBody>
                  <a:tcPr marT="45730" marB="4573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5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eth.type</a:t>
                      </a: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16 bit integer</a:t>
                      </a: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Tip</a:t>
                      </a:r>
                    </a:p>
                  </a:txBody>
                  <a:tcPr marT="45730" marB="4573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EN ÇOK KULLANILAN FİLTRELER</a:t>
            </a:r>
            <a:endParaRPr lang="tr-TR" dirty="0"/>
          </a:p>
        </p:txBody>
      </p:sp>
      <p:sp>
        <p:nvSpPr>
          <p:cNvPr id="5017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mtClean="0"/>
              <a:t>3.TCP FILTERS</a:t>
            </a:r>
          </a:p>
          <a:p>
            <a:endParaRPr lang="tr-TR" altLang="tr-TR" smtClean="0"/>
          </a:p>
        </p:txBody>
      </p:sp>
      <p:sp>
        <p:nvSpPr>
          <p:cNvPr id="50214" name="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E93CA5F-EA79-4BA4-8DCF-59C35433987C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43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  <p:graphicFrame>
        <p:nvGraphicFramePr>
          <p:cNvPr id="7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147691"/>
              </p:ext>
            </p:extLst>
          </p:nvPr>
        </p:nvGraphicFramePr>
        <p:xfrm>
          <a:off x="2010816" y="1772816"/>
          <a:ext cx="8215313" cy="3932238"/>
        </p:xfrm>
        <a:graphic>
          <a:graphicData uri="http://schemas.openxmlformats.org/drawingml/2006/table">
            <a:tbl>
              <a:tblPr/>
              <a:tblGrid>
                <a:gridCol w="227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7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8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Filter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0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Tip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0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Tanım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0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tcp.ack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32 bit integer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Acknowledgement numarası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tcp.analysis.ack_lost_segment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2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2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Ack yapılmıs kayıp paket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tcp.analysis.duplicate_ack - Tekrar edilmis ack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tcp.analysis.duplicate_ack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Tekrar edilmiş ack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tcp.analysis.duplicate_ack_num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2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32 Bit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integer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2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Tekrar edilen ack numarası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tcp.analysis.flags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4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TCP analiz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bayrakları (uyarı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tcp.port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2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16 bit integer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2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Source veya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Destination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 port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numarasına göre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Sorular</a:t>
            </a:r>
            <a:endParaRPr lang="tr-TR" dirty="0"/>
          </a:p>
        </p:txBody>
      </p:sp>
      <p:sp>
        <p:nvSpPr>
          <p:cNvPr id="97284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7398AA0-10A7-4E3B-B68D-876089400DD8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44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  <p:pic>
        <p:nvPicPr>
          <p:cNvPr id="97283" name="Picture 4" descr="MCj040426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46" y="1988840"/>
            <a:ext cx="3151187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9830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tr-TR" altLang="tr-TR" sz="1600" dirty="0"/>
              <a:t>[1] IEEE </a:t>
            </a:r>
            <a:r>
              <a:rPr lang="tr-TR" altLang="tr-TR" sz="1600" dirty="0" err="1"/>
              <a:t>Std</a:t>
            </a:r>
            <a:r>
              <a:rPr lang="tr-TR" altLang="tr-TR" sz="1600" dirty="0"/>
              <a:t> 802.16-2004--IEEE </a:t>
            </a:r>
            <a:r>
              <a:rPr lang="tr-TR" altLang="tr-TR" sz="1600" dirty="0" err="1"/>
              <a:t>standard</a:t>
            </a:r>
            <a:r>
              <a:rPr lang="tr-TR" altLang="tr-TR" sz="1600" dirty="0"/>
              <a:t> </a:t>
            </a:r>
            <a:r>
              <a:rPr lang="tr-TR" altLang="tr-TR" sz="1600" dirty="0" err="1"/>
              <a:t>for</a:t>
            </a:r>
            <a:r>
              <a:rPr lang="tr-TR" altLang="tr-TR" sz="1600" dirty="0"/>
              <a:t> </a:t>
            </a:r>
            <a:r>
              <a:rPr lang="tr-TR" altLang="tr-TR" sz="1600" dirty="0" err="1"/>
              <a:t>local</a:t>
            </a:r>
            <a:r>
              <a:rPr lang="tr-TR" altLang="tr-TR" sz="1600" dirty="0"/>
              <a:t> </a:t>
            </a:r>
            <a:r>
              <a:rPr lang="tr-TR" altLang="tr-TR" sz="1600" dirty="0" err="1"/>
              <a:t>and</a:t>
            </a:r>
            <a:r>
              <a:rPr lang="tr-TR" altLang="tr-TR" sz="1600" dirty="0"/>
              <a:t> </a:t>
            </a:r>
            <a:r>
              <a:rPr lang="tr-TR" altLang="tr-TR" sz="1600" dirty="0" err="1"/>
              <a:t>metropolitan</a:t>
            </a:r>
            <a:r>
              <a:rPr lang="tr-TR" altLang="tr-TR" sz="1600" dirty="0"/>
              <a:t> </a:t>
            </a:r>
            <a:r>
              <a:rPr lang="tr-TR" altLang="tr-TR" sz="1600" dirty="0" err="1" smtClean="0"/>
              <a:t>areanetworks</a:t>
            </a:r>
            <a:r>
              <a:rPr lang="tr-TR" altLang="tr-TR" sz="1600" dirty="0" smtClean="0"/>
              <a:t>, </a:t>
            </a:r>
            <a:r>
              <a:rPr lang="tr-TR" altLang="tr-TR" sz="1600" dirty="0" err="1" smtClean="0"/>
              <a:t>part</a:t>
            </a:r>
            <a:r>
              <a:rPr lang="tr-TR" altLang="tr-TR" sz="1600" dirty="0" smtClean="0"/>
              <a:t> </a:t>
            </a:r>
            <a:r>
              <a:rPr lang="tr-TR" altLang="tr-TR" sz="1600" dirty="0"/>
              <a:t>16: “</a:t>
            </a:r>
            <a:r>
              <a:rPr lang="tr-TR" altLang="tr-TR" sz="1600" b="1" i="1" dirty="0" err="1"/>
              <a:t>Air</a:t>
            </a:r>
            <a:r>
              <a:rPr lang="tr-TR" altLang="tr-TR" sz="1600" b="1" i="1" dirty="0"/>
              <a:t> </a:t>
            </a:r>
            <a:r>
              <a:rPr lang="tr-TR" altLang="tr-TR" sz="1600" b="1" i="1" dirty="0" err="1"/>
              <a:t>Interface</a:t>
            </a:r>
            <a:r>
              <a:rPr lang="tr-TR" altLang="tr-TR" sz="1600" b="1" i="1" dirty="0"/>
              <a:t> </a:t>
            </a:r>
            <a:r>
              <a:rPr lang="tr-TR" altLang="tr-TR" sz="1600" b="1" i="1" dirty="0" err="1"/>
              <a:t>for</a:t>
            </a:r>
            <a:r>
              <a:rPr lang="tr-TR" altLang="tr-TR" sz="1600" b="1" i="1" dirty="0"/>
              <a:t> </a:t>
            </a:r>
            <a:r>
              <a:rPr lang="tr-TR" altLang="tr-TR" sz="1600" b="1" i="1" dirty="0" err="1"/>
              <a:t>Fixed</a:t>
            </a:r>
            <a:r>
              <a:rPr lang="tr-TR" altLang="tr-TR" sz="1600" b="1" i="1" dirty="0"/>
              <a:t> Broadband Wireless Access </a:t>
            </a:r>
            <a:r>
              <a:rPr lang="tr-TR" altLang="tr-TR" sz="1600" b="1" i="1" dirty="0" err="1"/>
              <a:t>Systems</a:t>
            </a:r>
            <a:r>
              <a:rPr lang="tr-TR" altLang="tr-TR" sz="1600" dirty="0"/>
              <a:t>”.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tr-TR" sz="1600" dirty="0" smtClean="0"/>
              <a:t>[</a:t>
            </a:r>
            <a:r>
              <a:rPr lang="tr-TR" altLang="tr-TR" sz="1600" dirty="0"/>
              <a:t>2] David </a:t>
            </a:r>
            <a:r>
              <a:rPr lang="tr-TR" altLang="tr-TR" sz="1600" dirty="0" err="1"/>
              <a:t>Johnston</a:t>
            </a:r>
            <a:r>
              <a:rPr lang="tr-TR" altLang="tr-TR" sz="1600" dirty="0"/>
              <a:t> ve </a:t>
            </a:r>
            <a:r>
              <a:rPr lang="tr-TR" altLang="tr-TR" sz="1600" dirty="0" err="1"/>
              <a:t>Jesse</a:t>
            </a:r>
            <a:r>
              <a:rPr lang="tr-TR" altLang="tr-TR" sz="1600" dirty="0"/>
              <a:t> </a:t>
            </a:r>
            <a:r>
              <a:rPr lang="tr-TR" altLang="tr-TR" sz="1600" dirty="0" err="1"/>
              <a:t>Walker</a:t>
            </a:r>
            <a:r>
              <a:rPr lang="tr-TR" altLang="tr-TR" sz="1600" dirty="0"/>
              <a:t>--INTEL: “</a:t>
            </a:r>
            <a:r>
              <a:rPr lang="tr-TR" altLang="tr-TR" sz="1600" b="1" i="1" dirty="0" err="1"/>
              <a:t>Overview</a:t>
            </a:r>
            <a:r>
              <a:rPr lang="tr-TR" altLang="tr-TR" sz="1600" b="1" i="1" dirty="0"/>
              <a:t> of IEEE 802.16 Security</a:t>
            </a:r>
            <a:r>
              <a:rPr lang="tr-TR" altLang="tr-TR" sz="1600" dirty="0"/>
              <a:t>”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tr-TR" sz="1600" dirty="0" smtClean="0"/>
              <a:t>[</a:t>
            </a:r>
            <a:r>
              <a:rPr lang="tr-TR" altLang="tr-TR" sz="1600" dirty="0"/>
              <a:t>3] Kitti </a:t>
            </a:r>
            <a:r>
              <a:rPr lang="tr-TR" altLang="tr-TR" sz="1600" dirty="0" err="1"/>
              <a:t>Wongthavarawat</a:t>
            </a:r>
            <a:r>
              <a:rPr lang="tr-TR" altLang="tr-TR" sz="1600" dirty="0"/>
              <a:t>--</a:t>
            </a:r>
            <a:r>
              <a:rPr lang="tr-TR" altLang="tr-TR" sz="1600" dirty="0" err="1"/>
              <a:t>Thai</a:t>
            </a:r>
            <a:r>
              <a:rPr lang="tr-TR" altLang="tr-TR" sz="1600" dirty="0"/>
              <a:t> </a:t>
            </a:r>
            <a:r>
              <a:rPr lang="tr-TR" altLang="tr-TR" sz="1600" dirty="0" err="1"/>
              <a:t>Computer</a:t>
            </a:r>
            <a:r>
              <a:rPr lang="tr-TR" altLang="tr-TR" sz="1600" dirty="0"/>
              <a:t> </a:t>
            </a:r>
            <a:r>
              <a:rPr lang="tr-TR" altLang="tr-TR" sz="1600" dirty="0" err="1"/>
              <a:t>Emergency</a:t>
            </a:r>
            <a:r>
              <a:rPr lang="tr-TR" altLang="tr-TR" sz="1600" dirty="0"/>
              <a:t> </a:t>
            </a:r>
            <a:r>
              <a:rPr lang="tr-TR" altLang="tr-TR" sz="1600" dirty="0" err="1"/>
              <a:t>Response</a:t>
            </a:r>
            <a:r>
              <a:rPr lang="tr-TR" altLang="tr-TR" sz="1600" dirty="0"/>
              <a:t> </a:t>
            </a:r>
            <a:r>
              <a:rPr lang="tr-TR" altLang="tr-TR" sz="1600" dirty="0" smtClean="0"/>
              <a:t>Team (</a:t>
            </a:r>
            <a:r>
              <a:rPr lang="tr-TR" altLang="tr-TR" sz="1600" dirty="0" err="1" smtClean="0"/>
              <a:t>ThaiCERT</a:t>
            </a:r>
            <a:r>
              <a:rPr lang="tr-TR" altLang="tr-TR" sz="1600" dirty="0"/>
              <a:t>) </a:t>
            </a:r>
            <a:r>
              <a:rPr lang="tr-TR" altLang="tr-TR" sz="1600" dirty="0" err="1"/>
              <a:t>National</a:t>
            </a:r>
            <a:r>
              <a:rPr lang="tr-TR" altLang="tr-TR" sz="1600" dirty="0"/>
              <a:t> </a:t>
            </a:r>
            <a:r>
              <a:rPr lang="tr-TR" altLang="tr-TR" sz="1600" dirty="0" err="1"/>
              <a:t>Electronics</a:t>
            </a:r>
            <a:r>
              <a:rPr lang="tr-TR" altLang="tr-TR" sz="1600" dirty="0"/>
              <a:t> </a:t>
            </a:r>
            <a:r>
              <a:rPr lang="tr-TR" altLang="tr-TR" sz="1600" dirty="0" err="1"/>
              <a:t>and</a:t>
            </a:r>
            <a:r>
              <a:rPr lang="tr-TR" altLang="tr-TR" sz="1600" dirty="0"/>
              <a:t> </a:t>
            </a:r>
            <a:r>
              <a:rPr lang="tr-TR" altLang="tr-TR" sz="1600" dirty="0" err="1"/>
              <a:t>Computer</a:t>
            </a:r>
            <a:r>
              <a:rPr lang="tr-TR" altLang="tr-TR" sz="1600" dirty="0"/>
              <a:t> </a:t>
            </a:r>
            <a:r>
              <a:rPr lang="tr-TR" altLang="tr-TR" sz="1600" dirty="0" err="1"/>
              <a:t>Technology</a:t>
            </a:r>
            <a:r>
              <a:rPr lang="tr-TR" altLang="tr-TR" sz="1600" dirty="0"/>
              <a:t> </a:t>
            </a:r>
            <a:r>
              <a:rPr lang="tr-TR" altLang="tr-TR" sz="1600" dirty="0" smtClean="0"/>
              <a:t>Center, </a:t>
            </a:r>
            <a:r>
              <a:rPr lang="tr-TR" altLang="tr-TR" sz="1600" dirty="0" err="1" smtClean="0"/>
              <a:t>Thailand</a:t>
            </a:r>
            <a:r>
              <a:rPr lang="tr-TR" altLang="tr-TR" sz="1600" dirty="0"/>
              <a:t>: “</a:t>
            </a:r>
            <a:r>
              <a:rPr lang="tr-TR" altLang="tr-TR" sz="1600" b="1" i="1" dirty="0"/>
              <a:t>IEEE 802.16 </a:t>
            </a:r>
            <a:r>
              <a:rPr lang="tr-TR" altLang="tr-TR" sz="1600" b="1" i="1" dirty="0" err="1"/>
              <a:t>WiMax</a:t>
            </a:r>
            <a:r>
              <a:rPr lang="tr-TR" altLang="tr-TR" sz="1600" b="1" i="1" dirty="0"/>
              <a:t> Security</a:t>
            </a:r>
            <a:r>
              <a:rPr lang="tr-TR" altLang="tr-TR" sz="1600" dirty="0"/>
              <a:t>”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tr-TR" sz="1600" dirty="0" smtClean="0"/>
              <a:t>[4</a:t>
            </a:r>
            <a:r>
              <a:rPr lang="tr-TR" altLang="tr-TR" sz="1600" dirty="0"/>
              <a:t>] </a:t>
            </a:r>
            <a:r>
              <a:rPr lang="tr-TR" altLang="tr-TR" sz="1600" dirty="0" err="1"/>
              <a:t>Loutfi</a:t>
            </a:r>
            <a:r>
              <a:rPr lang="tr-TR" altLang="tr-TR" sz="1600" dirty="0"/>
              <a:t> </a:t>
            </a:r>
            <a:r>
              <a:rPr lang="tr-TR" altLang="tr-TR" sz="1600" dirty="0" err="1" smtClean="0"/>
              <a:t>Nuaymi</a:t>
            </a:r>
            <a:r>
              <a:rPr lang="tr-TR" altLang="tr-TR" sz="1600" dirty="0" smtClean="0"/>
              <a:t>, </a:t>
            </a:r>
            <a:r>
              <a:rPr lang="tr-TR" altLang="tr-TR" sz="1600" dirty="0" err="1" smtClean="0"/>
              <a:t>Patrick</a:t>
            </a:r>
            <a:r>
              <a:rPr lang="tr-TR" altLang="tr-TR" sz="1600" dirty="0" smtClean="0"/>
              <a:t> </a:t>
            </a:r>
            <a:r>
              <a:rPr lang="tr-TR" altLang="tr-TR" sz="1600" dirty="0" err="1" smtClean="0"/>
              <a:t>Maillé</a:t>
            </a:r>
            <a:r>
              <a:rPr lang="tr-TR" altLang="tr-TR" sz="1600" dirty="0" smtClean="0"/>
              <a:t>, Francis </a:t>
            </a:r>
            <a:r>
              <a:rPr lang="tr-TR" altLang="tr-TR" sz="1600" dirty="0" err="1" smtClean="0"/>
              <a:t>Dupont</a:t>
            </a:r>
            <a:r>
              <a:rPr lang="tr-TR" altLang="tr-TR" sz="1600" dirty="0" smtClean="0"/>
              <a:t>, </a:t>
            </a:r>
            <a:r>
              <a:rPr lang="tr-TR" altLang="tr-TR" sz="1600" dirty="0" err="1" smtClean="0"/>
              <a:t>Raphaël</a:t>
            </a:r>
            <a:r>
              <a:rPr lang="tr-TR" altLang="tr-TR" sz="1600" dirty="0" smtClean="0"/>
              <a:t> </a:t>
            </a:r>
            <a:r>
              <a:rPr lang="tr-TR" altLang="tr-TR" sz="1600" dirty="0" err="1"/>
              <a:t>Didier</a:t>
            </a:r>
            <a:r>
              <a:rPr lang="tr-TR" altLang="tr-TR" sz="1600" dirty="0"/>
              <a:t>--</a:t>
            </a:r>
            <a:r>
              <a:rPr lang="tr-TR" altLang="tr-TR" sz="1600" dirty="0" err="1"/>
              <a:t>École</a:t>
            </a:r>
            <a:r>
              <a:rPr lang="tr-TR" altLang="tr-TR" sz="1600" dirty="0"/>
              <a:t> </a:t>
            </a:r>
            <a:r>
              <a:rPr lang="tr-TR" altLang="tr-TR" sz="1600" dirty="0" err="1"/>
              <a:t>Nationale</a:t>
            </a:r>
            <a:r>
              <a:rPr lang="tr-TR" altLang="tr-TR" sz="1600" dirty="0"/>
              <a:t> </a:t>
            </a:r>
            <a:r>
              <a:rPr lang="tr-TR" altLang="tr-TR" sz="1600" dirty="0" err="1"/>
              <a:t>Supérieure</a:t>
            </a:r>
            <a:r>
              <a:rPr lang="tr-TR" altLang="tr-TR" sz="1600" dirty="0"/>
              <a:t> </a:t>
            </a:r>
            <a:r>
              <a:rPr lang="tr-TR" altLang="tr-TR" sz="1600" dirty="0" err="1"/>
              <a:t>des</a:t>
            </a:r>
            <a:r>
              <a:rPr lang="tr-TR" altLang="tr-TR" sz="1600" dirty="0"/>
              <a:t> </a:t>
            </a:r>
            <a:r>
              <a:rPr lang="tr-TR" altLang="tr-TR" sz="1600" dirty="0" err="1"/>
              <a:t>Télécommunications</a:t>
            </a:r>
            <a:r>
              <a:rPr lang="tr-TR" altLang="tr-TR" sz="1600" dirty="0"/>
              <a:t> de </a:t>
            </a:r>
            <a:r>
              <a:rPr lang="tr-TR" altLang="tr-TR" sz="1600" dirty="0" err="1"/>
              <a:t>Bretagne</a:t>
            </a:r>
            <a:r>
              <a:rPr lang="tr-TR" altLang="tr-TR" sz="1600" dirty="0"/>
              <a:t>:”</a:t>
            </a:r>
            <a:r>
              <a:rPr lang="tr-TR" altLang="tr-TR" sz="1600" b="1" i="1" dirty="0"/>
              <a:t>Security </a:t>
            </a:r>
            <a:r>
              <a:rPr lang="tr-TR" altLang="tr-TR" sz="1600" b="1" i="1" dirty="0" err="1"/>
              <a:t>issues</a:t>
            </a:r>
            <a:r>
              <a:rPr lang="tr-TR" altLang="tr-TR" sz="1600" b="1" i="1" dirty="0"/>
              <a:t> in </a:t>
            </a:r>
            <a:r>
              <a:rPr lang="tr-TR" altLang="tr-TR" sz="1600" b="1" i="1" dirty="0" err="1"/>
              <a:t>WiMAX</a:t>
            </a:r>
            <a:r>
              <a:rPr lang="tr-TR" altLang="tr-TR" sz="1600" b="1" i="1" dirty="0"/>
              <a:t>/IEEE 802.16 BWA </a:t>
            </a:r>
            <a:r>
              <a:rPr lang="tr-TR" altLang="tr-TR" sz="1600" b="1" i="1" dirty="0" err="1"/>
              <a:t>System</a:t>
            </a:r>
            <a:r>
              <a:rPr lang="tr-TR" altLang="tr-TR" sz="1600" dirty="0"/>
              <a:t>”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tr-TR" sz="1600" dirty="0" smtClean="0"/>
              <a:t>[</a:t>
            </a:r>
            <a:r>
              <a:rPr lang="tr-TR" altLang="tr-TR" sz="1600" dirty="0"/>
              <a:t>5] Yun </a:t>
            </a:r>
            <a:r>
              <a:rPr lang="tr-TR" altLang="tr-TR" sz="1600" dirty="0" err="1"/>
              <a:t>Zhou</a:t>
            </a:r>
            <a:r>
              <a:rPr lang="tr-TR" altLang="tr-TR" sz="1600" dirty="0"/>
              <a:t> ve </a:t>
            </a:r>
            <a:r>
              <a:rPr lang="tr-TR" altLang="tr-TR" sz="1600" dirty="0" err="1"/>
              <a:t>Yuguang</a:t>
            </a:r>
            <a:r>
              <a:rPr lang="tr-TR" altLang="tr-TR" sz="1600" dirty="0"/>
              <a:t> </a:t>
            </a:r>
            <a:r>
              <a:rPr lang="tr-TR" altLang="tr-TR" sz="1600" dirty="0" err="1"/>
              <a:t>Fang</a:t>
            </a:r>
            <a:r>
              <a:rPr lang="tr-TR" altLang="tr-TR" sz="1600" dirty="0"/>
              <a:t>--</a:t>
            </a:r>
            <a:r>
              <a:rPr lang="tr-TR" altLang="tr-TR" sz="1600" dirty="0" err="1"/>
              <a:t>Department</a:t>
            </a:r>
            <a:r>
              <a:rPr lang="tr-TR" altLang="tr-TR" sz="1600" dirty="0"/>
              <a:t> of </a:t>
            </a:r>
            <a:r>
              <a:rPr lang="tr-TR" altLang="tr-TR" sz="1600" dirty="0" err="1"/>
              <a:t>Electrical</a:t>
            </a:r>
            <a:r>
              <a:rPr lang="tr-TR" altLang="tr-TR" sz="1600" dirty="0"/>
              <a:t> </a:t>
            </a:r>
            <a:r>
              <a:rPr lang="tr-TR" altLang="tr-TR" sz="1600" dirty="0" err="1"/>
              <a:t>and</a:t>
            </a:r>
            <a:r>
              <a:rPr lang="tr-TR" altLang="tr-TR" sz="1600" dirty="0"/>
              <a:t> </a:t>
            </a:r>
            <a:r>
              <a:rPr lang="tr-TR" altLang="tr-TR" sz="1600" dirty="0" err="1"/>
              <a:t>Computer</a:t>
            </a:r>
            <a:r>
              <a:rPr lang="tr-TR" altLang="tr-TR" sz="1600" dirty="0"/>
              <a:t> </a:t>
            </a:r>
            <a:r>
              <a:rPr lang="tr-TR" altLang="tr-TR" sz="1600" dirty="0" err="1" smtClean="0"/>
              <a:t>Engineering</a:t>
            </a:r>
            <a:r>
              <a:rPr lang="tr-TR" altLang="tr-TR" sz="1600" dirty="0" smtClean="0"/>
              <a:t>, </a:t>
            </a:r>
            <a:r>
              <a:rPr lang="tr-TR" altLang="tr-TR" sz="1600" dirty="0" err="1" smtClean="0"/>
              <a:t>University</a:t>
            </a:r>
            <a:r>
              <a:rPr lang="tr-TR" altLang="tr-TR" sz="1600" dirty="0" smtClean="0"/>
              <a:t> </a:t>
            </a:r>
            <a:r>
              <a:rPr lang="tr-TR" altLang="tr-TR" sz="1600" dirty="0"/>
              <a:t>of </a:t>
            </a:r>
            <a:r>
              <a:rPr lang="tr-TR" altLang="tr-TR" sz="1600" dirty="0" smtClean="0"/>
              <a:t>Florida, </a:t>
            </a:r>
            <a:r>
              <a:rPr lang="tr-TR" altLang="tr-TR" sz="1600" dirty="0" err="1" smtClean="0"/>
              <a:t>Gainesville</a:t>
            </a:r>
            <a:r>
              <a:rPr lang="tr-TR" altLang="tr-TR" sz="1600" dirty="0"/>
              <a:t>:”</a:t>
            </a:r>
            <a:r>
              <a:rPr lang="tr-TR" altLang="tr-TR" sz="1600" b="1" i="1" dirty="0"/>
              <a:t>Security of 802.16 in Mesh </a:t>
            </a:r>
            <a:r>
              <a:rPr lang="tr-TR" altLang="tr-TR" sz="1600" b="1" i="1" dirty="0" err="1"/>
              <a:t>Mode</a:t>
            </a:r>
            <a:r>
              <a:rPr lang="tr-TR" altLang="tr-TR" sz="1600" dirty="0" smtClean="0"/>
              <a:t>”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tr-TR" sz="1600" dirty="0" smtClean="0"/>
              <a:t>[6] </a:t>
            </a:r>
            <a:r>
              <a:rPr lang="tr-TR" altLang="tr-TR" sz="1600" dirty="0"/>
              <a:t>http://www.linuxplanet.com/linuxplanet/interviews/4495/1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tr-TR" sz="1600" dirty="0" smtClean="0"/>
              <a:t>[7] </a:t>
            </a:r>
            <a:r>
              <a:rPr lang="tr-TR" altLang="tr-TR" sz="1600" dirty="0"/>
              <a:t>www.linuxsecurity.com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tr-TR" sz="1600" dirty="0" smtClean="0"/>
              <a:t>[8] www.linux.org.tr</a:t>
            </a:r>
            <a:endParaRPr lang="tr-TR" altLang="tr-TR" sz="1600" dirty="0"/>
          </a:p>
          <a:p>
            <a:pPr marL="0" indent="0">
              <a:lnSpc>
                <a:spcPct val="80000"/>
              </a:lnSpc>
              <a:buNone/>
            </a:pPr>
            <a:r>
              <a:rPr lang="tr-TR" altLang="tr-TR" sz="1600" dirty="0" smtClean="0"/>
              <a:t>[</a:t>
            </a:r>
            <a:r>
              <a:rPr lang="tr-TR" altLang="tr-TR" sz="1600" dirty="0"/>
              <a:t>9</a:t>
            </a:r>
            <a:r>
              <a:rPr lang="tr-TR" altLang="tr-TR" sz="1600" dirty="0" smtClean="0"/>
              <a:t>] </a:t>
            </a:r>
            <a:r>
              <a:rPr lang="tr-TR" altLang="tr-TR" sz="1600" dirty="0"/>
              <a:t>IMPROVING THE SECURITY OF YOUR UNIX SYSTEM </a:t>
            </a:r>
            <a:r>
              <a:rPr lang="tr-TR" altLang="tr-TR" sz="1600" dirty="0" smtClean="0"/>
              <a:t>, David </a:t>
            </a:r>
            <a:r>
              <a:rPr lang="tr-TR" altLang="tr-TR" sz="1600" dirty="0"/>
              <a:t>A. </a:t>
            </a:r>
            <a:r>
              <a:rPr lang="tr-TR" altLang="tr-TR" sz="1600" dirty="0" err="1" smtClean="0"/>
              <a:t>Curry</a:t>
            </a:r>
            <a:r>
              <a:rPr lang="tr-TR" altLang="tr-TR" sz="1600" dirty="0" smtClean="0"/>
              <a:t>, </a:t>
            </a:r>
            <a:r>
              <a:rPr lang="tr-TR" altLang="tr-TR" sz="1600" dirty="0" err="1" smtClean="0"/>
              <a:t>Systems</a:t>
            </a:r>
            <a:r>
              <a:rPr lang="tr-TR" altLang="tr-TR" sz="1600" dirty="0" smtClean="0"/>
              <a:t> </a:t>
            </a:r>
            <a:r>
              <a:rPr lang="tr-TR" altLang="tr-TR" sz="1600" dirty="0"/>
              <a:t>Programmer </a:t>
            </a:r>
            <a:r>
              <a:rPr lang="tr-TR" altLang="tr-TR" sz="1600" dirty="0" smtClean="0"/>
              <a:t>, Information </a:t>
            </a:r>
            <a:r>
              <a:rPr lang="tr-TR" altLang="tr-TR" sz="1600" dirty="0" err="1"/>
              <a:t>and</a:t>
            </a:r>
            <a:r>
              <a:rPr lang="tr-TR" altLang="tr-TR" sz="1600" dirty="0"/>
              <a:t> </a:t>
            </a:r>
            <a:r>
              <a:rPr lang="tr-TR" altLang="tr-TR" sz="1600" dirty="0" err="1"/>
              <a:t>Telecommunications</a:t>
            </a:r>
            <a:r>
              <a:rPr lang="tr-TR" altLang="tr-TR" sz="1600" dirty="0"/>
              <a:t> </a:t>
            </a:r>
            <a:r>
              <a:rPr lang="tr-TR" altLang="tr-TR" sz="1600" dirty="0" err="1"/>
              <a:t>Sciences</a:t>
            </a:r>
            <a:r>
              <a:rPr lang="tr-TR" altLang="tr-TR" sz="1600" dirty="0"/>
              <a:t> </a:t>
            </a:r>
            <a:r>
              <a:rPr lang="tr-TR" altLang="tr-TR" sz="1600" dirty="0" err="1"/>
              <a:t>and</a:t>
            </a:r>
            <a:r>
              <a:rPr lang="tr-TR" altLang="tr-TR" sz="1600" dirty="0"/>
              <a:t> </a:t>
            </a:r>
            <a:r>
              <a:rPr lang="tr-TR" altLang="tr-TR" sz="1600" dirty="0" err="1"/>
              <a:t>Technology</a:t>
            </a:r>
            <a:r>
              <a:rPr lang="tr-TR" altLang="tr-TR" sz="1600" dirty="0"/>
              <a:t> </a:t>
            </a:r>
            <a:r>
              <a:rPr lang="tr-TR" altLang="tr-TR" sz="1600" dirty="0" err="1"/>
              <a:t>Division</a:t>
            </a:r>
            <a:endParaRPr lang="tr-TR" altLang="tr-TR" sz="1600" dirty="0"/>
          </a:p>
          <a:p>
            <a:pPr marL="0" indent="0">
              <a:lnSpc>
                <a:spcPct val="80000"/>
              </a:lnSpc>
              <a:buNone/>
            </a:pPr>
            <a:r>
              <a:rPr lang="tr-TR" altLang="tr-TR" sz="1600" dirty="0"/>
              <a:t>[</a:t>
            </a:r>
            <a:r>
              <a:rPr lang="tr-TR" altLang="tr-TR" sz="1600" dirty="0" smtClean="0"/>
              <a:t>10] </a:t>
            </a:r>
            <a:r>
              <a:rPr lang="tr-TR" altLang="tr-TR" sz="1600" dirty="0"/>
              <a:t>Linux Sistem Güvenliği Raporu </a:t>
            </a:r>
            <a:r>
              <a:rPr lang="tr-TR" altLang="tr-TR" sz="1600" dirty="0" smtClean="0"/>
              <a:t>, 2003 </a:t>
            </a:r>
            <a:endParaRPr lang="tr-TR" altLang="tr-TR" sz="1600" dirty="0"/>
          </a:p>
          <a:p>
            <a:pPr marL="0" indent="0">
              <a:lnSpc>
                <a:spcPct val="80000"/>
              </a:lnSpc>
              <a:buNone/>
            </a:pPr>
            <a:r>
              <a:rPr lang="tr-TR" altLang="tr-TR" sz="1600" dirty="0"/>
              <a:t>[</a:t>
            </a:r>
            <a:r>
              <a:rPr lang="tr-TR" altLang="tr-TR" sz="1600" dirty="0" smtClean="0"/>
              <a:t>11] </a:t>
            </a:r>
            <a:r>
              <a:rPr lang="tr-TR" altLang="tr-TR" sz="1600" dirty="0" err="1"/>
              <a:t>Daş</a:t>
            </a:r>
            <a:r>
              <a:rPr lang="tr-TR" altLang="tr-TR" sz="1600" dirty="0"/>
              <a:t> R. Bilgi Sistemleri ve Güvenliği ders notları </a:t>
            </a:r>
          </a:p>
          <a:p>
            <a:pPr marL="0" indent="0">
              <a:lnSpc>
                <a:spcPct val="80000"/>
              </a:lnSpc>
              <a:buNone/>
            </a:pPr>
            <a:endParaRPr lang="tr-TR" altLang="tr-TR" sz="1600" dirty="0"/>
          </a:p>
        </p:txBody>
      </p:sp>
      <p:sp>
        <p:nvSpPr>
          <p:cNvPr id="98308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FF6C894-747E-4642-BB9F-ADD399C02927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45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600" dirty="0" err="1"/>
              <a:t>Wireshark</a:t>
            </a:r>
            <a:r>
              <a:rPr lang="tr-TR" sz="3600" dirty="0"/>
              <a:t> </a:t>
            </a:r>
            <a:r>
              <a:rPr lang="tr-TR" sz="3600" dirty="0" err="1"/>
              <a:t>kullanimi</a:t>
            </a:r>
            <a:r>
              <a:rPr lang="tr-TR" sz="3600" dirty="0"/>
              <a:t> ile ilgili örnekler</a:t>
            </a:r>
          </a:p>
        </p:txBody>
      </p:sp>
      <p:sp>
        <p:nvSpPr>
          <p:cNvPr id="1126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tr-TR" altLang="tr-TR" dirty="0" smtClean="0"/>
              <a:t>Ağ trafik tespiti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dirty="0" smtClean="0"/>
              <a:t>Veri madenciliği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dirty="0" smtClean="0"/>
              <a:t>Saldırı tespiti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dirty="0" smtClean="0"/>
              <a:t>Port tarama tespiti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dirty="0" smtClean="0"/>
              <a:t>Virüslerin bulaştığını veya </a:t>
            </a:r>
            <a:r>
              <a:rPr lang="tr-TR" altLang="tr-TR" dirty="0" err="1" smtClean="0"/>
              <a:t>Denial</a:t>
            </a:r>
            <a:r>
              <a:rPr lang="tr-TR" altLang="tr-TR" dirty="0" smtClean="0"/>
              <a:t> of </a:t>
            </a:r>
            <a:r>
              <a:rPr lang="tr-TR" altLang="tr-TR" dirty="0" smtClean="0"/>
              <a:t>Service (</a:t>
            </a:r>
            <a:r>
              <a:rPr lang="tr-TR" altLang="tr-TR" dirty="0" err="1" smtClean="0"/>
              <a:t>Dos</a:t>
            </a:r>
            <a:r>
              <a:rPr lang="tr-TR" altLang="tr-TR" dirty="0" smtClean="0"/>
              <a:t>) ataklarını bulma tespiti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dirty="0" smtClean="0"/>
              <a:t>Bağlantı sorunu tespiti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altLang="tr-TR" dirty="0" smtClean="0"/>
              <a:t>Casus yazılım tespiti</a:t>
            </a:r>
          </a:p>
        </p:txBody>
      </p:sp>
      <p:sp>
        <p:nvSpPr>
          <p:cNvPr id="11268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CF469FF-DF48-4A05-8038-290DF138141B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5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Wireshark</a:t>
            </a:r>
            <a:r>
              <a:rPr lang="tr-TR" dirty="0" smtClean="0"/>
              <a:t> bileşenleri</a:t>
            </a:r>
            <a:endParaRPr lang="tr-TR" dirty="0"/>
          </a:p>
        </p:txBody>
      </p:sp>
      <p:sp>
        <p:nvSpPr>
          <p:cNvPr id="12291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dirty="0" err="1"/>
              <a:t>Wireshark</a:t>
            </a:r>
            <a:r>
              <a:rPr lang="tr-TR" altLang="tr-TR" dirty="0"/>
              <a:t> iletişim ağının iç yüzünde neler olduğunu kavramamızı sağlar.</a:t>
            </a:r>
          </a:p>
          <a:p>
            <a:r>
              <a:rPr lang="tr-TR" altLang="tr-TR" dirty="0"/>
              <a:t>Bu özelliğiyle; uygulama </a:t>
            </a:r>
            <a:r>
              <a:rPr lang="tr-TR" altLang="tr-TR" dirty="0" smtClean="0"/>
              <a:t>protokollerinde, ağ </a:t>
            </a:r>
            <a:r>
              <a:rPr lang="tr-TR" altLang="tr-TR" dirty="0"/>
              <a:t>uygulamalarındaki sorunları</a:t>
            </a:r>
          </a:p>
          <a:p>
            <a:r>
              <a:rPr lang="tr-TR" altLang="tr-TR" dirty="0" smtClean="0"/>
              <a:t>çözmede, ağı </a:t>
            </a:r>
            <a:r>
              <a:rPr lang="tr-TR" altLang="tr-TR" dirty="0"/>
              <a:t>test etmede ve canlı ağ bağlantılarındaki sorunları</a:t>
            </a:r>
          </a:p>
          <a:p>
            <a:r>
              <a:rPr lang="tr-TR" altLang="tr-TR" dirty="0"/>
              <a:t>çözmemizde bize yardımcı olur. </a:t>
            </a:r>
            <a:r>
              <a:rPr lang="tr-TR" altLang="tr-TR" dirty="0" smtClean="0"/>
              <a:t>Yani, iletişim </a:t>
            </a:r>
            <a:r>
              <a:rPr lang="tr-TR" altLang="tr-TR" dirty="0"/>
              <a:t>ağı ile teknik düzey</a:t>
            </a:r>
          </a:p>
          <a:p>
            <a:r>
              <a:rPr lang="tr-TR" altLang="tr-TR" dirty="0"/>
              <a:t>arasında etkileşim sağlayarak pek çok problemi çözmemizi sağlar. Bu</a:t>
            </a:r>
          </a:p>
          <a:p>
            <a:r>
              <a:rPr lang="tr-TR" altLang="tr-TR" dirty="0"/>
              <a:t>bölümde </a:t>
            </a:r>
            <a:r>
              <a:rPr lang="tr-TR" altLang="tr-TR" dirty="0" err="1"/>
              <a:t>wireshark’ın</a:t>
            </a:r>
            <a:r>
              <a:rPr lang="tr-TR" altLang="tr-TR" dirty="0"/>
              <a:t> grafiksel kullanıcı </a:t>
            </a:r>
            <a:r>
              <a:rPr lang="tr-TR" altLang="tr-TR" dirty="0" smtClean="0"/>
              <a:t>ara yüzündeki </a:t>
            </a:r>
            <a:r>
              <a:rPr lang="tr-TR" altLang="tr-TR" dirty="0"/>
              <a:t>ana bileşenleri</a:t>
            </a:r>
          </a:p>
          <a:p>
            <a:r>
              <a:rPr lang="tr-TR" altLang="tr-TR" dirty="0"/>
              <a:t>tanımlayacağız :</a:t>
            </a:r>
          </a:p>
        </p:txBody>
      </p:sp>
      <p:sp>
        <p:nvSpPr>
          <p:cNvPr id="1229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48EA28E-979F-4310-BDC8-A62DB65583A5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6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Wireshark</a:t>
            </a:r>
            <a:r>
              <a:rPr lang="tr-TR" dirty="0" smtClean="0"/>
              <a:t> bileşenleri</a:t>
            </a:r>
            <a:endParaRPr lang="tr-TR" dirty="0"/>
          </a:p>
        </p:txBody>
      </p:sp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/>
              <a:t>Main </a:t>
            </a:r>
            <a:r>
              <a:rPr lang="tr-TR" altLang="tr-TR" dirty="0" err="1" smtClean="0"/>
              <a:t>window</a:t>
            </a:r>
            <a:endParaRPr lang="tr-TR" altLang="tr-TR" dirty="0" smtClean="0"/>
          </a:p>
          <a:p>
            <a:r>
              <a:rPr lang="tr-TR" altLang="tr-TR" dirty="0" smtClean="0"/>
              <a:t>Menu bar</a:t>
            </a:r>
          </a:p>
          <a:p>
            <a:r>
              <a:rPr lang="tr-TR" altLang="tr-TR" dirty="0" err="1" smtClean="0"/>
              <a:t>Tool</a:t>
            </a:r>
            <a:r>
              <a:rPr lang="tr-TR" altLang="tr-TR" dirty="0" smtClean="0"/>
              <a:t> bar</a:t>
            </a:r>
          </a:p>
          <a:p>
            <a:r>
              <a:rPr lang="tr-TR" altLang="tr-TR" dirty="0" err="1" smtClean="0"/>
              <a:t>Summary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window</a:t>
            </a:r>
            <a:endParaRPr lang="tr-TR" altLang="tr-TR" dirty="0" smtClean="0"/>
          </a:p>
          <a:p>
            <a:r>
              <a:rPr lang="tr-TR" altLang="tr-TR" dirty="0" smtClean="0"/>
              <a:t>Protocol </a:t>
            </a:r>
            <a:r>
              <a:rPr lang="tr-TR" altLang="tr-TR" dirty="0" err="1" smtClean="0"/>
              <a:t>Tree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window</a:t>
            </a:r>
            <a:endParaRPr lang="tr-TR" altLang="tr-TR" dirty="0" smtClean="0"/>
          </a:p>
          <a:p>
            <a:r>
              <a:rPr lang="tr-TR" altLang="tr-TR" dirty="0" smtClean="0"/>
              <a:t>Data </a:t>
            </a:r>
            <a:r>
              <a:rPr lang="tr-TR" altLang="tr-TR" dirty="0" err="1" smtClean="0"/>
              <a:t>View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window</a:t>
            </a:r>
            <a:endParaRPr lang="tr-TR" altLang="tr-TR" dirty="0" smtClean="0"/>
          </a:p>
          <a:p>
            <a:r>
              <a:rPr lang="tr-TR" altLang="tr-TR" dirty="0" err="1" smtClean="0"/>
              <a:t>Filter</a:t>
            </a:r>
            <a:r>
              <a:rPr lang="tr-TR" altLang="tr-TR" dirty="0" smtClean="0"/>
              <a:t> bar</a:t>
            </a:r>
          </a:p>
          <a:p>
            <a:r>
              <a:rPr lang="tr-TR" altLang="tr-TR" dirty="0" smtClean="0"/>
              <a:t>Information </a:t>
            </a:r>
            <a:r>
              <a:rPr lang="tr-TR" altLang="tr-TR" dirty="0" err="1" smtClean="0"/>
              <a:t>field</a:t>
            </a:r>
            <a:endParaRPr lang="tr-TR" altLang="tr-TR" dirty="0" smtClean="0"/>
          </a:p>
          <a:p>
            <a:r>
              <a:rPr lang="tr-TR" altLang="tr-TR" dirty="0" err="1" smtClean="0"/>
              <a:t>Display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information</a:t>
            </a:r>
            <a:endParaRPr lang="tr-TR" altLang="tr-TR" dirty="0" smtClean="0"/>
          </a:p>
          <a:p>
            <a:endParaRPr lang="tr-TR" altLang="tr-TR" dirty="0" smtClean="0"/>
          </a:p>
        </p:txBody>
      </p:sp>
      <p:sp>
        <p:nvSpPr>
          <p:cNvPr id="1331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3D543EC-0617-4922-8DC1-C6D97C426EF9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7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/>
              <a:t>Wireshark</a:t>
            </a:r>
            <a:r>
              <a:rPr lang="tr-TR" dirty="0" smtClean="0"/>
              <a:t> Görseli</a:t>
            </a:r>
            <a:endParaRPr lang="tr-TR" dirty="0"/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52" y="1066800"/>
            <a:ext cx="7176896" cy="4802188"/>
          </a:xfrm>
        </p:spPr>
      </p:pic>
      <p:sp>
        <p:nvSpPr>
          <p:cNvPr id="14340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B559F2E-73B8-4C66-8127-311896FDDFDE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8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4000" b="1" dirty="0"/>
              <a:t>ANA </a:t>
            </a:r>
            <a:r>
              <a:rPr lang="tr-TR" sz="4000" b="1" dirty="0" smtClean="0"/>
              <a:t>PENCERE (MAIN </a:t>
            </a:r>
            <a:r>
              <a:rPr lang="tr-TR" sz="4000" b="1" dirty="0"/>
              <a:t>WINDOW)</a:t>
            </a:r>
            <a:endParaRPr lang="tr-TR" sz="4000" dirty="0"/>
          </a:p>
        </p:txBody>
      </p:sp>
      <p:sp>
        <p:nvSpPr>
          <p:cNvPr id="15364" name="6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10CB2B5-DB17-4F3B-BD13-65A80A6E846C}" type="slidenum">
              <a:rPr lang="en-US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pPr/>
              <a:t>9</a:t>
            </a:fld>
            <a:r>
              <a:rPr lang="tr-TR" altLang="tr-TR">
                <a:solidFill>
                  <a:srgbClr val="C00000"/>
                </a:solidFill>
                <a:latin typeface="Rage Italic" panose="03070502040507070304" pitchFamily="66" charset="0"/>
                <a:ea typeface="Rage Italic" panose="03070502040507070304" pitchFamily="66" charset="0"/>
              </a:rPr>
              <a:t>/ 97</a:t>
            </a:r>
            <a:endParaRPr lang="en-US" altLang="tr-TR">
              <a:solidFill>
                <a:srgbClr val="C00000"/>
              </a:solidFill>
              <a:latin typeface="Rage Italic" panose="03070502040507070304" pitchFamily="66" charset="0"/>
              <a:ea typeface="Rage Italic" panose="03070502040507070304" pitchFamily="66" charset="0"/>
            </a:endParaRPr>
          </a:p>
        </p:txBody>
      </p:sp>
      <p:graphicFrame>
        <p:nvGraphicFramePr>
          <p:cNvPr id="6" name="İçerik Yer Tutucusu 5"/>
          <p:cNvGraphicFramePr>
            <a:graphicFrameLocks/>
          </p:cNvGraphicFramePr>
          <p:nvPr/>
        </p:nvGraphicFramePr>
        <p:xfrm>
          <a:off x="2024034" y="1857364"/>
          <a:ext cx="8136904" cy="4127582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929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Menu 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Menudeki</a:t>
                      </a:r>
                      <a:r>
                        <a:rPr lang="tr-T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maddelerin, grafiksel </a:t>
                      </a:r>
                      <a:r>
                        <a:rPr lang="tr-T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ara yüzünü içeren klasik bir uygulamadır.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7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Tool Bar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Wireshark’ın sık kullanılan fonksiyonlarının kısa yollarını içerir. Kullanıcıya göre ayarlanabilir.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Filter Bar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Yakalanan </a:t>
                      </a:r>
                      <a:r>
                        <a:rPr lang="fi-FI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paketleri, istenilen </a:t>
                      </a:r>
                      <a:r>
                        <a:rPr lang="fi-FI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sekilde ayrılarak</a:t>
                      </a:r>
                      <a:r>
                        <a:rPr lang="tr-T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gösterilmesini sağlar.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00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Summary Window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Yakalan paketlerin her biri </a:t>
                      </a:r>
                      <a:r>
                        <a:rPr lang="tr-T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için, bir </a:t>
                      </a:r>
                      <a:r>
                        <a:rPr lang="tr-T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satırlık özet bilgi sunar.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524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Protocol Tree Window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Summary window ’da seçili olan paketin detaylı </a:t>
                      </a:r>
                      <a:r>
                        <a:rPr lang="tr-T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bilgilerini, kullanıcıların </a:t>
                      </a:r>
                      <a:r>
                        <a:rPr lang="tr-T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anlayacağı şekilde düzenleyerek sunar.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152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Data View</a:t>
                      </a:r>
                      <a:r>
                        <a:rPr lang="tr-TR" sz="1600" baseline="0" dirty="0" smtClean="0"/>
                        <a:t> Window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Summary Window ‘da seçili olan </a:t>
                      </a:r>
                      <a:r>
                        <a:rPr lang="tr-T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paketin, detaylı bilgilerini, herhangi </a:t>
                      </a:r>
                      <a:r>
                        <a:rPr lang="tr-T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bir düzenleme yapmadan sunar.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152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Display Information</a:t>
                      </a:r>
                      <a:r>
                        <a:rPr lang="tr-TR" sz="1600" baseline="0" dirty="0" smtClean="0"/>
                        <a:t> Field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Yakalanmış paketlerin </a:t>
                      </a:r>
                      <a:r>
                        <a:rPr lang="tr-T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numaralarını, güncel </a:t>
                      </a:r>
                      <a:r>
                        <a:rPr lang="tr-T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olarak</a:t>
                      </a:r>
                    </a:p>
                    <a:p>
                      <a:r>
                        <a:rPr lang="tr-T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gösterir.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MYO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MY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YO" id="{A62DA16B-5B78-4520-91B1-A01A8C52B1B4}" vid="{595F7DE9-C966-4C40-B197-7CFE51FE3C4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NMYO</Template>
  <TotalTime>2817</TotalTime>
  <Words>3340</Words>
  <Application>Microsoft Office PowerPoint</Application>
  <PresentationFormat>Geniş ekran</PresentationFormat>
  <Paragraphs>380</Paragraphs>
  <Slides>45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3" baseType="lpstr">
      <vt:lpstr>Arial</vt:lpstr>
      <vt:lpstr>Calibri</vt:lpstr>
      <vt:lpstr>Cambria</vt:lpstr>
      <vt:lpstr>Rage Italic</vt:lpstr>
      <vt:lpstr>Tahoma</vt:lpstr>
      <vt:lpstr>Times New Roman</vt:lpstr>
      <vt:lpstr>Wingdings</vt:lpstr>
      <vt:lpstr>NMYO</vt:lpstr>
      <vt:lpstr>  Ağ Güvenliği</vt:lpstr>
      <vt:lpstr>Konu Başlıkları</vt:lpstr>
      <vt:lpstr>Wireshark </vt:lpstr>
      <vt:lpstr>WiRESHARK ÖZELLİKLERİ</vt:lpstr>
      <vt:lpstr>Wireshark kullanimi ile ilgili örnekler</vt:lpstr>
      <vt:lpstr>Wireshark bileşenleri</vt:lpstr>
      <vt:lpstr>Wireshark bileşenleri</vt:lpstr>
      <vt:lpstr>Wireshark Görseli</vt:lpstr>
      <vt:lpstr>ANA PENCERE (MAIN WINDOW)</vt:lpstr>
      <vt:lpstr>SUMMARY WINDOW</vt:lpstr>
      <vt:lpstr>SUMMARY WINDOW</vt:lpstr>
      <vt:lpstr>SUMMARY WINDOW</vt:lpstr>
      <vt:lpstr>PROTOCOL TREE WINDOW </vt:lpstr>
      <vt:lpstr>PROTOCOL TREE WINDOW </vt:lpstr>
      <vt:lpstr>File (dosya menüsü)</vt:lpstr>
      <vt:lpstr>File (dosya menüsü)</vt:lpstr>
      <vt:lpstr>Export</vt:lpstr>
      <vt:lpstr>Selected Packet Bytes </vt:lpstr>
      <vt:lpstr>Edit</vt:lpstr>
      <vt:lpstr>Edit</vt:lpstr>
      <vt:lpstr>Edit</vt:lpstr>
      <vt:lpstr>Edit</vt:lpstr>
      <vt:lpstr>View</vt:lpstr>
      <vt:lpstr>View</vt:lpstr>
      <vt:lpstr>View </vt:lpstr>
      <vt:lpstr>Go</vt:lpstr>
      <vt:lpstr>Go</vt:lpstr>
      <vt:lpstr>Capture</vt:lpstr>
      <vt:lpstr>Capture</vt:lpstr>
      <vt:lpstr>Capture File (s) Alanı</vt:lpstr>
      <vt:lpstr>Stop Capture. Alanı</vt:lpstr>
      <vt:lpstr>Analyze</vt:lpstr>
      <vt:lpstr>Analyze</vt:lpstr>
      <vt:lpstr>Statistics</vt:lpstr>
      <vt:lpstr>Statistics</vt:lpstr>
      <vt:lpstr>Statistics</vt:lpstr>
      <vt:lpstr>Help</vt:lpstr>
      <vt:lpstr>Help</vt:lpstr>
      <vt:lpstr>Filtreleme</vt:lpstr>
      <vt:lpstr>Filtreleme</vt:lpstr>
      <vt:lpstr>EN ÇOK KULLANILAN FİLTRELER</vt:lpstr>
      <vt:lpstr>EN ÇOK KULLANILAN FİLTRELER</vt:lpstr>
      <vt:lpstr>EN ÇOK KULLANILAN FİLTRELER</vt:lpstr>
      <vt:lpstr>Sorular</vt:lpstr>
      <vt:lpstr>Kaynaklar</vt:lpstr>
    </vt:vector>
  </TitlesOfParts>
  <Company>Istanbul Technical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Elektronik Ödeme Dizgeleri</dc:title>
  <dc:subject>Ağ Güvenliği</dc:subject>
  <dc:creator>Windows</dc:creator>
  <cp:lastModifiedBy>UT</cp:lastModifiedBy>
  <cp:revision>164</cp:revision>
  <dcterms:created xsi:type="dcterms:W3CDTF">2004-03-23T04:48:16Z</dcterms:created>
  <dcterms:modified xsi:type="dcterms:W3CDTF">2020-03-11T08:51:15Z</dcterms:modified>
</cp:coreProperties>
</file>