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9"/>
  </p:notesMasterIdLst>
  <p:handoutMasterIdLst>
    <p:handoutMasterId r:id="rId20"/>
  </p:handoutMasterIdLst>
  <p:sldIdLst>
    <p:sldId id="668" r:id="rId4"/>
    <p:sldId id="669" r:id="rId5"/>
    <p:sldId id="670" r:id="rId6"/>
    <p:sldId id="671" r:id="rId7"/>
    <p:sldId id="672" r:id="rId8"/>
    <p:sldId id="673" r:id="rId9"/>
    <p:sldId id="674" r:id="rId10"/>
    <p:sldId id="675" r:id="rId11"/>
    <p:sldId id="676" r:id="rId12"/>
    <p:sldId id="677" r:id="rId13"/>
    <p:sldId id="678" r:id="rId14"/>
    <p:sldId id="679" r:id="rId15"/>
    <p:sldId id="680" r:id="rId16"/>
    <p:sldId id="681" r:id="rId17"/>
    <p:sldId id="682"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7" d="100"/>
          <a:sy n="87" d="100"/>
        </p:scale>
        <p:origin x="-1632" y="-78"/>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06.03.2020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3/6/2020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3/6/2020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3/6/2020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3/6/2020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cSld name="Boş">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xfrm>
            <a:off x="914400" y="6251575"/>
            <a:ext cx="1981200" cy="457200"/>
          </a:xfrm>
          <a:prstGeom prst="rect">
            <a:avLst/>
          </a:prstGeom>
          <a:ln/>
        </p:spPr>
        <p:txBody>
          <a:bodyPr/>
          <a:lstStyle>
            <a:lvl1pPr>
              <a:defRPr/>
            </a:lvl1pPr>
          </a:lstStyle>
          <a:p>
            <a:pPr>
              <a:defRPr/>
            </a:pPr>
            <a:fld id="{931F72C4-6740-4280-9013-9580CC09DDFA}" type="datetimeFigureOut">
              <a:rPr lang="tr-TR" altLang="tr-TR"/>
              <a:pPr>
                <a:defRPr/>
              </a:pPr>
              <a:t>06.03.2020</a:t>
            </a:fld>
            <a:endParaRPr lang="tr-TR" altLang="tr-TR"/>
          </a:p>
        </p:txBody>
      </p:sp>
      <p:sp>
        <p:nvSpPr>
          <p:cNvPr id="3" name="Rectangle 10"/>
          <p:cNvSpPr>
            <a:spLocks noGrp="1" noChangeArrowheads="1"/>
          </p:cNvSpPr>
          <p:nvPr>
            <p:ph type="ftr" sz="quarter" idx="11"/>
          </p:nvPr>
        </p:nvSpPr>
        <p:spPr>
          <a:xfrm>
            <a:off x="3352800" y="6248400"/>
            <a:ext cx="2971800" cy="457200"/>
          </a:xfrm>
          <a:prstGeom prst="rect">
            <a:avLst/>
          </a:prstGeom>
          <a:ln/>
        </p:spPr>
        <p:txBody>
          <a:bodyPr/>
          <a:lstStyle>
            <a:lvl1pPr>
              <a:defRPr/>
            </a:lvl1pPr>
          </a:lstStyle>
          <a:p>
            <a:pPr>
              <a:defRPr/>
            </a:pPr>
            <a:endParaRPr lang="tr-TR" altLang="tr-TR"/>
          </a:p>
        </p:txBody>
      </p:sp>
      <p:sp>
        <p:nvSpPr>
          <p:cNvPr id="4" name="Rectangle 11"/>
          <p:cNvSpPr>
            <a:spLocks noGrp="1" noChangeArrowheads="1"/>
          </p:cNvSpPr>
          <p:nvPr>
            <p:ph type="sldNum" sz="quarter" idx="12"/>
          </p:nvPr>
        </p:nvSpPr>
        <p:spPr>
          <a:xfrm>
            <a:off x="6781800" y="6248400"/>
            <a:ext cx="1905000" cy="457200"/>
          </a:xfrm>
          <a:prstGeom prst="rect">
            <a:avLst/>
          </a:prstGeom>
          <a:ln/>
        </p:spPr>
        <p:txBody>
          <a:bodyPr/>
          <a:lstStyle>
            <a:lvl1pPr>
              <a:defRPr/>
            </a:lvl1pPr>
          </a:lstStyle>
          <a:p>
            <a:pPr>
              <a:defRPr/>
            </a:pPr>
            <a:fld id="{064B06DF-D6DB-4B39-BB08-3FC2B265CB19}" type="slidenum">
              <a:rPr lang="tr-TR" altLang="tr-TR"/>
              <a:pPr>
                <a:defRPr/>
              </a:pPr>
              <a:t>‹#›</a:t>
            </a:fld>
            <a:endParaRPr lang="tr-TR" altLang="tr-TR"/>
          </a:p>
        </p:txBody>
      </p:sp>
    </p:spTree>
    <p:extLst>
      <p:ext uri="{BB962C8B-B14F-4D97-AF65-F5344CB8AC3E}">
        <p14:creationId xmlns:p14="http://schemas.microsoft.com/office/powerpoint/2010/main" val="30420408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914400" y="277813"/>
            <a:ext cx="7772400" cy="1143000"/>
          </a:xfrm>
          <a:prstGeom prst="rect">
            <a:avLst/>
          </a:prstGeom>
        </p:spPr>
        <p:txBody>
          <a:bodyPr/>
          <a:lstStyle/>
          <a:p>
            <a:r>
              <a:rPr lang="tr-TR" smtClean="0"/>
              <a:t>Asıl başlık stili için tıklatın</a:t>
            </a:r>
            <a:endParaRPr lang="tr-TR"/>
          </a:p>
        </p:txBody>
      </p:sp>
      <p:sp>
        <p:nvSpPr>
          <p:cNvPr id="3" name="İçerik Yer Tutucusu 2"/>
          <p:cNvSpPr>
            <a:spLocks noGrp="1"/>
          </p:cNvSpPr>
          <p:nvPr>
            <p:ph idx="1"/>
          </p:nvPr>
        </p:nvSpPr>
        <p:spPr>
          <a:xfrm>
            <a:off x="914400" y="1600200"/>
            <a:ext cx="7772400" cy="4530725"/>
          </a:xfrm>
          <a:prstGeom prst="rect">
            <a:avLst/>
          </a:prstGeo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9"/>
          <p:cNvSpPr>
            <a:spLocks noGrp="1" noChangeArrowheads="1"/>
          </p:cNvSpPr>
          <p:nvPr>
            <p:ph type="dt" sz="half" idx="10"/>
          </p:nvPr>
        </p:nvSpPr>
        <p:spPr>
          <a:xfrm>
            <a:off x="914400" y="6251575"/>
            <a:ext cx="1981200" cy="457200"/>
          </a:xfrm>
          <a:prstGeom prst="rect">
            <a:avLst/>
          </a:prstGeom>
          <a:ln/>
        </p:spPr>
        <p:txBody>
          <a:bodyPr/>
          <a:lstStyle>
            <a:lvl1pPr>
              <a:defRPr/>
            </a:lvl1pPr>
          </a:lstStyle>
          <a:p>
            <a:pPr>
              <a:defRPr/>
            </a:pPr>
            <a:fld id="{205BD210-8781-4EA6-8F14-93C9004EF584}" type="datetimeFigureOut">
              <a:rPr lang="tr-TR" altLang="tr-TR"/>
              <a:pPr>
                <a:defRPr/>
              </a:pPr>
              <a:t>06.03.2020</a:t>
            </a:fld>
            <a:endParaRPr lang="tr-TR" altLang="tr-TR"/>
          </a:p>
        </p:txBody>
      </p:sp>
      <p:sp>
        <p:nvSpPr>
          <p:cNvPr id="5" name="Rectangle 10"/>
          <p:cNvSpPr>
            <a:spLocks noGrp="1" noChangeArrowheads="1"/>
          </p:cNvSpPr>
          <p:nvPr>
            <p:ph type="ftr" sz="quarter" idx="11"/>
          </p:nvPr>
        </p:nvSpPr>
        <p:spPr>
          <a:xfrm>
            <a:off x="3352800" y="6248400"/>
            <a:ext cx="2971800" cy="457200"/>
          </a:xfrm>
          <a:prstGeom prst="rect">
            <a:avLst/>
          </a:prstGeom>
          <a:ln/>
        </p:spPr>
        <p:txBody>
          <a:bodyPr/>
          <a:lstStyle>
            <a:lvl1pPr>
              <a:defRPr/>
            </a:lvl1pPr>
          </a:lstStyle>
          <a:p>
            <a:pPr>
              <a:defRPr/>
            </a:pPr>
            <a:endParaRPr lang="tr-TR" altLang="tr-TR"/>
          </a:p>
        </p:txBody>
      </p:sp>
      <p:sp>
        <p:nvSpPr>
          <p:cNvPr id="6" name="Rectangle 11"/>
          <p:cNvSpPr>
            <a:spLocks noGrp="1" noChangeArrowheads="1"/>
          </p:cNvSpPr>
          <p:nvPr>
            <p:ph type="sldNum" sz="quarter" idx="12"/>
          </p:nvPr>
        </p:nvSpPr>
        <p:spPr>
          <a:xfrm>
            <a:off x="6781800" y="6248400"/>
            <a:ext cx="1905000" cy="457200"/>
          </a:xfrm>
          <a:prstGeom prst="rect">
            <a:avLst/>
          </a:prstGeom>
          <a:ln/>
        </p:spPr>
        <p:txBody>
          <a:bodyPr/>
          <a:lstStyle>
            <a:lvl1pPr>
              <a:defRPr/>
            </a:lvl1pPr>
          </a:lstStyle>
          <a:p>
            <a:pPr>
              <a:defRPr/>
            </a:pPr>
            <a:fld id="{CE0D929E-3BA3-468D-BE06-36F121E36C3A}" type="slidenum">
              <a:rPr lang="tr-TR" altLang="tr-TR"/>
              <a:pPr>
                <a:defRPr/>
              </a:pPr>
              <a:t>‹#›</a:t>
            </a:fld>
            <a:endParaRPr lang="tr-TR" altLang="tr-TR"/>
          </a:p>
        </p:txBody>
      </p:sp>
    </p:spTree>
    <p:extLst>
      <p:ext uri="{BB962C8B-B14F-4D97-AF65-F5344CB8AC3E}">
        <p14:creationId xmlns:p14="http://schemas.microsoft.com/office/powerpoint/2010/main" val="2383638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3/6/2020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3/6/2020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3/6/2020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7" Type="http://schemas.openxmlformats.org/officeDocument/2006/relationships/image" Target="../media/image2.jpe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3.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3/6/2020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3/6/2020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3" r:id="rId3"/>
    <p:sldLayoutId id="2147483694" r:id="rId4"/>
    <p:sldLayoutId id="2147483695" r:id="rId5"/>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175706"/>
          </a:xfrm>
          <a:prstGeom prst="rect">
            <a:avLst/>
          </a:prstGeom>
        </p:spPr>
        <p:txBody>
          <a:bodyPr wrap="square">
            <a:spAutoFit/>
          </a:bodyPr>
          <a:lstStyle/>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GGY464</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MENKUL KIYMETLEŞTİRME</a:t>
            </a: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Dr. Hüseyin YURDAKUL</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eaLnBrk="1" hangingPunct="1"/>
            <a:r>
              <a:rPr lang="tr-TR" altLang="tr-TR" sz="2400" dirty="0" smtClean="0"/>
              <a:t>Menkul Kıymetleştirme Yöntemleri</a:t>
            </a:r>
          </a:p>
        </p:txBody>
      </p:sp>
      <p:sp>
        <p:nvSpPr>
          <p:cNvPr id="22531" name="Rectangle 3"/>
          <p:cNvSpPr>
            <a:spLocks noGrp="1" noChangeArrowheads="1"/>
          </p:cNvSpPr>
          <p:nvPr>
            <p:ph type="body" idx="1"/>
          </p:nvPr>
        </p:nvSpPr>
        <p:spPr/>
        <p:txBody>
          <a:bodyPr/>
          <a:lstStyle/>
          <a:p>
            <a:pPr algn="just" eaLnBrk="1" hangingPunct="1"/>
            <a:r>
              <a:rPr lang="tr-TR" altLang="tr-TR" sz="2400" b="1" smtClean="0">
                <a:latin typeface="Times New Roman" pitchFamily="18" charset="0"/>
              </a:rPr>
              <a:t>Ödeme Aktarmalı Menkul Kıymetler:</a:t>
            </a:r>
            <a:r>
              <a:rPr lang="tr-TR" altLang="tr-TR" sz="2400" smtClean="0">
                <a:latin typeface="Times New Roman" pitchFamily="18" charset="0"/>
              </a:rPr>
              <a:t> Bu tip bir menkul kıymetleştirmede, alacaklar kredi veren kurumun bilançosundan çıkartılarak özel amaçlı kuruma satılmaktadır. Dolayısıyla bu kıymetler, kredi veren kuruma borç yükümlülüğü doğurmazlar. Kredi veren kurumun veya özel amaçlı kurumun bu yapı içerisindeki temel işlevi, kredi borçlularından topladıkları bütün fonları alacak havuzu ile teminatlandırılmış menkul kıymetlerin sahipleri olan yatırımcılara kendi komisyon ücretlerini düştükten sonra aynen aktarmalarıdır.</a:t>
            </a:r>
          </a:p>
        </p:txBody>
      </p:sp>
    </p:spTree>
    <p:extLst>
      <p:ext uri="{BB962C8B-B14F-4D97-AF65-F5344CB8AC3E}">
        <p14:creationId xmlns:p14="http://schemas.microsoft.com/office/powerpoint/2010/main" val="3602640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eaLnBrk="1" hangingPunct="1"/>
            <a:r>
              <a:rPr lang="tr-TR" altLang="tr-TR" sz="2400" dirty="0" smtClean="0"/>
              <a:t>Menkul Kıymetleştirme Yöntemleri</a:t>
            </a:r>
          </a:p>
        </p:txBody>
      </p:sp>
      <p:sp>
        <p:nvSpPr>
          <p:cNvPr id="23555" name="Rectangle 3"/>
          <p:cNvSpPr>
            <a:spLocks noGrp="1" noChangeArrowheads="1"/>
          </p:cNvSpPr>
          <p:nvPr>
            <p:ph type="body" idx="1"/>
          </p:nvPr>
        </p:nvSpPr>
        <p:spPr/>
        <p:txBody>
          <a:bodyPr/>
          <a:lstStyle/>
          <a:p>
            <a:pPr algn="just" eaLnBrk="1" hangingPunct="1">
              <a:lnSpc>
                <a:spcPct val="80000"/>
              </a:lnSpc>
            </a:pPr>
            <a:r>
              <a:rPr lang="tr-TR" altLang="tr-TR" sz="2200" b="1" smtClean="0">
                <a:latin typeface="Times New Roman" pitchFamily="18" charset="0"/>
              </a:rPr>
              <a:t>Varlığa Dayalı Tahviller:</a:t>
            </a:r>
            <a:r>
              <a:rPr lang="tr-TR" altLang="tr-TR" sz="2200" smtClean="0">
                <a:latin typeface="Times New Roman" pitchFamily="18" charset="0"/>
              </a:rPr>
              <a:t> Varlığa dayalı tahvillerin dayanağını oluşturan alacakların mülkiyeti ödeme aktarmalı menkul kıymetlerden farklı olarak kredi veren kuruma aittir ve bilançosunda görülmeye devam eder. Burada, alacak havuzunun herhangi bir kuruma satılması da söz konusu olmamaktadır.</a:t>
            </a:r>
          </a:p>
          <a:p>
            <a:pPr algn="just" eaLnBrk="1" hangingPunct="1">
              <a:lnSpc>
                <a:spcPct val="80000"/>
              </a:lnSpc>
            </a:pPr>
            <a:r>
              <a:rPr lang="tr-TR" altLang="tr-TR" sz="2200" b="1" smtClean="0">
                <a:latin typeface="Times New Roman" pitchFamily="18" charset="0"/>
              </a:rPr>
              <a:t>Nakit Akımlı Tahviller: </a:t>
            </a:r>
            <a:r>
              <a:rPr lang="tr-TR" altLang="tr-TR" sz="2200" smtClean="0">
                <a:latin typeface="Times New Roman" pitchFamily="18" charset="0"/>
              </a:rPr>
              <a:t>Nakit akımlı tahviller varlığa dayalı tahvillere benzer olarak kredi veren kurumun borcu şeklinde yapılandırılmış menkul kıymetlerdir. Bu yöntemde, ödeme aktarmalı yöntemden farklı olarak, alacak havuzundaki varlıkların vadelerinin benzer olmasına gerek yoktur. Böylece kredi veren kurum alacaklarından elde ettiği nakit akımlarını istediği gibi yapılandırarak farklı vadelerde, farklı getirilere sahip değişik menkul kıymet tipleri yaratabilmekte ve bunların pazarlanabilirliğini arttırmaktadır.</a:t>
            </a:r>
            <a:r>
              <a:rPr lang="tr-TR" altLang="tr-TR" sz="1600" smtClean="0"/>
              <a:t> </a:t>
            </a:r>
          </a:p>
        </p:txBody>
      </p:sp>
    </p:spTree>
    <p:extLst>
      <p:ext uri="{BB962C8B-B14F-4D97-AF65-F5344CB8AC3E}">
        <p14:creationId xmlns:p14="http://schemas.microsoft.com/office/powerpoint/2010/main" val="649764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Başlık 1"/>
          <p:cNvSpPr>
            <a:spLocks noGrp="1"/>
          </p:cNvSpPr>
          <p:nvPr>
            <p:ph type="title" idx="4294967295"/>
          </p:nvPr>
        </p:nvSpPr>
        <p:spPr>
          <a:xfrm>
            <a:off x="914400" y="277813"/>
            <a:ext cx="7772400" cy="1143000"/>
          </a:xfrm>
          <a:prstGeom prst="rect">
            <a:avLst/>
          </a:prstGeom>
        </p:spPr>
        <p:txBody>
          <a:bodyPr/>
          <a:lstStyle/>
          <a:p>
            <a:pPr algn="ctr" eaLnBrk="1" hangingPunct="1"/>
            <a:r>
              <a:rPr lang="tr-TR" altLang="tr-TR" sz="2400" dirty="0" smtClean="0"/>
              <a:t>Menkul Kıymetleştirmenin Taşıdığı Riskler</a:t>
            </a:r>
          </a:p>
        </p:txBody>
      </p:sp>
      <p:sp>
        <p:nvSpPr>
          <p:cNvPr id="24579" name="İçerik Yer Tutucusu 2"/>
          <p:cNvSpPr>
            <a:spLocks noGrp="1"/>
          </p:cNvSpPr>
          <p:nvPr>
            <p:ph idx="4294967295"/>
          </p:nvPr>
        </p:nvSpPr>
        <p:spPr>
          <a:xfrm>
            <a:off x="914400" y="1600200"/>
            <a:ext cx="7772400" cy="4530725"/>
          </a:xfrm>
          <a:prstGeom prst="rect">
            <a:avLst/>
          </a:prstGeom>
        </p:spPr>
        <p:txBody>
          <a:bodyPr/>
          <a:lstStyle/>
          <a:p>
            <a:pPr algn="just" eaLnBrk="1" hangingPunct="1"/>
            <a:r>
              <a:rPr lang="tr-TR" altLang="tr-TR" sz="2400" b="1" smtClean="0">
                <a:latin typeface="Times New Roman" pitchFamily="18" charset="0"/>
              </a:rPr>
              <a:t>Alacakların Ödenmemesi Riski:</a:t>
            </a:r>
            <a:r>
              <a:rPr lang="tr-TR" altLang="tr-TR" sz="2400" smtClean="0">
                <a:latin typeface="Times New Roman" pitchFamily="18" charset="0"/>
              </a:rPr>
              <a:t> Menkul kıymetleştirilen alacakların borçluları tarafından hiç veya zamanında geri ödenmemesidir.</a:t>
            </a:r>
          </a:p>
          <a:p>
            <a:pPr algn="just" eaLnBrk="1" hangingPunct="1"/>
            <a:r>
              <a:rPr lang="tr-TR" altLang="tr-TR" sz="2400" b="1" smtClean="0">
                <a:latin typeface="Times New Roman" pitchFamily="18" charset="0"/>
              </a:rPr>
              <a:t>Likidite Riski:</a:t>
            </a:r>
            <a:r>
              <a:rPr lang="tr-TR" altLang="tr-TR" sz="2400" smtClean="0">
                <a:latin typeface="Times New Roman" pitchFamily="18" charset="0"/>
              </a:rPr>
              <a:t> Beklenen ve programlanandan daha fazla tutarda alacağın zamanında ödenmemesi sebebiyle alacaklardan yapılacak tahsilatın aynı dönemde varlığa dayalı menkul kıymetler için yapılması gereken ödemeleri karşılamaması riskidir.</a:t>
            </a:r>
          </a:p>
        </p:txBody>
      </p:sp>
    </p:spTree>
    <p:extLst>
      <p:ext uri="{BB962C8B-B14F-4D97-AF65-F5344CB8AC3E}">
        <p14:creationId xmlns:p14="http://schemas.microsoft.com/office/powerpoint/2010/main" val="2971425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eaLnBrk="1" hangingPunct="1"/>
            <a:r>
              <a:rPr lang="tr-TR" altLang="tr-TR" sz="2400" dirty="0" smtClean="0"/>
              <a:t>Menkul Kıymetleştirmenin Taşıdığı Riskler</a:t>
            </a:r>
          </a:p>
        </p:txBody>
      </p:sp>
      <p:sp>
        <p:nvSpPr>
          <p:cNvPr id="25603" name="Rectangle 3"/>
          <p:cNvSpPr>
            <a:spLocks noGrp="1" noChangeArrowheads="1"/>
          </p:cNvSpPr>
          <p:nvPr>
            <p:ph type="body" idx="1"/>
          </p:nvPr>
        </p:nvSpPr>
        <p:spPr/>
        <p:txBody>
          <a:bodyPr/>
          <a:lstStyle/>
          <a:p>
            <a:pPr algn="just" eaLnBrk="1" hangingPunct="1"/>
            <a:r>
              <a:rPr lang="tr-TR" altLang="tr-TR" sz="2400" b="1" smtClean="0">
                <a:latin typeface="Times New Roman" pitchFamily="18" charset="0"/>
              </a:rPr>
              <a:t>Erken Ödeme Riski:</a:t>
            </a:r>
            <a:r>
              <a:rPr lang="tr-TR" altLang="tr-TR" sz="2400" smtClean="0">
                <a:latin typeface="Times New Roman" pitchFamily="18" charset="0"/>
              </a:rPr>
              <a:t> Beklenen ve programlanandan daha fazla alacağın borçluları tarafından vadesinden önce geri ödenmesi ve bunun neticesinde VDMK sahiplerine erken ödeme yapılması veya VDMK getirisinin düşmesi durumu ile karşı karşıya kalınmasıdır.</a:t>
            </a:r>
          </a:p>
          <a:p>
            <a:pPr algn="just" eaLnBrk="1" hangingPunct="1"/>
            <a:r>
              <a:rPr lang="tr-TR" altLang="tr-TR" sz="2400" b="1" smtClean="0">
                <a:latin typeface="Times New Roman" pitchFamily="18" charset="0"/>
              </a:rPr>
              <a:t>Finansal Riskler:</a:t>
            </a:r>
            <a:r>
              <a:rPr lang="tr-TR" altLang="tr-TR" sz="2400" smtClean="0">
                <a:latin typeface="Times New Roman" pitchFamily="18" charset="0"/>
              </a:rPr>
              <a:t> Özellikle menkul kıymetleştirilen alacakların ve VDMK’ların farklı para birimlerine veya farklı faiz esasına bağlı olması durumunda ortaya çıkar.</a:t>
            </a:r>
          </a:p>
        </p:txBody>
      </p:sp>
    </p:spTree>
    <p:extLst>
      <p:ext uri="{BB962C8B-B14F-4D97-AF65-F5344CB8AC3E}">
        <p14:creationId xmlns:p14="http://schemas.microsoft.com/office/powerpoint/2010/main" val="1838211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ctr" eaLnBrk="1" hangingPunct="1"/>
            <a:r>
              <a:rPr lang="tr-TR" altLang="tr-TR" sz="2400" smtClean="0"/>
              <a:t>Menkul Kıymetleştirmenin Taşıdığı Riskler</a:t>
            </a:r>
          </a:p>
        </p:txBody>
      </p:sp>
      <p:sp>
        <p:nvSpPr>
          <p:cNvPr id="26627" name="Rectangle 3"/>
          <p:cNvSpPr>
            <a:spLocks noGrp="1" noChangeArrowheads="1"/>
          </p:cNvSpPr>
          <p:nvPr>
            <p:ph type="body" idx="1"/>
          </p:nvPr>
        </p:nvSpPr>
        <p:spPr/>
        <p:txBody>
          <a:bodyPr/>
          <a:lstStyle/>
          <a:p>
            <a:pPr algn="just" eaLnBrk="1" hangingPunct="1"/>
            <a:r>
              <a:rPr lang="tr-TR" altLang="tr-TR" sz="2400" b="1" smtClean="0">
                <a:latin typeface="Times New Roman" pitchFamily="18" charset="0"/>
              </a:rPr>
              <a:t>Faaliyet Riski:</a:t>
            </a:r>
            <a:r>
              <a:rPr lang="tr-TR" altLang="tr-TR" sz="2400" smtClean="0">
                <a:latin typeface="Times New Roman" pitchFamily="18" charset="0"/>
              </a:rPr>
              <a:t> Sadece ileride doğacak alacakların menkul kıymetleştirilmesinde karşılaşılan bir risktir. Alacakların doğması kaynak şirketin belirli bir faaliyette bulunmaya devam etmesine bağlı olduğundan ortaya çıkar.</a:t>
            </a:r>
          </a:p>
          <a:p>
            <a:pPr algn="just" eaLnBrk="1" hangingPunct="1"/>
            <a:r>
              <a:rPr lang="tr-TR" altLang="tr-TR" sz="2400" b="1" smtClean="0">
                <a:latin typeface="Times New Roman" pitchFamily="18" charset="0"/>
              </a:rPr>
              <a:t>Hukuki Riskler:</a:t>
            </a:r>
            <a:r>
              <a:rPr lang="tr-TR" altLang="tr-TR" sz="2400" smtClean="0">
                <a:latin typeface="Times New Roman" pitchFamily="18" charset="0"/>
              </a:rPr>
              <a:t> Alacaklar tam ve zamanında ödense dahi ortaya çıkabilecek risktir. Alacağın özel amaçlı kuruluşa devrinin geçersiz olması gibi.</a:t>
            </a:r>
            <a:r>
              <a:rPr lang="tr-TR" altLang="tr-TR" smtClean="0"/>
              <a:t> </a:t>
            </a:r>
          </a:p>
        </p:txBody>
      </p:sp>
    </p:spTree>
    <p:extLst>
      <p:ext uri="{BB962C8B-B14F-4D97-AF65-F5344CB8AC3E}">
        <p14:creationId xmlns:p14="http://schemas.microsoft.com/office/powerpoint/2010/main" val="21804238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Başlık 1"/>
          <p:cNvSpPr>
            <a:spLocks noGrp="1"/>
          </p:cNvSpPr>
          <p:nvPr>
            <p:ph type="title" idx="4294967295"/>
          </p:nvPr>
        </p:nvSpPr>
        <p:spPr>
          <a:xfrm>
            <a:off x="914400" y="277813"/>
            <a:ext cx="7772400" cy="1143000"/>
          </a:xfrm>
          <a:prstGeom prst="rect">
            <a:avLst/>
          </a:prstGeom>
        </p:spPr>
        <p:txBody>
          <a:bodyPr/>
          <a:lstStyle/>
          <a:p>
            <a:pPr algn="ctr" eaLnBrk="1" hangingPunct="1"/>
            <a:r>
              <a:rPr lang="tr-TR" altLang="tr-TR" sz="2400" dirty="0" smtClean="0"/>
              <a:t>Menkul Kıymetleştirme </a:t>
            </a:r>
            <a:r>
              <a:rPr lang="tr-TR" altLang="tr-TR" sz="2400" dirty="0" smtClean="0"/>
              <a:t/>
            </a:r>
            <a:br>
              <a:rPr lang="tr-TR" altLang="tr-TR" sz="2400" dirty="0" smtClean="0"/>
            </a:br>
            <a:r>
              <a:rPr lang="tr-TR" altLang="tr-TR" sz="2400" dirty="0" smtClean="0"/>
              <a:t>Uygulamalarının </a:t>
            </a:r>
            <a:r>
              <a:rPr lang="tr-TR" altLang="tr-TR" sz="2400" dirty="0" smtClean="0"/>
              <a:t>Yararları</a:t>
            </a:r>
          </a:p>
        </p:txBody>
      </p:sp>
      <p:sp>
        <p:nvSpPr>
          <p:cNvPr id="27651" name="İçerik Yer Tutucusu 2"/>
          <p:cNvSpPr>
            <a:spLocks noGrp="1"/>
          </p:cNvSpPr>
          <p:nvPr>
            <p:ph idx="4294967295"/>
          </p:nvPr>
        </p:nvSpPr>
        <p:spPr>
          <a:xfrm>
            <a:off x="914400" y="1600200"/>
            <a:ext cx="7772400" cy="4530725"/>
          </a:xfrm>
          <a:prstGeom prst="rect">
            <a:avLst/>
          </a:prstGeom>
        </p:spPr>
        <p:txBody>
          <a:bodyPr/>
          <a:lstStyle/>
          <a:p>
            <a:pPr algn="just" eaLnBrk="1" hangingPunct="1">
              <a:lnSpc>
                <a:spcPct val="80000"/>
              </a:lnSpc>
            </a:pPr>
            <a:r>
              <a:rPr lang="pt-BR" altLang="tr-TR" sz="2400" smtClean="0">
                <a:latin typeface="Times New Roman" pitchFamily="18" charset="0"/>
              </a:rPr>
              <a:t>Alternatif bir fon kaynağıdır,</a:t>
            </a:r>
          </a:p>
          <a:p>
            <a:pPr algn="just" eaLnBrk="1" hangingPunct="1">
              <a:lnSpc>
                <a:spcPct val="80000"/>
              </a:lnSpc>
            </a:pPr>
            <a:r>
              <a:rPr lang="tr-TR" altLang="tr-TR" sz="2400" smtClean="0">
                <a:latin typeface="Times New Roman" pitchFamily="18" charset="0"/>
              </a:rPr>
              <a:t>Pazara ulaşma şansıdır,</a:t>
            </a:r>
          </a:p>
          <a:p>
            <a:pPr algn="just" eaLnBrk="1" hangingPunct="1">
              <a:lnSpc>
                <a:spcPct val="80000"/>
              </a:lnSpc>
            </a:pPr>
            <a:r>
              <a:rPr lang="sv-SE" altLang="tr-TR" sz="2400" smtClean="0">
                <a:latin typeface="Times New Roman" pitchFamily="18" charset="0"/>
              </a:rPr>
              <a:t>Risk transfer olanağı sağlar,</a:t>
            </a:r>
          </a:p>
          <a:p>
            <a:pPr algn="just" eaLnBrk="1" hangingPunct="1">
              <a:lnSpc>
                <a:spcPct val="80000"/>
              </a:lnSpc>
            </a:pPr>
            <a:r>
              <a:rPr lang="tr-TR" altLang="tr-TR" sz="2400" smtClean="0">
                <a:latin typeface="Times New Roman" pitchFamily="18" charset="0"/>
              </a:rPr>
              <a:t>Yeni yatırımcılara ulaşılır,</a:t>
            </a:r>
          </a:p>
          <a:p>
            <a:pPr algn="just" eaLnBrk="1" hangingPunct="1">
              <a:lnSpc>
                <a:spcPct val="80000"/>
              </a:lnSpc>
            </a:pPr>
            <a:r>
              <a:rPr lang="sv-SE" altLang="tr-TR" sz="2400" smtClean="0">
                <a:latin typeface="Times New Roman" pitchFamily="18" charset="0"/>
              </a:rPr>
              <a:t>Düşük maliyetli fonlama potansiyeli vardır,</a:t>
            </a:r>
          </a:p>
          <a:p>
            <a:pPr algn="just" eaLnBrk="1" hangingPunct="1">
              <a:lnSpc>
                <a:spcPct val="80000"/>
              </a:lnSpc>
            </a:pPr>
            <a:r>
              <a:rPr lang="tr-TR" altLang="tr-TR" sz="2400" smtClean="0">
                <a:latin typeface="Times New Roman" pitchFamily="18" charset="0"/>
              </a:rPr>
              <a:t>Uzun dönemli fonlama sağlar,</a:t>
            </a:r>
          </a:p>
          <a:p>
            <a:pPr algn="just" eaLnBrk="1" hangingPunct="1">
              <a:lnSpc>
                <a:spcPct val="80000"/>
              </a:lnSpc>
            </a:pPr>
            <a:r>
              <a:rPr lang="tr-TR" altLang="tr-TR" sz="2400" smtClean="0">
                <a:latin typeface="Times New Roman" pitchFamily="18" charset="0"/>
              </a:rPr>
              <a:t>Sermaye yeterliliğinde potansiyel bir iyileşme sağlar,</a:t>
            </a:r>
          </a:p>
          <a:p>
            <a:pPr algn="just" eaLnBrk="1" hangingPunct="1">
              <a:lnSpc>
                <a:spcPct val="80000"/>
              </a:lnSpc>
            </a:pPr>
            <a:r>
              <a:rPr lang="tr-TR" altLang="tr-TR" sz="2400" smtClean="0">
                <a:latin typeface="Times New Roman" pitchFamily="18" charset="0"/>
              </a:rPr>
              <a:t>Sermaye pazarının gelişmesini sağlar.</a:t>
            </a:r>
          </a:p>
        </p:txBody>
      </p:sp>
    </p:spTree>
    <p:extLst>
      <p:ext uri="{BB962C8B-B14F-4D97-AF65-F5344CB8AC3E}">
        <p14:creationId xmlns:p14="http://schemas.microsoft.com/office/powerpoint/2010/main" val="261482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Başlık 1"/>
          <p:cNvSpPr>
            <a:spLocks noGrp="1"/>
          </p:cNvSpPr>
          <p:nvPr>
            <p:ph type="title" idx="4294967295"/>
          </p:nvPr>
        </p:nvSpPr>
        <p:spPr>
          <a:xfrm>
            <a:off x="598714" y="212499"/>
            <a:ext cx="7772400" cy="1143000"/>
          </a:xfrm>
          <a:prstGeom prst="rect">
            <a:avLst/>
          </a:prstGeom>
        </p:spPr>
        <p:txBody>
          <a:bodyPr/>
          <a:lstStyle/>
          <a:p>
            <a:pPr algn="ctr" eaLnBrk="1" hangingPunct="1"/>
            <a:r>
              <a:rPr lang="tr-TR" altLang="tr-TR" sz="2400" dirty="0" smtClean="0"/>
              <a:t>Alacak Havuzunun Oluşturulması ve Havuzun Özellikleri</a:t>
            </a:r>
          </a:p>
        </p:txBody>
      </p:sp>
      <p:sp>
        <p:nvSpPr>
          <p:cNvPr id="14339" name="İçerik Yer Tutucusu 2"/>
          <p:cNvSpPr>
            <a:spLocks noGrp="1"/>
          </p:cNvSpPr>
          <p:nvPr>
            <p:ph idx="4294967295"/>
          </p:nvPr>
        </p:nvSpPr>
        <p:spPr>
          <a:xfrm>
            <a:off x="816429" y="1262743"/>
            <a:ext cx="7772400" cy="4530725"/>
          </a:xfrm>
          <a:prstGeom prst="rect">
            <a:avLst/>
          </a:prstGeom>
        </p:spPr>
        <p:txBody>
          <a:bodyPr/>
          <a:lstStyle/>
          <a:p>
            <a:pPr algn="just" eaLnBrk="1" hangingPunct="1">
              <a:lnSpc>
                <a:spcPct val="80000"/>
              </a:lnSpc>
            </a:pPr>
            <a:r>
              <a:rPr lang="tr-TR" altLang="tr-TR" sz="2200" dirty="0" smtClean="0">
                <a:latin typeface="Times New Roman" pitchFamily="18" charset="0"/>
              </a:rPr>
              <a:t>Alacak havuzu, riskleri dağıtabilmek için ürün çeşidi fazlalaştırılmış ve farklı borçlanıcılarla oluşturulmalıdırlar. </a:t>
            </a:r>
          </a:p>
          <a:p>
            <a:pPr algn="just" eaLnBrk="1" hangingPunct="1">
              <a:lnSpc>
                <a:spcPct val="80000"/>
              </a:lnSpc>
            </a:pPr>
            <a:r>
              <a:rPr lang="tr-TR" altLang="tr-TR" sz="2200" dirty="0" smtClean="0">
                <a:latin typeface="Times New Roman" pitchFamily="18" charset="0"/>
              </a:rPr>
              <a:t>Genel olarak varlıklar ödemelerde ve vade yapılarında uyumlu olmalı alacaklardan sağlanan nakit akımlarının tahsil edilme zamanları arasında büyük farklılıklar bulunmamalıdır ve alacak havuzunun oldukça likit olması gerekmektedir. </a:t>
            </a:r>
          </a:p>
          <a:p>
            <a:pPr algn="just" eaLnBrk="1" hangingPunct="1">
              <a:lnSpc>
                <a:spcPct val="80000"/>
              </a:lnSpc>
            </a:pPr>
            <a:r>
              <a:rPr lang="tr-TR" altLang="tr-TR" sz="2200" dirty="0" smtClean="0">
                <a:latin typeface="Times New Roman" pitchFamily="18" charset="0"/>
              </a:rPr>
              <a:t>Alacak havuzunu oluşturan varlıkların iyi tanımlanmış bir ödeme planı ve tahmin edilebilen nakit akımları olması gerekmektedir. İyi bir ödeme planı üçüncü kişilerin menkul kıymete olan güvenini de arttırmaktadır.</a:t>
            </a:r>
          </a:p>
          <a:p>
            <a:pPr algn="just" eaLnBrk="1" hangingPunct="1">
              <a:lnSpc>
                <a:spcPct val="80000"/>
              </a:lnSpc>
            </a:pPr>
            <a:r>
              <a:rPr lang="tr-TR" altLang="tr-TR" sz="2200" dirty="0" smtClean="0">
                <a:latin typeface="Times New Roman" pitchFamily="18" charset="0"/>
              </a:rPr>
              <a:t>Havuzu oluşturan varlıkların teminat yapılarının yüksek olması ve yüksek derecelendirmeye sahip olması gerekmektedir. Teminat olarak kullanılacak varlıkların nakit akımı ile menkul kıymet ödemeleri arasında büyük zaman farkı olmamalıdır.</a:t>
            </a:r>
          </a:p>
        </p:txBody>
      </p:sp>
    </p:spTree>
    <p:extLst>
      <p:ext uri="{BB962C8B-B14F-4D97-AF65-F5344CB8AC3E}">
        <p14:creationId xmlns:p14="http://schemas.microsoft.com/office/powerpoint/2010/main" val="788871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İçerik Yer Tutucusu 2"/>
          <p:cNvSpPr>
            <a:spLocks noGrp="1"/>
          </p:cNvSpPr>
          <p:nvPr>
            <p:ph idx="4294967295"/>
          </p:nvPr>
        </p:nvSpPr>
        <p:spPr>
          <a:xfrm>
            <a:off x="859970" y="1208315"/>
            <a:ext cx="7772400" cy="4530725"/>
          </a:xfrm>
          <a:prstGeom prst="rect">
            <a:avLst/>
          </a:prstGeom>
        </p:spPr>
        <p:txBody>
          <a:bodyPr/>
          <a:lstStyle/>
          <a:p>
            <a:pPr algn="just" eaLnBrk="1" hangingPunct="1">
              <a:lnSpc>
                <a:spcPct val="90000"/>
              </a:lnSpc>
              <a:buFont typeface="Wingdings" pitchFamily="2" charset="2"/>
              <a:buNone/>
            </a:pPr>
            <a:r>
              <a:rPr lang="tr-TR" altLang="tr-TR" sz="2000" b="1" dirty="0" smtClean="0">
                <a:latin typeface="Times New Roman" pitchFamily="18" charset="0"/>
              </a:rPr>
              <a:t>Alacakların ve Kaynak Şirketin Seçimi:</a:t>
            </a:r>
            <a:r>
              <a:rPr lang="tr-TR" altLang="tr-TR" sz="2000" dirty="0" smtClean="0">
                <a:latin typeface="Times New Roman" pitchFamily="18" charset="0"/>
              </a:rPr>
              <a:t> </a:t>
            </a:r>
          </a:p>
          <a:p>
            <a:pPr algn="just" eaLnBrk="1" hangingPunct="1">
              <a:lnSpc>
                <a:spcPct val="90000"/>
              </a:lnSpc>
            </a:pPr>
            <a:r>
              <a:rPr lang="tr-TR" altLang="tr-TR" sz="2000" dirty="0" smtClean="0">
                <a:latin typeface="Times New Roman" pitchFamily="18" charset="0"/>
              </a:rPr>
              <a:t>Alacaklardan elde edilecek nakit akımlarının en azından belirli bir ölçüde tahmin edilebilir olması </a:t>
            </a:r>
            <a:r>
              <a:rPr lang="tr-TR" altLang="tr-TR" sz="2000" dirty="0" err="1" smtClean="0">
                <a:latin typeface="Times New Roman" pitchFamily="18" charset="0"/>
              </a:rPr>
              <a:t>olması</a:t>
            </a:r>
            <a:r>
              <a:rPr lang="tr-TR" altLang="tr-TR" sz="2000" dirty="0" smtClean="0">
                <a:latin typeface="Times New Roman" pitchFamily="18" charset="0"/>
              </a:rPr>
              <a:t> gerekir. </a:t>
            </a:r>
          </a:p>
          <a:p>
            <a:pPr algn="just" eaLnBrk="1" hangingPunct="1">
              <a:lnSpc>
                <a:spcPct val="90000"/>
              </a:lnSpc>
            </a:pPr>
            <a:r>
              <a:rPr lang="tr-TR" altLang="tr-TR" sz="2000" dirty="0" smtClean="0">
                <a:latin typeface="Times New Roman" pitchFamily="18" charset="0"/>
              </a:rPr>
              <a:t>Kaynak şirket kayıtlarının güvenilir olması gerekir.</a:t>
            </a:r>
          </a:p>
          <a:p>
            <a:pPr algn="just" eaLnBrk="1" hangingPunct="1">
              <a:lnSpc>
                <a:spcPct val="90000"/>
              </a:lnSpc>
            </a:pPr>
            <a:r>
              <a:rPr lang="tr-TR" altLang="tr-TR" sz="2000" dirty="0" smtClean="0">
                <a:latin typeface="Times New Roman" pitchFamily="18" charset="0"/>
              </a:rPr>
              <a:t>Alacakların tahsilatında hukuki bir sorun çıkmaması için alacaklar ve varsa bunların teminatlarına ilişkin sözleşme ve diğer </a:t>
            </a:r>
            <a:r>
              <a:rPr lang="tr-TR" altLang="tr-TR" sz="2000" dirty="0" err="1" smtClean="0">
                <a:latin typeface="Times New Roman" pitchFamily="18" charset="0"/>
              </a:rPr>
              <a:t>dökümantasyonun</a:t>
            </a:r>
            <a:r>
              <a:rPr lang="tr-TR" altLang="tr-TR" sz="2000" dirty="0" smtClean="0">
                <a:latin typeface="Times New Roman" pitchFamily="18" charset="0"/>
              </a:rPr>
              <a:t> tam ve hukuken geçerli olması gerekir.</a:t>
            </a:r>
          </a:p>
          <a:p>
            <a:pPr algn="just" eaLnBrk="1" hangingPunct="1">
              <a:lnSpc>
                <a:spcPct val="90000"/>
              </a:lnSpc>
            </a:pPr>
            <a:r>
              <a:rPr lang="tr-TR" altLang="tr-TR" sz="2000" dirty="0" smtClean="0">
                <a:latin typeface="Times New Roman" pitchFamily="18" charset="0"/>
              </a:rPr>
              <a:t>Borçluların sayısı ve bunların arasında yoğunlaşma olup olmadığı hususu önem taşır.</a:t>
            </a:r>
          </a:p>
          <a:p>
            <a:pPr algn="just" eaLnBrk="1" hangingPunct="1">
              <a:lnSpc>
                <a:spcPct val="90000"/>
              </a:lnSpc>
            </a:pPr>
            <a:r>
              <a:rPr lang="tr-TR" altLang="tr-TR" sz="2000" dirty="0" smtClean="0">
                <a:latin typeface="Times New Roman" pitchFamily="18" charset="0"/>
              </a:rPr>
              <a:t>Alacakların teminatlı olup olmadığı teminatlı ise teminatın türü önem taşır.</a:t>
            </a:r>
          </a:p>
          <a:p>
            <a:pPr algn="just" eaLnBrk="1" hangingPunct="1">
              <a:lnSpc>
                <a:spcPct val="90000"/>
              </a:lnSpc>
            </a:pPr>
            <a:r>
              <a:rPr lang="tr-TR" altLang="tr-TR" sz="2000" dirty="0" smtClean="0">
                <a:latin typeface="Times New Roman" pitchFamily="18" charset="0"/>
              </a:rPr>
              <a:t>Alacakların vadeleri ve faiz oranları arasında uyum olması gerekir.</a:t>
            </a:r>
          </a:p>
          <a:p>
            <a:pPr algn="just" eaLnBrk="1" hangingPunct="1">
              <a:lnSpc>
                <a:spcPct val="90000"/>
              </a:lnSpc>
            </a:pPr>
            <a:r>
              <a:rPr lang="tr-TR" altLang="tr-TR" sz="2000" dirty="0" smtClean="0">
                <a:latin typeface="Times New Roman" pitchFamily="18" charset="0"/>
              </a:rPr>
              <a:t>Alacakların menkul kıymetleştirme işlemi sırasında mevcut olup olmadığı önem taşır.</a:t>
            </a:r>
          </a:p>
        </p:txBody>
      </p:sp>
      <p:sp>
        <p:nvSpPr>
          <p:cNvPr id="4" name="Rectangle 2"/>
          <p:cNvSpPr txBox="1">
            <a:spLocks noChangeArrowheads="1"/>
          </p:cNvSpPr>
          <p:nvPr/>
        </p:nvSpPr>
        <p:spPr>
          <a:xfrm>
            <a:off x="914400" y="277813"/>
            <a:ext cx="7772400" cy="1143000"/>
          </a:xfrm>
          <a:prstGeom prst="rect">
            <a:avLst/>
          </a:prstGeom>
        </p:spPr>
        <p:txBody>
          <a:bodyPr/>
          <a:lst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altLang="tr-TR" sz="2400" smtClean="0"/>
              <a:t>Menkul Kıymetleştirme Aşamaları</a:t>
            </a:r>
            <a:endParaRPr lang="tr-TR" altLang="tr-TR" sz="2400" smtClean="0"/>
          </a:p>
        </p:txBody>
      </p:sp>
    </p:spTree>
    <p:extLst>
      <p:ext uri="{BB962C8B-B14F-4D97-AF65-F5344CB8AC3E}">
        <p14:creationId xmlns:p14="http://schemas.microsoft.com/office/powerpoint/2010/main" val="509069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tr-TR" altLang="tr-TR" sz="2400" dirty="0" smtClean="0"/>
              <a:t>Menkul Kıymetleştirme Aşamaları</a:t>
            </a:r>
          </a:p>
        </p:txBody>
      </p:sp>
      <p:sp>
        <p:nvSpPr>
          <p:cNvPr id="16387" name="Rectangle 3"/>
          <p:cNvSpPr>
            <a:spLocks noGrp="1" noChangeArrowheads="1"/>
          </p:cNvSpPr>
          <p:nvPr>
            <p:ph type="body" idx="1"/>
          </p:nvPr>
        </p:nvSpPr>
        <p:spPr>
          <a:xfrm>
            <a:off x="729343" y="1338943"/>
            <a:ext cx="7772400" cy="4530725"/>
          </a:xfrm>
        </p:spPr>
        <p:txBody>
          <a:bodyPr/>
          <a:lstStyle/>
          <a:p>
            <a:pPr algn="just" eaLnBrk="1" hangingPunct="1">
              <a:buFont typeface="Wingdings" pitchFamily="2" charset="2"/>
              <a:buNone/>
            </a:pPr>
            <a:r>
              <a:rPr lang="tr-TR" altLang="tr-TR" sz="2400" b="1" dirty="0" smtClean="0">
                <a:latin typeface="Times New Roman" pitchFamily="18" charset="0"/>
              </a:rPr>
              <a:t>Katılımcıların Hukuki Yapısının Belirlenmesi:</a:t>
            </a:r>
            <a:endParaRPr lang="tr-TR" altLang="tr-TR" sz="2400" dirty="0" smtClean="0">
              <a:latin typeface="Times New Roman" pitchFamily="18" charset="0"/>
            </a:endParaRPr>
          </a:p>
          <a:p>
            <a:pPr algn="just" eaLnBrk="1" hangingPunct="1">
              <a:buFont typeface="Wingdings" pitchFamily="2" charset="2"/>
              <a:buNone/>
            </a:pPr>
            <a:r>
              <a:rPr lang="tr-TR" altLang="tr-TR" sz="2400" dirty="0" smtClean="0">
                <a:latin typeface="Times New Roman" pitchFamily="18" charset="0"/>
              </a:rPr>
              <a:t>Yatırım Bankası menkul kıymetleştirilecek alacakları ve dolaysıyla kaynak şirketi belirledikten sonra menkul kıymetleştirme işleminin öteki katılımcılarını belirler. </a:t>
            </a:r>
          </a:p>
          <a:p>
            <a:pPr algn="just" eaLnBrk="1" hangingPunct="1">
              <a:buFont typeface="Wingdings" pitchFamily="2" charset="2"/>
              <a:buNone/>
            </a:pPr>
            <a:r>
              <a:rPr lang="tr-TR" altLang="tr-TR" sz="2400" b="1" dirty="0" smtClean="0">
                <a:latin typeface="Times New Roman" pitchFamily="18" charset="0"/>
              </a:rPr>
              <a:t>Alacakların Satış Fiyatının Belirlenmesi:</a:t>
            </a:r>
            <a:r>
              <a:rPr lang="tr-TR" altLang="tr-TR" sz="2400" dirty="0" smtClean="0">
                <a:latin typeface="Times New Roman" pitchFamily="18" charset="0"/>
              </a:rPr>
              <a:t> Alacakların sağlamlığı yani teminat taşıyıp taşımadığı ve geri ödenme oranlarının yüksek olup olmadığına bakılarak karar verilir. Teminatlı alacaklar daha yüksek fiyattan satılabilir.</a:t>
            </a:r>
            <a:r>
              <a:rPr lang="tr-TR" altLang="tr-TR" dirty="0" smtClean="0"/>
              <a:t> </a:t>
            </a:r>
          </a:p>
          <a:p>
            <a:pPr eaLnBrk="1" hangingPunct="1">
              <a:buFont typeface="Wingdings" pitchFamily="2" charset="2"/>
              <a:buNone/>
            </a:pPr>
            <a:endParaRPr lang="tr-TR" altLang="tr-TR" dirty="0" smtClean="0"/>
          </a:p>
        </p:txBody>
      </p:sp>
    </p:spTree>
    <p:extLst>
      <p:ext uri="{BB962C8B-B14F-4D97-AF65-F5344CB8AC3E}">
        <p14:creationId xmlns:p14="http://schemas.microsoft.com/office/powerpoint/2010/main" val="3258083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eaLnBrk="1" hangingPunct="1"/>
            <a:r>
              <a:rPr lang="tr-TR" altLang="tr-TR" sz="2400" dirty="0" smtClean="0"/>
              <a:t>Menkul Kıymetleştirme Aşamaları</a:t>
            </a:r>
          </a:p>
        </p:txBody>
      </p:sp>
      <p:sp>
        <p:nvSpPr>
          <p:cNvPr id="17411" name="Rectangle 3"/>
          <p:cNvSpPr>
            <a:spLocks noGrp="1" noChangeArrowheads="1"/>
          </p:cNvSpPr>
          <p:nvPr>
            <p:ph type="body" idx="1"/>
          </p:nvPr>
        </p:nvSpPr>
        <p:spPr>
          <a:xfrm>
            <a:off x="881743" y="1197429"/>
            <a:ext cx="7772400" cy="4530725"/>
          </a:xfrm>
        </p:spPr>
        <p:txBody>
          <a:bodyPr/>
          <a:lstStyle/>
          <a:p>
            <a:pPr algn="just" eaLnBrk="1" hangingPunct="1">
              <a:lnSpc>
                <a:spcPct val="90000"/>
              </a:lnSpc>
            </a:pPr>
            <a:r>
              <a:rPr lang="tr-TR" altLang="tr-TR" sz="2200" b="1" dirty="0" smtClean="0">
                <a:latin typeface="Times New Roman" pitchFamily="18" charset="0"/>
              </a:rPr>
              <a:t>Özel Amaçlı Kuruluşun Kurulması: </a:t>
            </a:r>
            <a:r>
              <a:rPr lang="tr-TR" altLang="tr-TR" sz="2200" dirty="0" smtClean="0">
                <a:latin typeface="Times New Roman" pitchFamily="18" charset="0"/>
              </a:rPr>
              <a:t>Ülkelerdeki ilgili mevzuat uyarınca</a:t>
            </a:r>
            <a:r>
              <a:rPr lang="tr-TR" altLang="tr-TR" sz="2200" b="1" dirty="0" smtClean="0">
                <a:latin typeface="Times New Roman" pitchFamily="18" charset="0"/>
              </a:rPr>
              <a:t> </a:t>
            </a:r>
            <a:r>
              <a:rPr lang="tr-TR" altLang="tr-TR" sz="2200" dirty="0" smtClean="0">
                <a:latin typeface="Times New Roman" pitchFamily="18" charset="0"/>
              </a:rPr>
              <a:t>İflasa tabi olmayan bir kuruluştur. Menkul kıymet dışında başka faaliyette bulunması ve borçlanması kısıtlanır.</a:t>
            </a:r>
          </a:p>
          <a:p>
            <a:pPr algn="just" eaLnBrk="1" hangingPunct="1">
              <a:lnSpc>
                <a:spcPct val="90000"/>
              </a:lnSpc>
            </a:pPr>
            <a:r>
              <a:rPr lang="tr-TR" altLang="tr-TR" sz="2200" b="1" dirty="0" smtClean="0">
                <a:latin typeface="Times New Roman" pitchFamily="18" charset="0"/>
              </a:rPr>
              <a:t>Alacakların Devri ve Satış Bedelinin Ödenmesi:</a:t>
            </a:r>
            <a:r>
              <a:rPr lang="tr-TR" altLang="tr-TR" sz="2200" dirty="0" smtClean="0">
                <a:latin typeface="Times New Roman" pitchFamily="18" charset="0"/>
              </a:rPr>
              <a:t> Yatırım Bankası aracılığıyla ihraç edilecek varlığa dayalı menkul kıymetlere olan yatırımcı talebi ve söz konusu menkul kıymetlerin satış fiyatı belirlenir. Yatırımcılardan yeterli talep gelmesi ve satış fiyatının uygun olması durumunda işlemin icra aşamasına geçilir. Aksi takdirde menkul kıymet ihraç işlemi bir süreliğine ertelenir veya tamamen iptal olunur. Özel amaçlı kuruluş sadece bu ihracı gerçekleştirmek için araç olarak kurulduğundan sermayesi yok denecek kadar azdır. Bu nedenle satın aldığı alacakların bedelini kaynak şirkete ödemek için bir finans kuruluşundan kredi temin eder. </a:t>
            </a:r>
          </a:p>
          <a:p>
            <a:pPr eaLnBrk="1" hangingPunct="1">
              <a:lnSpc>
                <a:spcPct val="90000"/>
              </a:lnSpc>
              <a:buFont typeface="Wingdings" pitchFamily="2" charset="2"/>
              <a:buNone/>
            </a:pPr>
            <a:endParaRPr lang="tr-TR" altLang="tr-TR" sz="2200" dirty="0" smtClean="0">
              <a:latin typeface="Times New Roman" pitchFamily="18" charset="0"/>
            </a:endParaRPr>
          </a:p>
        </p:txBody>
      </p:sp>
    </p:spTree>
    <p:extLst>
      <p:ext uri="{BB962C8B-B14F-4D97-AF65-F5344CB8AC3E}">
        <p14:creationId xmlns:p14="http://schemas.microsoft.com/office/powerpoint/2010/main" val="67303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ctr" eaLnBrk="1" hangingPunct="1"/>
            <a:r>
              <a:rPr lang="tr-TR" altLang="tr-TR" sz="2400" dirty="0" smtClean="0"/>
              <a:t>Menkul Kıymetleştirme Aşamaları</a:t>
            </a:r>
          </a:p>
        </p:txBody>
      </p:sp>
      <p:sp>
        <p:nvSpPr>
          <p:cNvPr id="18435" name="Rectangle 3"/>
          <p:cNvSpPr>
            <a:spLocks noGrp="1" noChangeArrowheads="1"/>
          </p:cNvSpPr>
          <p:nvPr>
            <p:ph type="body" idx="1"/>
          </p:nvPr>
        </p:nvSpPr>
        <p:spPr>
          <a:xfrm>
            <a:off x="859971" y="1295400"/>
            <a:ext cx="7772400" cy="4530725"/>
          </a:xfrm>
        </p:spPr>
        <p:txBody>
          <a:bodyPr/>
          <a:lstStyle/>
          <a:p>
            <a:pPr algn="just" eaLnBrk="1" hangingPunct="1"/>
            <a:r>
              <a:rPr lang="tr-TR" altLang="tr-TR" sz="2400" b="1" dirty="0" smtClean="0">
                <a:latin typeface="Times New Roman" pitchFamily="18" charset="0"/>
              </a:rPr>
              <a:t>Aracılık Yüklenim Sözleşmesi Akdedilmesi:</a:t>
            </a:r>
            <a:r>
              <a:rPr lang="tr-TR" altLang="tr-TR" sz="2400" dirty="0" smtClean="0">
                <a:latin typeface="Times New Roman" pitchFamily="18" charset="0"/>
              </a:rPr>
              <a:t> Özel amaçlı kuruluş varlığa dayalı menkul kıymet ihraç eder, yatırım bankası ise özel amaçlı kuruluş ile akdettiği aracılık yüklenim sözleşmesi çerçevesinde yatırımcılara varlığa dayalı menkul kıymet satışını yapar.</a:t>
            </a:r>
          </a:p>
          <a:p>
            <a:pPr algn="just" eaLnBrk="1" hangingPunct="1"/>
            <a:r>
              <a:rPr lang="tr-TR" altLang="tr-TR" sz="2400" b="1" dirty="0" smtClean="0">
                <a:latin typeface="Times New Roman" pitchFamily="18" charset="0"/>
              </a:rPr>
              <a:t>Alacakların Tahsili ve </a:t>
            </a:r>
            <a:r>
              <a:rPr lang="tr-TR" altLang="tr-TR" sz="2400" b="1" dirty="0" err="1" smtClean="0">
                <a:latin typeface="Times New Roman" pitchFamily="18" charset="0"/>
              </a:rPr>
              <a:t>VDMK’ların</a:t>
            </a:r>
            <a:r>
              <a:rPr lang="tr-TR" altLang="tr-TR" sz="2400" b="1" dirty="0" smtClean="0">
                <a:latin typeface="Times New Roman" pitchFamily="18" charset="0"/>
              </a:rPr>
              <a:t> Geri Ödenmesi:</a:t>
            </a:r>
            <a:r>
              <a:rPr lang="tr-TR" altLang="tr-TR" sz="2400" dirty="0" smtClean="0">
                <a:latin typeface="Times New Roman" pitchFamily="18" charset="0"/>
              </a:rPr>
              <a:t> Alacakların tahsilatı kaynak şirket veya başka bir kuruluş tarafından yerine getirilir. Tahsilatlar anapara ve faiz ödemelerinde kullanılır.</a:t>
            </a:r>
            <a:r>
              <a:rPr lang="tr-TR" altLang="tr-TR" dirty="0" smtClean="0"/>
              <a:t> </a:t>
            </a:r>
          </a:p>
        </p:txBody>
      </p:sp>
    </p:spTree>
    <p:extLst>
      <p:ext uri="{BB962C8B-B14F-4D97-AF65-F5344CB8AC3E}">
        <p14:creationId xmlns:p14="http://schemas.microsoft.com/office/powerpoint/2010/main" val="3264305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ctr" eaLnBrk="1" hangingPunct="1"/>
            <a:r>
              <a:rPr lang="tr-TR" altLang="tr-TR" sz="2400" dirty="0" smtClean="0"/>
              <a:t>Menkul Kıymetleştirme Süreci</a:t>
            </a:r>
          </a:p>
        </p:txBody>
      </p:sp>
      <p:sp>
        <p:nvSpPr>
          <p:cNvPr id="19459" name="Rectangle 3"/>
          <p:cNvSpPr>
            <a:spLocks noGrp="1" noChangeArrowheads="1"/>
          </p:cNvSpPr>
          <p:nvPr>
            <p:ph type="body" idx="1"/>
          </p:nvPr>
        </p:nvSpPr>
        <p:spPr>
          <a:xfrm>
            <a:off x="849086" y="1360715"/>
            <a:ext cx="7772400" cy="4530725"/>
          </a:xfrm>
        </p:spPr>
        <p:txBody>
          <a:bodyPr/>
          <a:lstStyle/>
          <a:p>
            <a:pPr algn="just" eaLnBrk="1" hangingPunct="1">
              <a:lnSpc>
                <a:spcPct val="80000"/>
              </a:lnSpc>
            </a:pPr>
            <a:r>
              <a:rPr lang="tr-TR" altLang="tr-TR" sz="2400" dirty="0" smtClean="0">
                <a:latin typeface="Times New Roman" pitchFamily="18" charset="0"/>
              </a:rPr>
              <a:t>Zaman içinde birçok kredi anlaşması yapmış olan kredi kurumu bilançosunda bulunan, aynı veya benzer koşullar taşıyan kredilerden bir alacak havuzu oluşturur.</a:t>
            </a:r>
          </a:p>
          <a:p>
            <a:pPr algn="just" eaLnBrk="1" hangingPunct="1">
              <a:lnSpc>
                <a:spcPct val="80000"/>
              </a:lnSpc>
            </a:pPr>
            <a:r>
              <a:rPr lang="tr-TR" altLang="tr-TR" sz="2400" dirty="0" smtClean="0">
                <a:latin typeface="Times New Roman" pitchFamily="18" charset="0"/>
              </a:rPr>
              <a:t>Kredi veren kurum, oluşturduğu alacak portföyünü ihraç amaçlı özel kuruma güvenilir kişi gözetiminde devreder.</a:t>
            </a:r>
          </a:p>
          <a:p>
            <a:pPr algn="just" eaLnBrk="1" hangingPunct="1">
              <a:lnSpc>
                <a:spcPct val="80000"/>
              </a:lnSpc>
            </a:pPr>
            <a:r>
              <a:rPr lang="tr-TR" altLang="tr-TR" sz="2400" dirty="0" smtClean="0">
                <a:latin typeface="Times New Roman" pitchFamily="18" charset="0"/>
              </a:rPr>
              <a:t>Menkul kıymetleştirme uygulamalarını teşvik etmek amacıyla kurulmuş olan özel amaçlı kurum, genellikle kendi portföyünde tutmak üzere satın aldığı alacaklara bağlı olarak aracı kuruluşlar vasıtasıyla, menkul kıymet ihraç eder.</a:t>
            </a:r>
          </a:p>
          <a:p>
            <a:pPr algn="just" eaLnBrk="1" hangingPunct="1">
              <a:lnSpc>
                <a:spcPct val="80000"/>
              </a:lnSpc>
            </a:pPr>
            <a:r>
              <a:rPr lang="tr-TR" altLang="tr-TR" sz="2400" dirty="0" smtClean="0">
                <a:latin typeface="Times New Roman" pitchFamily="18" charset="0"/>
              </a:rPr>
              <a:t>İhraç edilen menkul kıymetleri satın alan yatırımcılara yapılacak ödemeler için, menkul kıymetin bağlı olduğu alacak havuzundan düzenli olarak gelen faiz ve ana para ödemeleri kaynak olarak gösterilir.</a:t>
            </a:r>
          </a:p>
        </p:txBody>
      </p:sp>
    </p:spTree>
    <p:extLst>
      <p:ext uri="{BB962C8B-B14F-4D97-AF65-F5344CB8AC3E}">
        <p14:creationId xmlns:p14="http://schemas.microsoft.com/office/powerpoint/2010/main" val="262861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tr-TR" altLang="tr-TR" sz="2400" dirty="0" smtClean="0"/>
              <a:t>Menkul Kıymetleştirme Süreci</a:t>
            </a:r>
          </a:p>
        </p:txBody>
      </p:sp>
      <p:sp>
        <p:nvSpPr>
          <p:cNvPr id="20483" name="Rectangle 3"/>
          <p:cNvSpPr>
            <a:spLocks noGrp="1" noChangeArrowheads="1"/>
          </p:cNvSpPr>
          <p:nvPr>
            <p:ph type="body" idx="1"/>
          </p:nvPr>
        </p:nvSpPr>
        <p:spPr>
          <a:xfrm>
            <a:off x="859972" y="1142999"/>
            <a:ext cx="7772400" cy="4530725"/>
          </a:xfrm>
        </p:spPr>
        <p:txBody>
          <a:bodyPr/>
          <a:lstStyle/>
          <a:p>
            <a:pPr algn="just" eaLnBrk="1" hangingPunct="1">
              <a:lnSpc>
                <a:spcPct val="90000"/>
              </a:lnSpc>
            </a:pPr>
            <a:r>
              <a:rPr lang="tr-TR" altLang="tr-TR" sz="2200" dirty="0" smtClean="0">
                <a:latin typeface="Times New Roman" pitchFamily="18" charset="0"/>
              </a:rPr>
              <a:t>İhraç edilen menkul kıymetler, özel amaçlı kurumun portföyüne aldığı alacak havuzu teminat gösterilerek yatırım bankaları vasıtasıyla, kurumsal yatırımcılara ve tasarruf sahiplerine satılır. Menkul kıymet ihracını organize eden özel amaçlı kurum, menkul kıymetlerin güvenilirliğini ve </a:t>
            </a:r>
            <a:r>
              <a:rPr lang="tr-TR" altLang="tr-TR" sz="2200" dirty="0" err="1" smtClean="0">
                <a:latin typeface="Times New Roman" pitchFamily="18" charset="0"/>
              </a:rPr>
              <a:t>pazarlanabilirliğini</a:t>
            </a:r>
            <a:r>
              <a:rPr lang="tr-TR" altLang="tr-TR" sz="2200" dirty="0" smtClean="0">
                <a:latin typeface="Times New Roman" pitchFamily="18" charset="0"/>
              </a:rPr>
              <a:t> artırmak için, ödemelerin düzenli yapılacağına dair yatırımcılara çeşitli güvenceler sunar. Bu hizmet sigortalama yoluyla verilir.</a:t>
            </a:r>
          </a:p>
          <a:p>
            <a:pPr algn="just" eaLnBrk="1" hangingPunct="1">
              <a:lnSpc>
                <a:spcPct val="90000"/>
              </a:lnSpc>
            </a:pPr>
            <a:r>
              <a:rPr lang="tr-TR" altLang="tr-TR" sz="2200" dirty="0" smtClean="0">
                <a:latin typeface="Times New Roman" pitchFamily="18" charset="0"/>
              </a:rPr>
              <a:t>Alacak havuzundaki sözleşmelerin borçluları anapara ve faiz ödemelerini krediyi aldıkları kuruma yaparlar, ödemeleri toplama, bunları kredi kurumuna iletme, zamanında ödenmeyen alacakları izleme hizmeti bazen kredi veren kurumun içinde oluşturulan hizmet kuruluş tarafından yerine getirilir.</a:t>
            </a:r>
          </a:p>
          <a:p>
            <a:pPr algn="just" eaLnBrk="1" hangingPunct="1">
              <a:lnSpc>
                <a:spcPct val="90000"/>
              </a:lnSpc>
            </a:pPr>
            <a:r>
              <a:rPr lang="tr-TR" altLang="tr-TR" sz="2200" dirty="0" smtClean="0">
                <a:latin typeface="Times New Roman" pitchFamily="18" charset="0"/>
              </a:rPr>
              <a:t>Önce kredi veren kuruma gelen nakit akımları, sonra güvenilir kişinin nezdindeki bir hesaba aktarılır. Daha sonra güvenilir kişi, bunları yatırımcılara aktarır.</a:t>
            </a:r>
          </a:p>
        </p:txBody>
      </p:sp>
    </p:spTree>
    <p:extLst>
      <p:ext uri="{BB962C8B-B14F-4D97-AF65-F5344CB8AC3E}">
        <p14:creationId xmlns:p14="http://schemas.microsoft.com/office/powerpoint/2010/main" val="4035627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Başlık 1"/>
          <p:cNvSpPr>
            <a:spLocks noGrp="1"/>
          </p:cNvSpPr>
          <p:nvPr>
            <p:ph type="title" idx="4294967295"/>
          </p:nvPr>
        </p:nvSpPr>
        <p:spPr>
          <a:xfrm>
            <a:off x="914400" y="277813"/>
            <a:ext cx="7772400" cy="1143000"/>
          </a:xfrm>
          <a:prstGeom prst="rect">
            <a:avLst/>
          </a:prstGeom>
        </p:spPr>
        <p:txBody>
          <a:bodyPr/>
          <a:lstStyle/>
          <a:p>
            <a:pPr algn="ctr" eaLnBrk="1" hangingPunct="1"/>
            <a:r>
              <a:rPr lang="tr-TR" altLang="tr-TR" sz="2400" dirty="0" smtClean="0"/>
              <a:t>Menkul Kıymetleştirmeye Konu Olan </a:t>
            </a:r>
            <a:r>
              <a:rPr lang="tr-TR" altLang="tr-TR" sz="2400" dirty="0" smtClean="0"/>
              <a:t/>
            </a:r>
            <a:br>
              <a:rPr lang="tr-TR" altLang="tr-TR" sz="2400" dirty="0" smtClean="0"/>
            </a:br>
            <a:r>
              <a:rPr lang="tr-TR" altLang="tr-TR" sz="2400" dirty="0" smtClean="0"/>
              <a:t>Alacak </a:t>
            </a:r>
            <a:r>
              <a:rPr lang="tr-TR" altLang="tr-TR" sz="2400" dirty="0" smtClean="0"/>
              <a:t>Türleri</a:t>
            </a:r>
          </a:p>
        </p:txBody>
      </p:sp>
      <p:sp>
        <p:nvSpPr>
          <p:cNvPr id="21507" name="İçerik Yer Tutucusu 2"/>
          <p:cNvSpPr>
            <a:spLocks noGrp="1"/>
          </p:cNvSpPr>
          <p:nvPr>
            <p:ph idx="4294967295"/>
          </p:nvPr>
        </p:nvSpPr>
        <p:spPr>
          <a:xfrm>
            <a:off x="914400" y="1600200"/>
            <a:ext cx="7772400" cy="4530725"/>
          </a:xfrm>
          <a:prstGeom prst="rect">
            <a:avLst/>
          </a:prstGeom>
        </p:spPr>
        <p:txBody>
          <a:bodyPr/>
          <a:lstStyle/>
          <a:p>
            <a:pPr eaLnBrk="1" hangingPunct="1">
              <a:buFont typeface="Wingdings" pitchFamily="2" charset="2"/>
              <a:buNone/>
            </a:pPr>
            <a:endParaRPr lang="tr-TR" altLang="tr-TR" sz="1800" b="1" smtClean="0"/>
          </a:p>
          <a:p>
            <a:pPr eaLnBrk="1" hangingPunct="1"/>
            <a:r>
              <a:rPr lang="tr-TR" altLang="tr-TR" sz="2400" smtClean="0">
                <a:latin typeface="Times New Roman" pitchFamily="18" charset="0"/>
              </a:rPr>
              <a:t>İpotekli Konut Kredileri</a:t>
            </a:r>
          </a:p>
          <a:p>
            <a:pPr eaLnBrk="1" hangingPunct="1"/>
            <a:r>
              <a:rPr lang="tr-TR" altLang="tr-TR" sz="2400" smtClean="0">
                <a:latin typeface="Times New Roman" pitchFamily="18" charset="0"/>
              </a:rPr>
              <a:t>Otomobil Kredileri</a:t>
            </a:r>
          </a:p>
          <a:p>
            <a:pPr eaLnBrk="1" hangingPunct="1"/>
            <a:r>
              <a:rPr lang="tr-TR" altLang="tr-TR" sz="2400" smtClean="0">
                <a:latin typeface="Times New Roman" pitchFamily="18" charset="0"/>
              </a:rPr>
              <a:t>Kredi Kartı Alacakları</a:t>
            </a:r>
          </a:p>
          <a:p>
            <a:pPr eaLnBrk="1" hangingPunct="1"/>
            <a:r>
              <a:rPr lang="tr-TR" altLang="tr-TR" sz="2400" smtClean="0">
                <a:latin typeface="Times New Roman" pitchFamily="18" charset="0"/>
              </a:rPr>
              <a:t>Finansal Kiralama Alacakları</a:t>
            </a:r>
          </a:p>
          <a:p>
            <a:pPr eaLnBrk="1" hangingPunct="1"/>
            <a:r>
              <a:rPr lang="tr-TR" altLang="tr-TR" sz="2400" smtClean="0">
                <a:latin typeface="Times New Roman" pitchFamily="18" charset="0"/>
              </a:rPr>
              <a:t>İhracat Kredileri</a:t>
            </a:r>
          </a:p>
          <a:p>
            <a:pPr eaLnBrk="1" hangingPunct="1"/>
            <a:r>
              <a:rPr lang="tr-TR" altLang="tr-TR" sz="2400" smtClean="0">
                <a:latin typeface="Times New Roman" pitchFamily="18" charset="0"/>
              </a:rPr>
              <a:t>Gelecekte Oluşacak Nakit Akımları</a:t>
            </a:r>
          </a:p>
          <a:p>
            <a:pPr eaLnBrk="1" hangingPunct="1"/>
            <a:r>
              <a:rPr lang="tr-TR" altLang="tr-TR" sz="2400" smtClean="0">
                <a:latin typeface="Times New Roman" pitchFamily="18" charset="0"/>
              </a:rPr>
              <a:t>Diğer</a:t>
            </a:r>
          </a:p>
        </p:txBody>
      </p:sp>
    </p:spTree>
    <p:extLst>
      <p:ext uri="{BB962C8B-B14F-4D97-AF65-F5344CB8AC3E}">
        <p14:creationId xmlns:p14="http://schemas.microsoft.com/office/powerpoint/2010/main" val="14721759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25670</TotalTime>
  <Words>1094</Words>
  <Application>Microsoft Office PowerPoint</Application>
  <PresentationFormat>Ekran Gösterisi (4:3)</PresentationFormat>
  <Paragraphs>69</Paragraphs>
  <Slides>15</Slides>
  <Notes>0</Notes>
  <HiddenSlides>0</HiddenSlides>
  <MMClips>0</MMClips>
  <ScaleCrop>false</ScaleCrop>
  <HeadingPairs>
    <vt:vector size="4" baseType="variant">
      <vt:variant>
        <vt:lpstr>Tema</vt:lpstr>
      </vt:variant>
      <vt:variant>
        <vt:i4>3</vt:i4>
      </vt:variant>
      <vt:variant>
        <vt:lpstr>Slayt Başlıkları</vt:lpstr>
      </vt:variant>
      <vt:variant>
        <vt:i4>15</vt:i4>
      </vt:variant>
    </vt:vector>
  </HeadingPairs>
  <TitlesOfParts>
    <vt:vector size="18" baseType="lpstr">
      <vt:lpstr>ekonomi</vt:lpstr>
      <vt:lpstr>1_Rics</vt:lpstr>
      <vt:lpstr>h.t.</vt:lpstr>
      <vt:lpstr>PowerPoint Sunusu</vt:lpstr>
      <vt:lpstr>Alacak Havuzunun Oluşturulması ve Havuzun Özellikleri</vt:lpstr>
      <vt:lpstr>PowerPoint Sunusu</vt:lpstr>
      <vt:lpstr>Menkul Kıymetleştirme Aşamaları</vt:lpstr>
      <vt:lpstr>Menkul Kıymetleştirme Aşamaları</vt:lpstr>
      <vt:lpstr>Menkul Kıymetleştirme Aşamaları</vt:lpstr>
      <vt:lpstr>Menkul Kıymetleştirme Süreci</vt:lpstr>
      <vt:lpstr>Menkul Kıymetleştirme Süreci</vt:lpstr>
      <vt:lpstr>Menkul Kıymetleştirmeye Konu Olan  Alacak Türleri</vt:lpstr>
      <vt:lpstr>Menkul Kıymetleştirme Yöntemleri</vt:lpstr>
      <vt:lpstr>Menkul Kıymetleştirme Yöntemleri</vt:lpstr>
      <vt:lpstr>Menkul Kıymetleştirmenin Taşıdığı Riskler</vt:lpstr>
      <vt:lpstr>Menkul Kıymetleştirmenin Taşıdığı Riskler</vt:lpstr>
      <vt:lpstr>Menkul Kıymetleştirmenin Taşıdığı Riskler</vt:lpstr>
      <vt:lpstr>Menkul Kıymetleştirme  Uygulamalarının Yararları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947</cp:revision>
  <cp:lastPrinted>2016-10-24T07:53:35Z</cp:lastPrinted>
  <dcterms:created xsi:type="dcterms:W3CDTF">2016-09-18T09:35:24Z</dcterms:created>
  <dcterms:modified xsi:type="dcterms:W3CDTF">2020-03-06T14:19:16Z</dcterms:modified>
</cp:coreProperties>
</file>