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313" r:id="rId4"/>
    <p:sldId id="312" r:id="rId5"/>
    <p:sldId id="318" r:id="rId6"/>
    <p:sldId id="317" r:id="rId7"/>
    <p:sldId id="316" r:id="rId8"/>
    <p:sldId id="321" r:id="rId9"/>
    <p:sldId id="320" r:id="rId10"/>
    <p:sldId id="319" r:id="rId11"/>
    <p:sldId id="315" r:id="rId12"/>
    <p:sldId id="322" r:id="rId13"/>
    <p:sldId id="323" r:id="rId14"/>
    <p:sldId id="324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33" autoAdjust="0"/>
    <p:restoredTop sz="94660"/>
  </p:normalViewPr>
  <p:slideViewPr>
    <p:cSldViewPr>
      <p:cViewPr varScale="1">
        <p:scale>
          <a:sx n="108" d="100"/>
          <a:sy n="108" d="100"/>
        </p:scale>
        <p:origin x="171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12C95-84E5-479B-996E-A11D5EC8C7B9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A780D4-8079-4B27-A676-FF9BF299137B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43FE18-38E3-4915-9A24-FD7BE7F9AF8E}" type="datetimeFigureOut">
              <a:rPr lang="en-US" smtClean="0"/>
              <a:pPr/>
              <a:t>2/26/2020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8E01A-7A81-4A50-BADA-B3DF7F87F4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396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9962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0015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4812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9411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4777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819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8655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725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2445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57394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463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8E01A-7A81-4A50-BADA-B3DF7F87F41F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500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57000" contrast="-16000"/>
          </a:blip>
          <a:srcRect/>
          <a:stretch>
            <a:fillRect l="-27000" r="-2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26.02.2020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wheel spokes="1"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1907704" y="1556792"/>
            <a:ext cx="6172200" cy="3888432"/>
          </a:xfrm>
        </p:spPr>
        <p:txBody>
          <a:bodyPr>
            <a:normAutofit fontScale="90000"/>
          </a:bodyPr>
          <a:lstStyle/>
          <a:p>
            <a:pPr algn="ctr"/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HİN 203 Eskiçağ Hint tarihi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11. hafta</a:t>
            </a: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r>
              <a:rPr lang="tr-TR" sz="2700" dirty="0" err="1">
                <a:solidFill>
                  <a:schemeClr val="accent2">
                    <a:lumMod val="75000"/>
                  </a:schemeClr>
                </a:solidFill>
              </a:rPr>
              <a:t>Magadha</a:t>
            </a:r>
            <a:r>
              <a:rPr lang="tr-TR" sz="2700" dirty="0">
                <a:solidFill>
                  <a:schemeClr val="accent2">
                    <a:lumMod val="75000"/>
                  </a:schemeClr>
                </a:solidFill>
              </a:rPr>
              <a:t> İmparatorluğu </a:t>
            </a:r>
            <a:r>
              <a:rPr lang="tr-TR" sz="2700">
                <a:solidFill>
                  <a:schemeClr val="accent2">
                    <a:lumMod val="75000"/>
                  </a:schemeClr>
                </a:solidFill>
              </a:rPr>
              <a:t>Bimbisara</a:t>
            </a:r>
            <a:br>
              <a:rPr lang="tr-TR" dirty="0"/>
            </a:br>
            <a:br>
              <a:rPr lang="tr-TR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br>
              <a:rPr lang="tr-TR" sz="1600" dirty="0">
                <a:solidFill>
                  <a:schemeClr val="tx1"/>
                </a:solidFill>
              </a:rPr>
            </a:br>
            <a:endParaRPr lang="tr-TR" sz="1600" dirty="0">
              <a:solidFill>
                <a:schemeClr val="tx1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2286000" y="3573016"/>
            <a:ext cx="6172200" cy="2801906"/>
          </a:xfrm>
        </p:spPr>
        <p:txBody>
          <a:bodyPr>
            <a:normAutofit/>
          </a:bodyPr>
          <a:lstStyle/>
          <a:p>
            <a:pPr algn="ctr"/>
            <a:endParaRPr lang="tr-TR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Doç. Dr. Yalçın Kayalı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Ankara Üniversitesi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Dil ve Tarih-Coğrafya Fakültesi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Doğu Dilleri ve Edebiyatları Bölümü</a:t>
            </a:r>
          </a:p>
          <a:p>
            <a:pPr algn="r"/>
            <a:r>
              <a:rPr lang="tr-TR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Hindoloji Anabilim Dalı</a:t>
            </a:r>
          </a:p>
        </p:txBody>
      </p:sp>
    </p:spTree>
  </p:cSld>
  <p:clrMapOvr>
    <a:masterClrMapping/>
  </p:clrMapOvr>
  <p:transition>
    <p:wheel spokes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Bimbisāra’nın</a:t>
            </a:r>
            <a:r>
              <a:rPr lang="tr-TR" dirty="0"/>
              <a:t> yaklaşık olarak MÖ 491’de oğlu </a:t>
            </a:r>
            <a:r>
              <a:rPr lang="tr-TR" dirty="0" err="1"/>
              <a:t>Acātaşatru</a:t>
            </a:r>
            <a:r>
              <a:rPr lang="tr-TR" dirty="0"/>
              <a:t> tarafından zehirlenerek öldürüldüğü bilinmektedir. Geleneksel yaklaşım, </a:t>
            </a:r>
            <a:r>
              <a:rPr lang="tr-TR" dirty="0" err="1"/>
              <a:t>Acātaşatru’nun</a:t>
            </a:r>
            <a:r>
              <a:rPr lang="tr-TR" dirty="0"/>
              <a:t> </a:t>
            </a:r>
            <a:r>
              <a:rPr lang="tr-TR" dirty="0" err="1"/>
              <a:t>Buddha’nın</a:t>
            </a:r>
            <a:r>
              <a:rPr lang="tr-TR" dirty="0"/>
              <a:t> kıskanç ve kötü kuzeni </a:t>
            </a:r>
            <a:r>
              <a:rPr lang="tr-TR" dirty="0" err="1"/>
              <a:t>Devadatta’nın</a:t>
            </a:r>
            <a:r>
              <a:rPr lang="tr-TR" dirty="0"/>
              <a:t> kışkırtmaları sonucu babasını öldürdüğünü ileri sürmektedir. </a:t>
            </a:r>
            <a:r>
              <a:rPr lang="tr-TR" dirty="0" err="1"/>
              <a:t>Acātaşatru</a:t>
            </a:r>
            <a:r>
              <a:rPr lang="tr-TR" dirty="0"/>
              <a:t> ilk seferinde kendi kılıcıyla babasını öldürmeye çalışmış ancak bu girişimi bilinmeyen bir sebeple başarısız olmuştur.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47965426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 olayın ortaya çıkması üzerine </a:t>
            </a:r>
            <a:r>
              <a:rPr lang="tr-TR" dirty="0" err="1"/>
              <a:t>Bimbisāra’nın</a:t>
            </a:r>
            <a:r>
              <a:rPr lang="tr-TR" dirty="0"/>
              <a:t> danışma meclisi üyeleri, suikast girişimine karışan herkesin öldürülmesine hükmetse de </a:t>
            </a:r>
            <a:r>
              <a:rPr lang="tr-TR" dirty="0" err="1"/>
              <a:t>Bimbisāra</a:t>
            </a:r>
            <a:r>
              <a:rPr lang="tr-TR" dirty="0"/>
              <a:t> oğlunu affetmiştir. Ancak </a:t>
            </a:r>
            <a:r>
              <a:rPr lang="tr-TR" dirty="0" err="1"/>
              <a:t>Devadatta</a:t>
            </a:r>
            <a:r>
              <a:rPr lang="tr-TR" dirty="0"/>
              <a:t>, hayatın kısa olduğunu ve krallığının uzun sürmesi için babası </a:t>
            </a:r>
            <a:r>
              <a:rPr lang="tr-TR" dirty="0" err="1"/>
              <a:t>Bimbisāra’yı</a:t>
            </a:r>
            <a:r>
              <a:rPr lang="tr-TR" dirty="0"/>
              <a:t> öldürmesi gerektiğini söyleyerek </a:t>
            </a:r>
            <a:r>
              <a:rPr lang="tr-TR" dirty="0" err="1"/>
              <a:t>Acātaşatru’yu</a:t>
            </a:r>
            <a:r>
              <a:rPr lang="tr-TR" dirty="0"/>
              <a:t> kışkırtmaya devam etmiş ve sonunda </a:t>
            </a:r>
            <a:r>
              <a:rPr lang="tr-TR" dirty="0" err="1"/>
              <a:t>Acātaşatru</a:t>
            </a:r>
            <a:r>
              <a:rPr lang="tr-TR" dirty="0"/>
              <a:t> babası </a:t>
            </a:r>
            <a:r>
              <a:rPr lang="tr-TR" dirty="0" err="1"/>
              <a:t>Bimbisāra’yı</a:t>
            </a:r>
            <a:r>
              <a:rPr lang="tr-TR" dirty="0"/>
              <a:t> öldürmüştür.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406667516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Ayrıca </a:t>
            </a:r>
            <a:r>
              <a:rPr lang="tr-TR" dirty="0" err="1"/>
              <a:t>Acātaşatru’nun</a:t>
            </a:r>
            <a:r>
              <a:rPr lang="tr-TR" dirty="0"/>
              <a:t> suçunu, </a:t>
            </a:r>
            <a:r>
              <a:rPr lang="tr-TR" dirty="0" err="1"/>
              <a:t>Buddha’ya</a:t>
            </a:r>
            <a:r>
              <a:rPr lang="tr-TR" dirty="0"/>
              <a:t> itiraf ettiği de kaydedilmiştir. Bu olay, </a:t>
            </a:r>
            <a:r>
              <a:rPr lang="tr-TR" dirty="0" err="1"/>
              <a:t>Magadha</a:t>
            </a:r>
            <a:r>
              <a:rPr lang="tr-TR" dirty="0"/>
              <a:t> sarayını da derinden etkilemiş ve özellikle </a:t>
            </a:r>
            <a:r>
              <a:rPr lang="tr-TR" dirty="0" err="1"/>
              <a:t>Bimbisāra’nın</a:t>
            </a:r>
            <a:r>
              <a:rPr lang="tr-TR" dirty="0"/>
              <a:t> eşleri vasıtasıyla kurulan ilişkiler hasar görmüştür.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87251210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Cainist</a:t>
            </a:r>
            <a:r>
              <a:rPr lang="tr-TR" dirty="0"/>
              <a:t> gelenekte ise bu durum daha farklı bir biçimde aktarılmaktadır. </a:t>
            </a:r>
            <a:r>
              <a:rPr lang="tr-TR" dirty="0" err="1"/>
              <a:t>Cainler</a:t>
            </a:r>
            <a:r>
              <a:rPr lang="tr-TR" dirty="0"/>
              <a:t> </a:t>
            </a:r>
            <a:r>
              <a:rPr lang="tr-TR" dirty="0" err="1"/>
              <a:t>Acātaşatru’ya</a:t>
            </a:r>
            <a:r>
              <a:rPr lang="tr-TR" dirty="0"/>
              <a:t> karşı daha merhametlidir. Onu baba katili olarak addetmezler. Efsaneye göre, </a:t>
            </a:r>
            <a:r>
              <a:rPr lang="tr-TR" dirty="0" err="1"/>
              <a:t>Bimbisāra</a:t>
            </a:r>
            <a:r>
              <a:rPr lang="tr-TR" dirty="0"/>
              <a:t> diğer bir oğlunu krallığın varisi olarak göstermiştir.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391204029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Bunu öğrenen </a:t>
            </a:r>
            <a:r>
              <a:rPr lang="tr-TR" dirty="0" err="1"/>
              <a:t>Acātaşatru</a:t>
            </a:r>
            <a:r>
              <a:rPr lang="tr-TR" dirty="0"/>
              <a:t> çok sinirlenmiş ve tahtın sahibi olabilmek için babasını hapsetmiştir. Günler süren tutsaklıktan sonra </a:t>
            </a:r>
            <a:r>
              <a:rPr lang="tr-TR" dirty="0" err="1"/>
              <a:t>Bimbisāra</a:t>
            </a:r>
            <a:r>
              <a:rPr lang="tr-TR" dirty="0"/>
              <a:t>, oğlunun daha kötü bir şey yapmasını engellemek için kendini zehirleyerek ölmüştür… </a:t>
            </a:r>
          </a:p>
          <a:p>
            <a:pPr marL="0" indent="0" algn="ctr">
              <a:buNone/>
            </a:pPr>
            <a:r>
              <a:rPr lang="tr-TR" dirty="0"/>
              <a:t> </a:t>
            </a:r>
          </a:p>
          <a:p>
            <a:pPr algn="ctr"/>
            <a:endParaRPr lang="tr-TR" dirty="0"/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245473916"/>
      </p:ext>
    </p:extLst>
  </p:cSld>
  <p:clrMapOvr>
    <a:masterClrMapping/>
  </p:clrMapOvr>
  <p:transition>
    <p:wheel spokes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 Bazı kaynaklarda </a:t>
            </a:r>
            <a:r>
              <a:rPr lang="tr-TR" dirty="0" err="1"/>
              <a:t>Bimbisāra’nın</a:t>
            </a:r>
            <a:r>
              <a:rPr lang="tr-TR" dirty="0"/>
              <a:t> babasının </a:t>
            </a:r>
            <a:r>
              <a:rPr lang="tr-TR" dirty="0" err="1"/>
              <a:t>Anga</a:t>
            </a:r>
            <a:r>
              <a:rPr lang="tr-TR" dirty="0"/>
              <a:t> kralı tarafından mağlup edildiği, bu sebeple de </a:t>
            </a:r>
            <a:r>
              <a:rPr lang="tr-TR" dirty="0" err="1"/>
              <a:t>Bimbisāra’nın</a:t>
            </a:r>
            <a:r>
              <a:rPr lang="tr-TR" dirty="0"/>
              <a:t> intikam almak için </a:t>
            </a:r>
            <a:r>
              <a:rPr lang="tr-TR" dirty="0" err="1"/>
              <a:t>Anga’ya</a:t>
            </a:r>
            <a:r>
              <a:rPr lang="tr-TR" dirty="0"/>
              <a:t> savaş açtığı aktarılmaktadır. Çetin bir mücadelenin ardından </a:t>
            </a:r>
            <a:r>
              <a:rPr lang="tr-TR" dirty="0" err="1"/>
              <a:t>Anga’yı</a:t>
            </a:r>
            <a:r>
              <a:rPr lang="tr-TR" dirty="0"/>
              <a:t> ele geçiren </a:t>
            </a:r>
            <a:r>
              <a:rPr lang="tr-TR" dirty="0" err="1"/>
              <a:t>Bimbisāra’nın</a:t>
            </a:r>
            <a:r>
              <a:rPr lang="tr-TR" dirty="0"/>
              <a:t>, oğlu </a:t>
            </a:r>
            <a:r>
              <a:rPr lang="tr-TR" dirty="0" err="1"/>
              <a:t>Acātaşatru’yu</a:t>
            </a:r>
            <a:r>
              <a:rPr lang="tr-TR" dirty="0"/>
              <a:t> </a:t>
            </a:r>
            <a:r>
              <a:rPr lang="tr-TR" dirty="0" err="1"/>
              <a:t>Anga</a:t>
            </a:r>
            <a:r>
              <a:rPr lang="tr-TR" dirty="0"/>
              <a:t> valisi olarak görevlendirdiği bilinmektedir.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08732814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Bimbisāra</a:t>
            </a:r>
            <a:r>
              <a:rPr lang="tr-TR" dirty="0"/>
              <a:t>, </a:t>
            </a:r>
            <a:r>
              <a:rPr lang="tr-TR" dirty="0" err="1"/>
              <a:t>Anga’nın</a:t>
            </a:r>
            <a:r>
              <a:rPr lang="tr-TR" dirty="0"/>
              <a:t> fethi hariç, barışçıl bir politikadan yana olmuş bir hükümdardı. </a:t>
            </a:r>
            <a:r>
              <a:rPr lang="tr-TR" dirty="0" err="1"/>
              <a:t>Gandhara</a:t>
            </a:r>
            <a:r>
              <a:rPr lang="tr-TR" dirty="0"/>
              <a:t> ve </a:t>
            </a:r>
            <a:r>
              <a:rPr lang="tr-TR" dirty="0" err="1"/>
              <a:t>Avanti</a:t>
            </a:r>
            <a:r>
              <a:rPr lang="tr-TR" dirty="0"/>
              <a:t> kralları ile oldukça iyi ilişkiler yürütmüş, ülkesinin ferahı ve güvenliği için ılımlı bir siyasetten yana olmuştur. </a:t>
            </a:r>
            <a:r>
              <a:rPr lang="tr-TR" dirty="0" err="1"/>
              <a:t>Buddha’nın</a:t>
            </a:r>
            <a:r>
              <a:rPr lang="tr-TR" dirty="0"/>
              <a:t> yaşadığı çağ ve coğrafyada yaklaşık elli bir yıl tahtta kalan </a:t>
            </a:r>
            <a:r>
              <a:rPr lang="tr-TR" dirty="0" err="1"/>
              <a:t>Bimbisāra</a:t>
            </a:r>
            <a:r>
              <a:rPr lang="tr-TR" dirty="0"/>
              <a:t>, Buddhizm’in de ilk hamilerinden biri olarak bilinmektedir.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862551632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Buddhist kaynaklarda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Gautama’yı</a:t>
            </a:r>
            <a:r>
              <a:rPr lang="tr-TR" dirty="0"/>
              <a:t> aydınlanmaya erişmeden yedi yıl önce </a:t>
            </a:r>
            <a:r>
              <a:rPr lang="tr-TR" dirty="0" err="1"/>
              <a:t>Girivraca’da</a:t>
            </a:r>
            <a:r>
              <a:rPr lang="tr-TR" dirty="0"/>
              <a:t> gördüğü aktarılır. Öyle ki </a:t>
            </a:r>
            <a:r>
              <a:rPr lang="tr-TR" dirty="0" err="1"/>
              <a:t>Gautama’dan</a:t>
            </a:r>
            <a:r>
              <a:rPr lang="tr-TR" dirty="0"/>
              <a:t> çok etkilenen </a:t>
            </a:r>
            <a:r>
              <a:rPr lang="tr-TR" dirty="0" err="1"/>
              <a:t>Bimbisāra’nın</a:t>
            </a:r>
            <a:r>
              <a:rPr lang="tr-TR" dirty="0"/>
              <a:t> onu, imparatorluğunun ruhani yol göstericisi olması için sarayına davet ettiği söylenmektedir. Ancak </a:t>
            </a:r>
            <a:r>
              <a:rPr lang="tr-TR" dirty="0" err="1"/>
              <a:t>Gautama</a:t>
            </a:r>
            <a:r>
              <a:rPr lang="tr-TR" dirty="0"/>
              <a:t> bu teklifi kabul etmemiştir.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4281922946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İkinci görüşmelerinde ise </a:t>
            </a:r>
            <a:r>
              <a:rPr lang="tr-TR" dirty="0" err="1"/>
              <a:t>Bimbisāra</a:t>
            </a:r>
            <a:r>
              <a:rPr lang="tr-TR" dirty="0"/>
              <a:t>, aydınlanmaya ulaşmış olan </a:t>
            </a:r>
            <a:r>
              <a:rPr lang="tr-TR" dirty="0" err="1"/>
              <a:t>Buddha’ya</a:t>
            </a:r>
            <a:r>
              <a:rPr lang="tr-TR" dirty="0"/>
              <a:t> “efendimiz” şeklinde hitap etmiştir. Kendisinin ve tüm halkının ona bağlılığını bildirmiş ve Buddhist öğretilerin bazılarını doğrudan </a:t>
            </a:r>
            <a:r>
              <a:rPr lang="tr-TR" dirty="0" err="1"/>
              <a:t>Buddha’nın</a:t>
            </a:r>
            <a:r>
              <a:rPr lang="tr-TR" dirty="0"/>
              <a:t> kendisinden dinlediği kaydedilmiştir. Onun Buddhizm adına bilinen ilk icraatı, Karanda </a:t>
            </a:r>
            <a:r>
              <a:rPr lang="tr-TR" dirty="0" err="1"/>
              <a:t>Venu</a:t>
            </a:r>
            <a:r>
              <a:rPr lang="tr-TR" dirty="0"/>
              <a:t> Vana olarak anılan büyük bir bambu koruluğunu </a:t>
            </a:r>
            <a:r>
              <a:rPr lang="tr-TR" dirty="0" err="1"/>
              <a:t>Samgha’ya</a:t>
            </a:r>
            <a:r>
              <a:rPr lang="tr-TR" dirty="0"/>
              <a:t> bağışlaması olmuştur.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766427160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Sonrasında da çileci bir yaşam tarzı süren keşişler için hizmet etmek üzere, özel hekimi </a:t>
            </a:r>
            <a:r>
              <a:rPr lang="tr-TR" dirty="0" err="1"/>
              <a:t>Civaka’yı</a:t>
            </a:r>
            <a:r>
              <a:rPr lang="tr-TR" dirty="0"/>
              <a:t> görevlendirmiştir. Son olarak, bir sandalla nehrin karşına geçmek isteyen </a:t>
            </a:r>
            <a:r>
              <a:rPr lang="tr-TR" dirty="0" err="1"/>
              <a:t>Buddha’nın</a:t>
            </a:r>
            <a:r>
              <a:rPr lang="tr-TR" dirty="0"/>
              <a:t> sandalcıya verecek parası olmaması üzerine Buddha ve müritlerinin, hükümdarlığı </a:t>
            </a:r>
            <a:r>
              <a:rPr lang="tr-TR" dirty="0" err="1"/>
              <a:t>boyuncaki</a:t>
            </a:r>
            <a:r>
              <a:rPr lang="tr-TR" dirty="0"/>
              <a:t> tüm sandal ücretlerini kendi kasasından karşılamıştır. 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4063896589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Araştırmacılar aslında </a:t>
            </a:r>
            <a:r>
              <a:rPr lang="tr-TR" dirty="0" err="1"/>
              <a:t>Bimbisāra’nın</a:t>
            </a:r>
            <a:r>
              <a:rPr lang="tr-TR" dirty="0"/>
              <a:t>, hem Buddha hem de </a:t>
            </a:r>
            <a:r>
              <a:rPr lang="tr-TR" dirty="0" err="1"/>
              <a:t>Mahāvīra’nın</a:t>
            </a:r>
            <a:r>
              <a:rPr lang="tr-TR" dirty="0"/>
              <a:t> her ikisini de desteklediğini ve sempati duyduğunu bildirmektedir. Öyle ki </a:t>
            </a:r>
            <a:r>
              <a:rPr lang="tr-TR" dirty="0" err="1"/>
              <a:t>Buddhizm’e</a:t>
            </a:r>
            <a:r>
              <a:rPr lang="tr-TR" dirty="0"/>
              <a:t> paralel olarak, Brahmanizm’in sömürgeci hegemonyasına karşı gelişen ilk dönem </a:t>
            </a:r>
            <a:r>
              <a:rPr lang="tr-TR" dirty="0" err="1"/>
              <a:t>Cainist</a:t>
            </a:r>
            <a:r>
              <a:rPr lang="tr-TR" dirty="0"/>
              <a:t> düşünce ve öğretileri de yaklaşık olarak MÖ 6. yüzyıla dayandırılır. İlgili dönem, Buddhist felsefenin yayıldığı ve geliştiği devirle de çağdaştır.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2643224347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/>
              <a:t>Kurucusu </a:t>
            </a:r>
            <a:r>
              <a:rPr lang="tr-TR" dirty="0" err="1"/>
              <a:t>Vardhamāna</a:t>
            </a:r>
            <a:r>
              <a:rPr lang="tr-TR" dirty="0"/>
              <a:t> </a:t>
            </a:r>
            <a:r>
              <a:rPr lang="tr-TR" dirty="0" err="1"/>
              <a:t>Mahāvīra’nın</a:t>
            </a:r>
            <a:r>
              <a:rPr lang="tr-TR" dirty="0"/>
              <a:t>, insanlığın kurtarıcısı </a:t>
            </a:r>
            <a:r>
              <a:rPr lang="tr-TR" dirty="0" err="1"/>
              <a:t>Cina’nın</a:t>
            </a:r>
            <a:r>
              <a:rPr lang="tr-TR" dirty="0"/>
              <a:t> kendi bedeninde dünyaya yirmi dört kez geldiğine inanılır. Yirmi dördüncü son </a:t>
            </a:r>
            <a:r>
              <a:rPr lang="tr-TR" dirty="0" err="1"/>
              <a:t>Mahāvīra</a:t>
            </a:r>
            <a:r>
              <a:rPr lang="tr-TR" dirty="0"/>
              <a:t> ise, </a:t>
            </a:r>
            <a:r>
              <a:rPr lang="tr-TR" dirty="0" err="1"/>
              <a:t>Tīrthamkara</a:t>
            </a:r>
            <a:r>
              <a:rPr lang="tr-TR" dirty="0"/>
              <a:t> olarak isimlendirilir ve </a:t>
            </a:r>
            <a:r>
              <a:rPr lang="tr-TR" dirty="0" err="1"/>
              <a:t>Magadha</a:t>
            </a:r>
            <a:r>
              <a:rPr lang="tr-TR" dirty="0"/>
              <a:t> İmparatorluğu’nun Hindistan’da egemen olduğu çağda yaşayıp; öğretilerini yaymaya başladığı bilinmektedir.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644592063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err="1"/>
              <a:t>Cain</a:t>
            </a:r>
            <a:r>
              <a:rPr lang="tr-TR" dirty="0"/>
              <a:t> kaynaklarda </a:t>
            </a:r>
            <a:r>
              <a:rPr lang="tr-TR" dirty="0" err="1"/>
              <a:t>Bimbisāra’nın</a:t>
            </a:r>
            <a:r>
              <a:rPr lang="tr-TR" dirty="0"/>
              <a:t> </a:t>
            </a:r>
            <a:r>
              <a:rPr lang="tr-TR" dirty="0" err="1"/>
              <a:t>Tīrthamkara’yı</a:t>
            </a:r>
            <a:r>
              <a:rPr lang="tr-TR" dirty="0"/>
              <a:t> bir keresinde sarayında ağırladığı iddia edilmektedir. Ayrıca </a:t>
            </a:r>
            <a:r>
              <a:rPr lang="tr-TR" dirty="0" err="1"/>
              <a:t>Magadha</a:t>
            </a:r>
            <a:r>
              <a:rPr lang="tr-TR" dirty="0"/>
              <a:t> ülkesi çok soğuklarla mücadele ettiği bir sırada, eşlerinden </a:t>
            </a:r>
            <a:r>
              <a:rPr lang="tr-TR" dirty="0" err="1"/>
              <a:t>Chellanā’nın</a:t>
            </a:r>
            <a:r>
              <a:rPr lang="tr-TR" dirty="0"/>
              <a:t>, </a:t>
            </a:r>
            <a:r>
              <a:rPr lang="tr-TR" dirty="0" err="1"/>
              <a:t>Mahāvīra’ya</a:t>
            </a:r>
            <a:r>
              <a:rPr lang="tr-TR" dirty="0"/>
              <a:t> ibadet ettiği ve </a:t>
            </a:r>
            <a:r>
              <a:rPr lang="tr-TR" dirty="0" err="1"/>
              <a:t>Bimbisāra’nın</a:t>
            </a:r>
            <a:r>
              <a:rPr lang="tr-TR" dirty="0"/>
              <a:t> da bundan çok etkilendiği aktarılmaktadır.</a:t>
            </a:r>
          </a:p>
        </p:txBody>
      </p:sp>
      <p:sp>
        <p:nvSpPr>
          <p:cNvPr id="5" name="1 Başlık"/>
          <p:cNvSpPr txBox="1">
            <a:spLocks/>
          </p:cNvSpPr>
          <p:nvPr/>
        </p:nvSpPr>
        <p:spPr>
          <a:xfrm>
            <a:off x="611560" y="548680"/>
            <a:ext cx="7467600" cy="114300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small" spc="0" normalizeH="0" baseline="0" noProof="0" dirty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1 Başlık"/>
          <p:cNvSpPr>
            <a:spLocks noGrp="1"/>
          </p:cNvSpPr>
          <p:nvPr>
            <p:ph type="title"/>
          </p:nvPr>
        </p:nvSpPr>
        <p:spPr>
          <a:xfrm>
            <a:off x="755576" y="476672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Hin 203 eskiçağ </a:t>
            </a:r>
            <a:r>
              <a:rPr lang="tr-TR" sz="3600" b="1" dirty="0" err="1">
                <a:solidFill>
                  <a:schemeClr val="accent2">
                    <a:lumMod val="75000"/>
                  </a:schemeClr>
                </a:solidFill>
              </a:rPr>
              <a:t>hint</a:t>
            </a:r>
            <a:r>
              <a:rPr lang="tr-TR" sz="3600" b="1" dirty="0">
                <a:solidFill>
                  <a:schemeClr val="accent2">
                    <a:lumMod val="75000"/>
                  </a:schemeClr>
                </a:solidFill>
              </a:rPr>
              <a:t> tarihi</a:t>
            </a:r>
          </a:p>
        </p:txBody>
      </p:sp>
    </p:spTree>
    <p:extLst>
      <p:ext uri="{BB962C8B-B14F-4D97-AF65-F5344CB8AC3E}">
        <p14:creationId xmlns:p14="http://schemas.microsoft.com/office/powerpoint/2010/main" val="1128093468"/>
      </p:ext>
    </p:extLst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1262</TotalTime>
  <Words>696</Words>
  <Application>Microsoft Office PowerPoint</Application>
  <PresentationFormat>Ekran Gösterisi (4:3)</PresentationFormat>
  <Paragraphs>48</Paragraphs>
  <Slides>14</Slides>
  <Notes>14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20" baseType="lpstr">
      <vt:lpstr>Calibri</vt:lpstr>
      <vt:lpstr>Century Schoolbook</vt:lpstr>
      <vt:lpstr>Comic Sans MS</vt:lpstr>
      <vt:lpstr>Wingdings</vt:lpstr>
      <vt:lpstr>Wingdings 2</vt:lpstr>
      <vt:lpstr>Oriel</vt:lpstr>
      <vt:lpstr>                     HİN 203 Eskiçağ Hint tarihi  11. hafta  Magadha İmparatorluğu Bimbisara        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  <vt:lpstr>Hin 203 eskiçağ hint tarihi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II. GENÇ AKADEMİSYENLER SEMPOZYUMU   GAZİ ÜNİVERSİTESİ, 24-25 Kasım 20114</dc:title>
  <dc:creator>Arş. Gör. Y.KAYALI</dc:creator>
  <cp:lastModifiedBy>casper</cp:lastModifiedBy>
  <cp:revision>120</cp:revision>
  <dcterms:created xsi:type="dcterms:W3CDTF">2014-11-21T09:52:05Z</dcterms:created>
  <dcterms:modified xsi:type="dcterms:W3CDTF">2020-02-26T17:31:05Z</dcterms:modified>
</cp:coreProperties>
</file>