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6"/>
  </p:notesMasterIdLst>
  <p:handoutMasterIdLst>
    <p:handoutMasterId r:id="rId17"/>
  </p:handoutMasterIdLst>
  <p:sldIdLst>
    <p:sldId id="256" r:id="rId2"/>
    <p:sldId id="299" r:id="rId3"/>
    <p:sldId id="300" r:id="rId4"/>
    <p:sldId id="306" r:id="rId5"/>
    <p:sldId id="302" r:id="rId6"/>
    <p:sldId id="303" r:id="rId7"/>
    <p:sldId id="321" r:id="rId8"/>
    <p:sldId id="304" r:id="rId9"/>
    <p:sldId id="305" r:id="rId10"/>
    <p:sldId id="301" r:id="rId11"/>
    <p:sldId id="307" r:id="rId12"/>
    <p:sldId id="308" r:id="rId13"/>
    <p:sldId id="309" r:id="rId14"/>
    <p:sldId id="310" r:id="rId15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5" autoAdjust="0"/>
    <p:restoredTop sz="94631"/>
  </p:normalViewPr>
  <p:slideViewPr>
    <p:cSldViewPr>
      <p:cViewPr varScale="1">
        <p:scale>
          <a:sx n="108" d="100"/>
          <a:sy n="108" d="100"/>
        </p:scale>
        <p:origin x="1626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212C95-84E5-479B-996E-A11D5EC8C7B9}" type="datetimeFigureOut">
              <a:rPr lang="tr-TR" smtClean="0"/>
              <a:pPr/>
              <a:t>4.03.2020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A780D4-8079-4B27-A676-FF9BF299137B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43FE18-38E3-4915-9A24-FD7BE7F9AF8E}" type="datetimeFigureOut">
              <a:rPr lang="en-US" smtClean="0"/>
              <a:pPr/>
              <a:t>3/4/2020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58E01A-7A81-4A50-BADA-B3DF7F87F41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58E01A-7A81-4A50-BADA-B3DF7F87F41F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58E01A-7A81-4A50-BADA-B3DF7F87F41F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352667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58E01A-7A81-4A50-BADA-B3DF7F87F41F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66716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58E01A-7A81-4A50-BADA-B3DF7F87F41F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2649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58E01A-7A81-4A50-BADA-B3DF7F87F41F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130586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58E01A-7A81-4A50-BADA-B3DF7F87F41F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9907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58E01A-7A81-4A50-BADA-B3DF7F87F41F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83416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58E01A-7A81-4A50-BADA-B3DF7F87F41F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7926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58E01A-7A81-4A50-BADA-B3DF7F87F41F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3569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58E01A-7A81-4A50-BADA-B3DF7F87F41F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45762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58E01A-7A81-4A50-BADA-B3DF7F87F41F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132777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58E01A-7A81-4A50-BADA-B3DF7F87F41F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26463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58E01A-7A81-4A50-BADA-B3DF7F87F41F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497380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58E01A-7A81-4A50-BADA-B3DF7F87F41F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7877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D9F75050-0E15-4C5B-92B0-66D068882F1F}" type="datetimeFigureOut">
              <a:rPr lang="tr-TR" smtClean="0"/>
              <a:pPr/>
              <a:t>4.03.2020</a:t>
            </a:fld>
            <a:endParaRPr lang="tr-T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tr-TR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4.03.2020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4.03.2020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9F75050-0E15-4C5B-92B0-66D068882F1F}" type="datetimeFigureOut">
              <a:rPr lang="tr-TR" smtClean="0"/>
              <a:pPr/>
              <a:t>4.03.2020</a:t>
            </a:fld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D9F75050-0E15-4C5B-92B0-66D068882F1F}" type="datetimeFigureOut">
              <a:rPr lang="tr-TR" smtClean="0"/>
              <a:pPr/>
              <a:t>4.03.2020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tr-TR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4.03.2020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4.03.2020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9F75050-0E15-4C5B-92B0-66D068882F1F}" type="datetimeFigureOut">
              <a:rPr lang="tr-TR" smtClean="0"/>
              <a:pPr/>
              <a:t>4.03.2020</a:t>
            </a:fld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4.03.2020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9F75050-0E15-4C5B-92B0-66D068882F1F}" type="datetimeFigureOut">
              <a:rPr lang="tr-TR" smtClean="0"/>
              <a:pPr/>
              <a:t>4.03.2020</a:t>
            </a:fld>
            <a:endParaRPr lang="tr-TR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9F75050-0E15-4C5B-92B0-66D068882F1F}" type="datetimeFigureOut">
              <a:rPr lang="tr-TR" smtClean="0"/>
              <a:pPr/>
              <a:t>4.03.2020</a:t>
            </a:fld>
            <a:endParaRPr lang="tr-T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 bright="57000" contrast="-16000"/>
          </a:blip>
          <a:srcRect/>
          <a:stretch>
            <a:fillRect l="-27000" r="-2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4.03.2020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>
    <p:wheel spokes="1"/>
  </p:transition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2286000" y="1124744"/>
            <a:ext cx="6172200" cy="3744416"/>
          </a:xfrm>
        </p:spPr>
        <p:txBody>
          <a:bodyPr>
            <a:normAutofit fontScale="90000"/>
          </a:bodyPr>
          <a:lstStyle/>
          <a:p>
            <a:pPr algn="ctr"/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309 </a:t>
            </a: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YENİÇAĞ HİNDİSTAN TARİHİ</a:t>
            </a: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11. Hafta</a:t>
            </a: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tr-TR" dirty="0" err="1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hint-türk</a:t>
            </a:r>
            <a: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imparatorluğu dönemi: </a:t>
            </a:r>
            <a:r>
              <a:rPr lang="tr-TR" dirty="0" err="1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evrengzib</a:t>
            </a:r>
            <a: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ı</a:t>
            </a: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tr-TR" sz="1600" dirty="0">
                <a:solidFill>
                  <a:schemeClr val="tx1"/>
                </a:solidFill>
              </a:rPr>
            </a:br>
            <a:br>
              <a:rPr lang="tr-TR" sz="1600" dirty="0">
                <a:solidFill>
                  <a:schemeClr val="tx1"/>
                </a:solidFill>
              </a:rPr>
            </a:br>
            <a:br>
              <a:rPr lang="tr-TR" sz="1600" dirty="0">
                <a:solidFill>
                  <a:schemeClr val="tx1"/>
                </a:solidFill>
              </a:rPr>
            </a:br>
            <a:br>
              <a:rPr lang="tr-TR" sz="1600" dirty="0">
                <a:solidFill>
                  <a:schemeClr val="tx1"/>
                </a:solidFill>
              </a:rPr>
            </a:br>
            <a:endParaRPr lang="tr-TR" sz="1600" dirty="0">
              <a:solidFill>
                <a:schemeClr val="tx1"/>
              </a:solidFill>
            </a:endParaRP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2286000" y="3573016"/>
            <a:ext cx="6172200" cy="2801906"/>
          </a:xfrm>
        </p:spPr>
        <p:txBody>
          <a:bodyPr>
            <a:normAutofit lnSpcReduction="10000"/>
          </a:bodyPr>
          <a:lstStyle/>
          <a:p>
            <a:pPr algn="r"/>
            <a:endParaRPr lang="tr-TR" sz="1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  <a:p>
            <a:pPr algn="r"/>
            <a:endParaRPr lang="tr-TR" sz="1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  <a:p>
            <a:pPr algn="r"/>
            <a:endParaRPr lang="tr-TR" sz="1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  <a:p>
            <a:pPr algn="r"/>
            <a:endParaRPr lang="tr-TR" sz="1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  <a:p>
            <a:pPr algn="r"/>
            <a:endParaRPr lang="tr-TR" sz="1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  <a:p>
            <a:pPr algn="r"/>
            <a:r>
              <a:rPr lang="tr-TR" sz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Dersin Sorumlusu:</a:t>
            </a:r>
          </a:p>
          <a:p>
            <a:pPr algn="r"/>
            <a:r>
              <a:rPr lang="tr-TR" sz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Doç. Dr. Yalçın Kayalı</a:t>
            </a:r>
          </a:p>
          <a:p>
            <a:pPr algn="r"/>
            <a:r>
              <a:rPr lang="tr-TR" sz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Ankara Üniversitesi</a:t>
            </a:r>
          </a:p>
          <a:p>
            <a:pPr algn="r"/>
            <a:r>
              <a:rPr lang="tr-TR" sz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Dil ve Tarih-Coğrafya Fakültesi</a:t>
            </a:r>
          </a:p>
          <a:p>
            <a:pPr algn="r"/>
            <a:r>
              <a:rPr lang="tr-TR" sz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Doğu Dilleri ve Edebiyatları Bölümü</a:t>
            </a:r>
          </a:p>
          <a:p>
            <a:pPr algn="r"/>
            <a:r>
              <a:rPr lang="tr-TR" sz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Hindoloji Anabilim Dalı</a:t>
            </a:r>
          </a:p>
        </p:txBody>
      </p:sp>
    </p:spTree>
  </p:cSld>
  <p:clrMapOvr>
    <a:masterClrMapping/>
  </p:clrMapOvr>
  <p:transition>
    <p:wheel spokes="1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r-TR" sz="2800" b="1" dirty="0"/>
              <a:t> </a:t>
            </a:r>
            <a:r>
              <a:rPr lang="tr-TR" sz="3200" b="1" dirty="0"/>
              <a:t>Yola çıktığı sırada kardeşi </a:t>
            </a:r>
            <a:r>
              <a:rPr lang="tr-TR" sz="3200" b="1" dirty="0" err="1"/>
              <a:t>Muradbahş’ın</a:t>
            </a:r>
            <a:r>
              <a:rPr lang="tr-TR" sz="3200" b="1" dirty="0"/>
              <a:t> kendisine karşı ayaklandığını </a:t>
            </a:r>
            <a:r>
              <a:rPr lang="tr-TR" sz="3200" b="1" dirty="0" err="1"/>
              <a:t>farkeder</a:t>
            </a:r>
            <a:r>
              <a:rPr lang="tr-TR" sz="3200" b="1" dirty="0"/>
              <a:t> ve  kendi ordugahına gelmesini sağlayarak onu orada tutsak ederek ordusunu kendi hizmetine geçirir.( 1661 sonlarında da kardeşini idam ettirir). </a:t>
            </a:r>
          </a:p>
          <a:p>
            <a:pPr marL="0" indent="0">
              <a:buNone/>
            </a:pPr>
            <a:endParaRPr lang="tr-TR" b="1" dirty="0"/>
          </a:p>
          <a:p>
            <a:pPr marL="0" indent="0">
              <a:buNone/>
            </a:pPr>
            <a:endParaRPr lang="tr-TR" b="1" dirty="0"/>
          </a:p>
          <a:p>
            <a:endParaRPr lang="tr-TR" b="1" dirty="0"/>
          </a:p>
          <a:p>
            <a:endParaRPr lang="tr-TR" b="1" dirty="0"/>
          </a:p>
        </p:txBody>
      </p:sp>
      <p:sp>
        <p:nvSpPr>
          <p:cNvPr id="5" name="1 Başlık"/>
          <p:cNvSpPr txBox="1">
            <a:spLocks/>
          </p:cNvSpPr>
          <p:nvPr/>
        </p:nvSpPr>
        <p:spPr>
          <a:xfrm>
            <a:off x="611560" y="548680"/>
            <a:ext cx="7467600" cy="1143000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2800" b="0" i="0" u="none" strike="noStrike" kern="1200" cap="small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1 Başlık"/>
          <p:cNvSpPr>
            <a:spLocks noGrp="1"/>
          </p:cNvSpPr>
          <p:nvPr>
            <p:ph type="title"/>
          </p:nvPr>
        </p:nvSpPr>
        <p:spPr>
          <a:xfrm>
            <a:off x="755576" y="476672"/>
            <a:ext cx="7467600" cy="1143000"/>
          </a:xfrm>
        </p:spPr>
        <p:txBody>
          <a:bodyPr>
            <a:noAutofit/>
          </a:bodyPr>
          <a:lstStyle/>
          <a:p>
            <a:pPr algn="ctr"/>
            <a:r>
              <a:rPr lang="tr-TR" sz="28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309 </a:t>
            </a:r>
            <a:br>
              <a:rPr lang="tr-TR" sz="28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tr-TR" sz="28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YENİÇAĞ HİNDİSTAN TARİHİ</a:t>
            </a:r>
            <a:endParaRPr lang="tr-TR" sz="28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3076853"/>
      </p:ext>
    </p:extLst>
  </p:cSld>
  <p:clrMapOvr>
    <a:masterClrMapping/>
  </p:clrMapOvr>
  <p:transition>
    <p:wheel spokes="1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tr-TR" b="1" dirty="0"/>
              <a:t> </a:t>
            </a:r>
            <a:r>
              <a:rPr lang="tr-TR" sz="2800" b="1" dirty="0"/>
              <a:t>Evrengzib, </a:t>
            </a:r>
            <a:r>
              <a:rPr lang="tr-TR" sz="2800" b="1" dirty="0" err="1"/>
              <a:t>Muradbahş’ı</a:t>
            </a:r>
            <a:r>
              <a:rPr lang="tr-TR" sz="2800" b="1" dirty="0"/>
              <a:t> yakalattıktan sonra Dara’nın bırakmış olduğu </a:t>
            </a:r>
            <a:r>
              <a:rPr lang="tr-TR" sz="2800" b="1" dirty="0" err="1"/>
              <a:t>Delhiye</a:t>
            </a:r>
            <a:r>
              <a:rPr lang="tr-TR" sz="2800" b="1" dirty="0"/>
              <a:t> girerek orada ilk tahta çıkma törenini yaparak ‘</a:t>
            </a:r>
            <a:r>
              <a:rPr lang="tr-TR" sz="2800" b="1" dirty="0" err="1"/>
              <a:t>Alemgir</a:t>
            </a:r>
            <a:r>
              <a:rPr lang="tr-TR" sz="2800" b="1" dirty="0"/>
              <a:t>’ unvanını alır</a:t>
            </a:r>
            <a:r>
              <a:rPr lang="tr-TR" b="1" dirty="0"/>
              <a:t>. </a:t>
            </a:r>
            <a:br>
              <a:rPr lang="tr-TR" b="1" dirty="0"/>
            </a:br>
            <a:r>
              <a:rPr lang="tr-TR" b="1" dirty="0"/>
              <a:t> </a:t>
            </a:r>
            <a:br>
              <a:rPr lang="tr-TR" b="1" dirty="0"/>
            </a:br>
            <a:r>
              <a:rPr lang="tr-TR" sz="2800" b="1" dirty="0"/>
              <a:t>Evrengzib, Dara’yı kovalarken </a:t>
            </a:r>
            <a:r>
              <a:rPr lang="tr-TR" sz="2800" b="1" dirty="0" err="1"/>
              <a:t>Multan</a:t>
            </a:r>
            <a:r>
              <a:rPr lang="tr-TR" sz="2800" b="1" dirty="0"/>
              <a:t> dolaylarına kadar gidince </a:t>
            </a:r>
            <a:r>
              <a:rPr lang="tr-TR" sz="2800" b="1" dirty="0" err="1"/>
              <a:t>Süca’da</a:t>
            </a:r>
            <a:r>
              <a:rPr lang="tr-TR" sz="2800" b="1" dirty="0"/>
              <a:t> bu durumdan faydalanarak </a:t>
            </a:r>
            <a:r>
              <a:rPr lang="tr-TR" sz="2800" b="1" dirty="0" err="1"/>
              <a:t>Agra’yı</a:t>
            </a:r>
            <a:r>
              <a:rPr lang="tr-TR" sz="2800" b="1" dirty="0"/>
              <a:t> alıp babasını ele geçirerek devletin egemeni olmak gibi düşüncelere girmiştir.</a:t>
            </a:r>
          </a:p>
        </p:txBody>
      </p:sp>
      <p:sp>
        <p:nvSpPr>
          <p:cNvPr id="5" name="1 Başlık"/>
          <p:cNvSpPr txBox="1">
            <a:spLocks/>
          </p:cNvSpPr>
          <p:nvPr/>
        </p:nvSpPr>
        <p:spPr>
          <a:xfrm>
            <a:off x="611560" y="548680"/>
            <a:ext cx="7467600" cy="1143000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2800" b="0" i="0" u="none" strike="noStrike" kern="1200" cap="small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1 Başlık"/>
          <p:cNvSpPr>
            <a:spLocks noGrp="1"/>
          </p:cNvSpPr>
          <p:nvPr>
            <p:ph type="title"/>
          </p:nvPr>
        </p:nvSpPr>
        <p:spPr>
          <a:xfrm>
            <a:off x="755576" y="476672"/>
            <a:ext cx="7467600" cy="1143000"/>
          </a:xfrm>
        </p:spPr>
        <p:txBody>
          <a:bodyPr>
            <a:noAutofit/>
          </a:bodyPr>
          <a:lstStyle/>
          <a:p>
            <a:pPr algn="ctr"/>
            <a:r>
              <a:rPr lang="tr-TR" sz="28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309 </a:t>
            </a:r>
            <a:br>
              <a:rPr lang="tr-TR" sz="28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tr-TR" sz="28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YENİÇAĞ HİNDİSTAN TARİHİ</a:t>
            </a:r>
            <a:endParaRPr lang="tr-TR" sz="28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5129648"/>
      </p:ext>
    </p:extLst>
  </p:cSld>
  <p:clrMapOvr>
    <a:masterClrMapping/>
  </p:clrMapOvr>
  <p:transition>
    <p:wheel spokes="1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r-TR" sz="2800" b="1" dirty="0"/>
              <a:t>Dara’yla </a:t>
            </a:r>
            <a:r>
              <a:rPr lang="tr-TR" sz="2800" b="1" dirty="0" err="1"/>
              <a:t>Süca</a:t>
            </a:r>
            <a:r>
              <a:rPr lang="tr-TR" sz="2800" b="1" dirty="0"/>
              <a:t> bir olduğu için Dara kaçarken </a:t>
            </a:r>
            <a:r>
              <a:rPr lang="tr-TR" sz="2800" b="1" dirty="0" err="1"/>
              <a:t>Cemne’nin</a:t>
            </a:r>
            <a:r>
              <a:rPr lang="tr-TR" sz="2800" b="1" dirty="0"/>
              <a:t> Doğusundaki adamlarının </a:t>
            </a:r>
            <a:r>
              <a:rPr lang="tr-TR" sz="2800" b="1" dirty="0" err="1"/>
              <a:t>Süca’nın</a:t>
            </a:r>
            <a:r>
              <a:rPr lang="tr-TR" sz="2800" b="1" dirty="0"/>
              <a:t> buyruğu altına geçmesini sağladı. Böylelikle </a:t>
            </a:r>
            <a:r>
              <a:rPr lang="tr-TR" sz="2800" b="1" dirty="0" err="1"/>
              <a:t>Süca</a:t>
            </a:r>
            <a:r>
              <a:rPr lang="tr-TR" sz="2800" b="1" dirty="0"/>
              <a:t> </a:t>
            </a:r>
            <a:r>
              <a:rPr lang="tr-TR" sz="2800" b="1" dirty="0" err="1"/>
              <a:t>Allahadad-Cevnpur</a:t>
            </a:r>
            <a:r>
              <a:rPr lang="tr-TR" sz="2800" b="1" dirty="0"/>
              <a:t> çizgisinin hemen hemen bütün doğusunu kolaylıkla ele geçirmiştir ama </a:t>
            </a:r>
            <a:r>
              <a:rPr lang="tr-TR" sz="2800" b="1" dirty="0" err="1"/>
              <a:t>Hecve</a:t>
            </a:r>
            <a:r>
              <a:rPr lang="tr-TR" sz="2800" b="1" dirty="0"/>
              <a:t> denilen bir yerde </a:t>
            </a:r>
            <a:r>
              <a:rPr lang="tr-TR" sz="2800" b="1" dirty="0" err="1"/>
              <a:t>Alemgir’in</a:t>
            </a:r>
            <a:r>
              <a:rPr lang="tr-TR" sz="2800" b="1" dirty="0"/>
              <a:t> oğlunun ordusuyla karşı karşıya gelmiştir. Bu arada haberi duyan </a:t>
            </a:r>
            <a:r>
              <a:rPr lang="tr-TR" sz="2800" b="1" dirty="0" err="1"/>
              <a:t>Alemgir</a:t>
            </a:r>
            <a:r>
              <a:rPr lang="tr-TR" sz="2800" b="1" dirty="0"/>
              <a:t> 1659 yılının başlarında oraya yetişmiştir.</a:t>
            </a:r>
          </a:p>
        </p:txBody>
      </p:sp>
      <p:sp>
        <p:nvSpPr>
          <p:cNvPr id="5" name="1 Başlık"/>
          <p:cNvSpPr txBox="1">
            <a:spLocks/>
          </p:cNvSpPr>
          <p:nvPr/>
        </p:nvSpPr>
        <p:spPr>
          <a:xfrm>
            <a:off x="611560" y="518700"/>
            <a:ext cx="7467600" cy="1143000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2800" b="0" i="0" u="none" strike="noStrike" kern="1200" cap="small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1 Başlık"/>
          <p:cNvSpPr>
            <a:spLocks noGrp="1"/>
          </p:cNvSpPr>
          <p:nvPr>
            <p:ph type="title"/>
          </p:nvPr>
        </p:nvSpPr>
        <p:spPr>
          <a:xfrm>
            <a:off x="755576" y="476672"/>
            <a:ext cx="7467600" cy="1143000"/>
          </a:xfrm>
        </p:spPr>
        <p:txBody>
          <a:bodyPr>
            <a:noAutofit/>
          </a:bodyPr>
          <a:lstStyle/>
          <a:p>
            <a:pPr algn="ctr"/>
            <a:r>
              <a:rPr lang="tr-TR" sz="28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309 </a:t>
            </a:r>
            <a:br>
              <a:rPr lang="tr-TR" sz="28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tr-TR" sz="28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YENİÇAĞ HİNDİSTAN TARİHİ</a:t>
            </a:r>
            <a:endParaRPr lang="tr-TR" sz="28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4470169"/>
      </p:ext>
    </p:extLst>
  </p:cSld>
  <p:clrMapOvr>
    <a:masterClrMapping/>
  </p:clrMapOvr>
  <p:transition>
    <p:wheel spokes="1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r-TR" sz="2800" b="1" dirty="0" err="1"/>
              <a:t>Alemgir</a:t>
            </a:r>
            <a:r>
              <a:rPr lang="tr-TR" sz="2800" b="1" dirty="0"/>
              <a:t> yetiştiği sırada daha öncesinden savaşmış olduğu </a:t>
            </a:r>
            <a:r>
              <a:rPr lang="tr-TR" sz="2800" b="1" dirty="0" err="1"/>
              <a:t>Marvar</a:t>
            </a:r>
            <a:r>
              <a:rPr lang="tr-TR" sz="2800" b="1" dirty="0"/>
              <a:t> racası </a:t>
            </a:r>
            <a:r>
              <a:rPr lang="tr-TR" sz="2800" b="1" dirty="0" err="1"/>
              <a:t>Cesvent</a:t>
            </a:r>
            <a:r>
              <a:rPr lang="tr-TR" sz="2800" b="1" dirty="0"/>
              <a:t> </a:t>
            </a:r>
            <a:r>
              <a:rPr lang="tr-TR" sz="2800" b="1" dirty="0" err="1"/>
              <a:t>Sing</a:t>
            </a:r>
            <a:r>
              <a:rPr lang="tr-TR" sz="2800" b="1" dirty="0"/>
              <a:t>, bu sefer </a:t>
            </a:r>
            <a:r>
              <a:rPr lang="tr-TR" sz="2800" b="1" dirty="0" err="1"/>
              <a:t>Alemgir’in</a:t>
            </a:r>
            <a:r>
              <a:rPr lang="tr-TR" sz="2800" b="1" dirty="0"/>
              <a:t> oğlu Sultan Muhammed’in ordusuna savaş açmıştır ve bir çok kişiyi öldürüp yağmalayarak </a:t>
            </a:r>
            <a:r>
              <a:rPr lang="tr-TR" sz="2800" b="1" dirty="0" err="1"/>
              <a:t>Racistana</a:t>
            </a:r>
            <a:r>
              <a:rPr lang="tr-TR" sz="2800" b="1" dirty="0"/>
              <a:t> geri çekilmiştir. Bu savaşı gören </a:t>
            </a:r>
            <a:r>
              <a:rPr lang="tr-TR" sz="2800" b="1" dirty="0" err="1"/>
              <a:t>Süca</a:t>
            </a:r>
            <a:r>
              <a:rPr lang="tr-TR" sz="2800" b="1" dirty="0"/>
              <a:t>, bunu </a:t>
            </a:r>
            <a:r>
              <a:rPr lang="tr-TR" sz="2800" b="1" dirty="0" err="1"/>
              <a:t>Alemgir’in</a:t>
            </a:r>
            <a:r>
              <a:rPr lang="tr-TR" sz="2800" b="1" dirty="0"/>
              <a:t> bir hilesi sanarak savaşa katılmamıştır. </a:t>
            </a:r>
            <a:r>
              <a:rPr lang="tr-TR" sz="2800" b="1" dirty="0" err="1"/>
              <a:t>Alemgir’in</a:t>
            </a:r>
            <a:r>
              <a:rPr lang="tr-TR" sz="2800" b="1" dirty="0"/>
              <a:t> ordusu da bu sayede tam bir bozgundan kurtulmuştur.</a:t>
            </a:r>
          </a:p>
        </p:txBody>
      </p:sp>
      <p:sp>
        <p:nvSpPr>
          <p:cNvPr id="5" name="1 Başlık"/>
          <p:cNvSpPr txBox="1">
            <a:spLocks/>
          </p:cNvSpPr>
          <p:nvPr/>
        </p:nvSpPr>
        <p:spPr>
          <a:xfrm>
            <a:off x="611560" y="548680"/>
            <a:ext cx="7467600" cy="1143000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2800" b="0" i="0" u="none" strike="noStrike" kern="1200" cap="small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1 Başlık"/>
          <p:cNvSpPr>
            <a:spLocks noGrp="1"/>
          </p:cNvSpPr>
          <p:nvPr>
            <p:ph type="title"/>
          </p:nvPr>
        </p:nvSpPr>
        <p:spPr>
          <a:xfrm>
            <a:off x="755576" y="446692"/>
            <a:ext cx="7467600" cy="1143000"/>
          </a:xfrm>
        </p:spPr>
        <p:txBody>
          <a:bodyPr>
            <a:noAutofit/>
          </a:bodyPr>
          <a:lstStyle/>
          <a:p>
            <a:pPr algn="ctr"/>
            <a:r>
              <a:rPr lang="tr-TR" sz="28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309 </a:t>
            </a:r>
            <a:br>
              <a:rPr lang="tr-TR" sz="28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tr-TR" sz="28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YENİÇAĞ HİNDİSTAN TARİHİ</a:t>
            </a:r>
            <a:endParaRPr lang="tr-TR" sz="28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5035782"/>
      </p:ext>
    </p:extLst>
  </p:cSld>
  <p:clrMapOvr>
    <a:masterClrMapping/>
  </p:clrMapOvr>
  <p:transition>
    <p:wheel spokes="1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r-TR" sz="3200" b="1" dirty="0"/>
              <a:t>Bunun üzerine </a:t>
            </a:r>
            <a:r>
              <a:rPr lang="tr-TR" sz="3200" b="1" dirty="0" err="1"/>
              <a:t>Alemgir</a:t>
            </a:r>
            <a:r>
              <a:rPr lang="tr-TR" sz="3200" b="1" dirty="0"/>
              <a:t>, </a:t>
            </a:r>
            <a:r>
              <a:rPr lang="tr-TR" sz="3200" b="1" dirty="0" err="1"/>
              <a:t>Süca</a:t>
            </a:r>
            <a:r>
              <a:rPr lang="tr-TR" sz="3200" b="1" dirty="0"/>
              <a:t>      ile uğraşmayı oğullarına bırakır ve tekrar Dara’nın peşine düşer. Bu sırada Kandahar’a yolunda olan Dara </a:t>
            </a:r>
            <a:r>
              <a:rPr lang="tr-TR" sz="3200" b="1" dirty="0" err="1"/>
              <a:t>Alemgir’in</a:t>
            </a:r>
            <a:r>
              <a:rPr lang="tr-TR" sz="3200" b="1" dirty="0"/>
              <a:t> adamlarına yakalanır ve </a:t>
            </a:r>
            <a:r>
              <a:rPr lang="tr-TR" sz="3200" b="1" dirty="0" err="1"/>
              <a:t>Alemgir</a:t>
            </a:r>
            <a:r>
              <a:rPr lang="tr-TR" sz="3200" b="1" dirty="0"/>
              <a:t> tarafından idam edilir. </a:t>
            </a:r>
            <a:br>
              <a:rPr lang="tr-TR" sz="3200" b="1" dirty="0"/>
            </a:br>
            <a:r>
              <a:rPr lang="tr-TR" sz="3200" b="1" dirty="0"/>
              <a:t> </a:t>
            </a:r>
          </a:p>
        </p:txBody>
      </p:sp>
      <p:sp>
        <p:nvSpPr>
          <p:cNvPr id="5" name="1 Başlık"/>
          <p:cNvSpPr txBox="1">
            <a:spLocks/>
          </p:cNvSpPr>
          <p:nvPr/>
        </p:nvSpPr>
        <p:spPr>
          <a:xfrm>
            <a:off x="611560" y="548680"/>
            <a:ext cx="7467600" cy="1143000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2800" b="0" i="0" u="none" strike="noStrike" kern="1200" cap="small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1 Başlık"/>
          <p:cNvSpPr>
            <a:spLocks noGrp="1"/>
          </p:cNvSpPr>
          <p:nvPr>
            <p:ph type="title"/>
          </p:nvPr>
        </p:nvSpPr>
        <p:spPr>
          <a:xfrm>
            <a:off x="755576" y="476672"/>
            <a:ext cx="7467600" cy="1143000"/>
          </a:xfrm>
        </p:spPr>
        <p:txBody>
          <a:bodyPr>
            <a:noAutofit/>
          </a:bodyPr>
          <a:lstStyle/>
          <a:p>
            <a:pPr algn="ctr"/>
            <a:r>
              <a:rPr lang="tr-TR" sz="28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309 </a:t>
            </a:r>
            <a:br>
              <a:rPr lang="tr-TR" sz="28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tr-TR" sz="28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YENİÇAĞ HİNDİSTAN TARİHİ</a:t>
            </a:r>
            <a:endParaRPr lang="tr-TR" sz="28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9170096"/>
      </p:ext>
    </p:extLst>
  </p:cSld>
  <p:clrMapOvr>
    <a:masterClrMapping/>
  </p:clrMapOvr>
  <p:transition>
    <p:wheel spokes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457200" lvl="1" indent="0" algn="ctr">
              <a:buNone/>
            </a:pPr>
            <a:r>
              <a:rPr lang="tr-TR" sz="3100" b="1" dirty="0">
                <a:solidFill>
                  <a:schemeClr val="tx1"/>
                </a:solidFill>
              </a:rPr>
              <a:t>ALEMGİR EBU-L MUZAFFER MUHAMMED  MUHYİDDİN EVRENGZİB </a:t>
            </a:r>
          </a:p>
          <a:p>
            <a:pPr algn="ctr"/>
            <a:endParaRPr lang="tr-TR" b="1" dirty="0"/>
          </a:p>
          <a:p>
            <a:r>
              <a:rPr lang="tr-TR" sz="2800" b="1" dirty="0"/>
              <a:t>Evrengzib 3 kasım 1618’de </a:t>
            </a:r>
            <a:r>
              <a:rPr lang="tr-TR" sz="2800" b="1" dirty="0" err="1"/>
              <a:t>Dekkan’da</a:t>
            </a:r>
            <a:r>
              <a:rPr lang="tr-TR" sz="2800" b="1" dirty="0"/>
              <a:t> doğmuştur.</a:t>
            </a:r>
          </a:p>
          <a:p>
            <a:r>
              <a:rPr lang="tr-TR" sz="2800" b="1" dirty="0"/>
              <a:t>Babası Şah Cihan annesi Mümtaz Mahal’in 3.oğludur.</a:t>
            </a:r>
          </a:p>
          <a:p>
            <a:r>
              <a:rPr lang="tr-TR" sz="2800" b="1" dirty="0"/>
              <a:t>Kardeşleri Dara-</a:t>
            </a:r>
            <a:r>
              <a:rPr lang="tr-TR" sz="2800" b="1" dirty="0" err="1"/>
              <a:t>Şukuh,Süca</a:t>
            </a:r>
            <a:r>
              <a:rPr lang="tr-TR" sz="2800" b="1" dirty="0"/>
              <a:t> ve Murad </a:t>
            </a:r>
            <a:r>
              <a:rPr lang="tr-TR" sz="2800" b="1" dirty="0" err="1"/>
              <a:t>bahş’dır</a:t>
            </a:r>
            <a:r>
              <a:rPr lang="tr-TR" sz="2800" b="1" dirty="0"/>
              <a:t>.</a:t>
            </a:r>
          </a:p>
          <a:p>
            <a:endParaRPr lang="tr-TR" b="1" dirty="0"/>
          </a:p>
        </p:txBody>
      </p:sp>
      <p:sp>
        <p:nvSpPr>
          <p:cNvPr id="5" name="1 Başlık"/>
          <p:cNvSpPr txBox="1">
            <a:spLocks/>
          </p:cNvSpPr>
          <p:nvPr/>
        </p:nvSpPr>
        <p:spPr>
          <a:xfrm>
            <a:off x="611560" y="548680"/>
            <a:ext cx="7467600" cy="1143000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2800" b="0" i="0" u="none" strike="noStrike" kern="1200" cap="small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1 Başlık"/>
          <p:cNvSpPr>
            <a:spLocks noGrp="1"/>
          </p:cNvSpPr>
          <p:nvPr>
            <p:ph type="title"/>
          </p:nvPr>
        </p:nvSpPr>
        <p:spPr>
          <a:xfrm>
            <a:off x="755576" y="476672"/>
            <a:ext cx="7467600" cy="1143000"/>
          </a:xfrm>
        </p:spPr>
        <p:txBody>
          <a:bodyPr>
            <a:noAutofit/>
          </a:bodyPr>
          <a:lstStyle/>
          <a:p>
            <a:pPr algn="ctr"/>
            <a:r>
              <a:rPr lang="tr-TR" sz="28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309 </a:t>
            </a:r>
            <a:br>
              <a:rPr lang="tr-TR" sz="28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tr-TR" sz="28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YENİÇAĞ HİNDİSTAN TARİHİ</a:t>
            </a:r>
            <a:endParaRPr lang="tr-TR" sz="28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1572552"/>
      </p:ext>
    </p:extLst>
  </p:cSld>
  <p:clrMapOvr>
    <a:masterClrMapping/>
  </p:clrMapOvr>
  <p:transition>
    <p:wheel spokes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838200" y="1679577"/>
            <a:ext cx="7467600" cy="4873752"/>
          </a:xfrm>
        </p:spPr>
        <p:txBody>
          <a:bodyPr>
            <a:normAutofit/>
          </a:bodyPr>
          <a:lstStyle/>
          <a:p>
            <a:r>
              <a:rPr lang="tr-TR" sz="2800" b="1" dirty="0"/>
              <a:t>Geleneksel bilimlerin yanı sıra </a:t>
            </a:r>
            <a:r>
              <a:rPr lang="tr-TR" sz="2800" b="1" dirty="0" err="1"/>
              <a:t>Arapça,Farsça,Sanskrit</a:t>
            </a:r>
            <a:r>
              <a:rPr lang="tr-TR" sz="2800" b="1" dirty="0"/>
              <a:t>, eski Çağatay </a:t>
            </a:r>
            <a:r>
              <a:rPr lang="tr-TR" sz="2800" b="1" dirty="0" err="1"/>
              <a:t>Türkçesi,Urdu</a:t>
            </a:r>
            <a:r>
              <a:rPr lang="tr-TR" sz="2800" b="1" dirty="0"/>
              <a:t> dillerini öğrendi. </a:t>
            </a:r>
          </a:p>
          <a:p>
            <a:pPr algn="just"/>
            <a:r>
              <a:rPr lang="tr-TR" sz="2800" b="1" dirty="0"/>
              <a:t>Kur’an ve </a:t>
            </a:r>
            <a:r>
              <a:rPr lang="tr-TR" sz="2800" b="1" dirty="0" err="1"/>
              <a:t>Hadis’de</a:t>
            </a:r>
            <a:r>
              <a:rPr lang="tr-TR" sz="2800" b="1" dirty="0"/>
              <a:t> bilgin sayılırdı.</a:t>
            </a:r>
          </a:p>
          <a:p>
            <a:r>
              <a:rPr lang="tr-TR" sz="2800" b="1" dirty="0"/>
              <a:t>Evrengzib devlet adamı olarak çok </a:t>
            </a:r>
            <a:r>
              <a:rPr lang="tr-TR" sz="2800" b="1" dirty="0" err="1"/>
              <a:t>başarılıydı.Hindi</a:t>
            </a:r>
            <a:r>
              <a:rPr lang="tr-TR" sz="2800" b="1" dirty="0"/>
              <a:t>-kuş dağlarından güneydeki burnun yakınlarına kadar hemen hemen bütün </a:t>
            </a:r>
            <a:r>
              <a:rPr lang="tr-TR" sz="2800" b="1" dirty="0" err="1"/>
              <a:t>Hindistanı</a:t>
            </a:r>
            <a:r>
              <a:rPr lang="tr-TR" sz="2800" b="1" dirty="0"/>
              <a:t> birleştirmiştir.</a:t>
            </a:r>
          </a:p>
          <a:p>
            <a:endParaRPr lang="tr-TR" b="1" dirty="0"/>
          </a:p>
        </p:txBody>
      </p:sp>
      <p:sp>
        <p:nvSpPr>
          <p:cNvPr id="5" name="1 Başlık"/>
          <p:cNvSpPr txBox="1">
            <a:spLocks/>
          </p:cNvSpPr>
          <p:nvPr/>
        </p:nvSpPr>
        <p:spPr>
          <a:xfrm>
            <a:off x="611560" y="548680"/>
            <a:ext cx="7467600" cy="1143000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2800" b="0" i="0" u="none" strike="noStrike" kern="1200" cap="small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1 Başlık"/>
          <p:cNvSpPr>
            <a:spLocks noGrp="1"/>
          </p:cNvSpPr>
          <p:nvPr>
            <p:ph type="title"/>
          </p:nvPr>
        </p:nvSpPr>
        <p:spPr>
          <a:xfrm>
            <a:off x="755576" y="476672"/>
            <a:ext cx="7467600" cy="1143000"/>
          </a:xfrm>
        </p:spPr>
        <p:txBody>
          <a:bodyPr>
            <a:noAutofit/>
          </a:bodyPr>
          <a:lstStyle/>
          <a:p>
            <a:pPr algn="ctr"/>
            <a:r>
              <a:rPr lang="tr-TR" sz="28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309 </a:t>
            </a:r>
            <a:br>
              <a:rPr lang="tr-TR" sz="28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tr-TR" sz="28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YENİÇAĞ HİNDİSTAN TARİHİ</a:t>
            </a:r>
            <a:endParaRPr lang="tr-TR" sz="28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3071716"/>
      </p:ext>
    </p:extLst>
  </p:cSld>
  <p:clrMapOvr>
    <a:masterClrMapping/>
  </p:clrMapOvr>
  <p:transition spd="med">
    <p:wheel spokes="1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tr-TR" b="1" dirty="0"/>
          </a:p>
          <a:p>
            <a:endParaRPr lang="tr-TR" b="1" dirty="0"/>
          </a:p>
          <a:p>
            <a:endParaRPr lang="tr-TR" b="1" dirty="0"/>
          </a:p>
        </p:txBody>
      </p:sp>
      <p:sp>
        <p:nvSpPr>
          <p:cNvPr id="5" name="1 Başlık"/>
          <p:cNvSpPr txBox="1">
            <a:spLocks/>
          </p:cNvSpPr>
          <p:nvPr/>
        </p:nvSpPr>
        <p:spPr>
          <a:xfrm>
            <a:off x="611560" y="548680"/>
            <a:ext cx="7467600" cy="1143000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2800" b="0" i="0" u="none" strike="noStrike" kern="1200" cap="small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1 Başlık"/>
          <p:cNvSpPr>
            <a:spLocks noGrp="1"/>
          </p:cNvSpPr>
          <p:nvPr>
            <p:ph type="title"/>
          </p:nvPr>
        </p:nvSpPr>
        <p:spPr>
          <a:xfrm>
            <a:off x="755576" y="476672"/>
            <a:ext cx="7467600" cy="1143000"/>
          </a:xfrm>
        </p:spPr>
        <p:txBody>
          <a:bodyPr>
            <a:noAutofit/>
          </a:bodyPr>
          <a:lstStyle/>
          <a:p>
            <a:pPr algn="ctr"/>
            <a:r>
              <a:rPr lang="tr-TR" sz="28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309 </a:t>
            </a:r>
            <a:br>
              <a:rPr lang="tr-TR" sz="28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tr-TR" sz="28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YENİÇAĞ HİNDİSTAN TARİHİ</a:t>
            </a:r>
            <a:endParaRPr lang="tr-TR" sz="28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4" name="Resim 3">
            <a:extLst>
              <a:ext uri="{FF2B5EF4-FFF2-40B4-BE49-F238E27FC236}">
                <a16:creationId xmlns:a16="http://schemas.microsoft.com/office/drawing/2014/main" id="{75AF3C39-9B9D-4828-AC6C-68192A971F5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0" y="1763688"/>
            <a:ext cx="5399856" cy="4710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7783024"/>
      </p:ext>
    </p:extLst>
  </p:cSld>
  <p:clrMapOvr>
    <a:masterClrMapping/>
  </p:clrMapOvr>
  <p:transition>
    <p:wheel spokes="1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r-TR" b="1" dirty="0"/>
              <a:t>Evrengzib çocukluğundan beri askeri harekatlara hiçbir  sorumluluk yüklemeden katılarak deneyimler edinmiştir.</a:t>
            </a:r>
          </a:p>
          <a:p>
            <a:r>
              <a:rPr lang="tr-TR" b="1" dirty="0"/>
              <a:t>1635 yılında 17 yaşındayken </a:t>
            </a:r>
            <a:r>
              <a:rPr lang="tr-TR" b="1" dirty="0" err="1"/>
              <a:t>Bundelkund’da</a:t>
            </a:r>
            <a:r>
              <a:rPr lang="tr-TR" b="1" dirty="0"/>
              <a:t> Özbeklere karşı yürüyüşe hazırlanan ordunun başkomutanı oldu.</a:t>
            </a:r>
          </a:p>
          <a:p>
            <a:r>
              <a:rPr lang="tr-TR" b="1" dirty="0"/>
              <a:t>Daha sonra 1636 yılında ilk resmi görevi olarak savaşların sürdüğü </a:t>
            </a:r>
            <a:r>
              <a:rPr lang="tr-TR" b="1" dirty="0" err="1"/>
              <a:t>Dekkan</a:t>
            </a:r>
            <a:r>
              <a:rPr lang="tr-TR" b="1" dirty="0"/>
              <a:t> valiliğine gönderildi ve burada edindiği başarılar yüzünden babası ve abisi Dara-</a:t>
            </a:r>
            <a:r>
              <a:rPr lang="tr-TR" b="1" dirty="0" err="1"/>
              <a:t>Şukuh</a:t>
            </a:r>
            <a:r>
              <a:rPr lang="tr-TR" b="1" dirty="0"/>
              <a:t> ile arası açıldı.</a:t>
            </a:r>
          </a:p>
          <a:p>
            <a:endParaRPr lang="tr-TR" b="1" dirty="0"/>
          </a:p>
          <a:p>
            <a:endParaRPr lang="tr-TR" b="1" dirty="0"/>
          </a:p>
        </p:txBody>
      </p:sp>
      <p:sp>
        <p:nvSpPr>
          <p:cNvPr id="5" name="1 Başlık"/>
          <p:cNvSpPr txBox="1">
            <a:spLocks/>
          </p:cNvSpPr>
          <p:nvPr/>
        </p:nvSpPr>
        <p:spPr>
          <a:xfrm>
            <a:off x="611560" y="548680"/>
            <a:ext cx="7467600" cy="1143000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2800" b="0" i="0" u="none" strike="noStrike" kern="1200" cap="small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1 Başlık"/>
          <p:cNvSpPr>
            <a:spLocks noGrp="1"/>
          </p:cNvSpPr>
          <p:nvPr>
            <p:ph type="title"/>
          </p:nvPr>
        </p:nvSpPr>
        <p:spPr>
          <a:xfrm>
            <a:off x="755576" y="476672"/>
            <a:ext cx="7467600" cy="1143000"/>
          </a:xfrm>
        </p:spPr>
        <p:txBody>
          <a:bodyPr>
            <a:noAutofit/>
          </a:bodyPr>
          <a:lstStyle/>
          <a:p>
            <a:pPr algn="ctr"/>
            <a:r>
              <a:rPr lang="tr-TR" sz="28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309 </a:t>
            </a:r>
            <a:br>
              <a:rPr lang="tr-TR" sz="28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tr-TR" sz="28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YENİÇAĞ HİNDİSTAN TARİHİ</a:t>
            </a:r>
            <a:endParaRPr lang="tr-TR" sz="28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1289540"/>
      </p:ext>
    </p:extLst>
  </p:cSld>
  <p:clrMapOvr>
    <a:masterClrMapping/>
  </p:clrMapOvr>
  <p:transition>
    <p:wheel spokes="1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r-TR" sz="2800" b="1" dirty="0">
                <a:latin typeface="+mj-lt"/>
              </a:rPr>
              <a:t>Şah Cihan, daha çok Hindulara yakınlığı ile tanınan oğlu Dara </a:t>
            </a:r>
            <a:r>
              <a:rPr lang="tr-TR" sz="2800" b="1" dirty="0" err="1">
                <a:latin typeface="+mj-lt"/>
              </a:rPr>
              <a:t>Şükuh’u</a:t>
            </a:r>
            <a:r>
              <a:rPr lang="tr-TR" sz="2800" b="1" dirty="0">
                <a:latin typeface="+mj-lt"/>
              </a:rPr>
              <a:t> veliaht </a:t>
            </a:r>
            <a:r>
              <a:rPr lang="tr-TR" sz="2800" b="1" dirty="0" err="1">
                <a:latin typeface="+mj-lt"/>
              </a:rPr>
              <a:t>tâyin</a:t>
            </a:r>
            <a:r>
              <a:rPr lang="tr-TR" sz="2800" b="1" dirty="0">
                <a:latin typeface="+mj-lt"/>
              </a:rPr>
              <a:t> etmiştir. 1657 yılında Şah Cihan’ın ciddî bir şekilde rahatsızlanmasıyla Evrengzib ile Dara </a:t>
            </a:r>
            <a:r>
              <a:rPr lang="tr-TR" sz="2800" b="1" dirty="0" err="1">
                <a:latin typeface="+mj-lt"/>
              </a:rPr>
              <a:t>Şükuh’u</a:t>
            </a:r>
            <a:r>
              <a:rPr lang="tr-TR" sz="2800" b="1" dirty="0">
                <a:latin typeface="+mj-lt"/>
              </a:rPr>
              <a:t> taht </a:t>
            </a:r>
            <a:r>
              <a:rPr lang="tr-TR" sz="2800" b="1" dirty="0" err="1">
                <a:latin typeface="+mj-lt"/>
              </a:rPr>
              <a:t>mücâdelesinde</a:t>
            </a:r>
            <a:r>
              <a:rPr lang="tr-TR" sz="2800" b="1" dirty="0">
                <a:latin typeface="+mj-lt"/>
              </a:rPr>
              <a:t> karşı karşıya geldiler.  Evrengzib, ağabeyi Dara </a:t>
            </a:r>
            <a:r>
              <a:rPr lang="tr-TR" sz="2800" b="1" dirty="0" err="1">
                <a:latin typeface="+mj-lt"/>
              </a:rPr>
              <a:t>Şükuh’u</a:t>
            </a:r>
            <a:r>
              <a:rPr lang="tr-TR" sz="2800" b="1" dirty="0">
                <a:latin typeface="+mj-lt"/>
              </a:rPr>
              <a:t>, </a:t>
            </a:r>
            <a:r>
              <a:rPr lang="tr-TR" sz="2800" b="1" dirty="0" err="1">
                <a:latin typeface="+mj-lt"/>
              </a:rPr>
              <a:t>Samugarh’da</a:t>
            </a:r>
            <a:r>
              <a:rPr lang="tr-TR" sz="2800" b="1" dirty="0">
                <a:latin typeface="+mj-lt"/>
              </a:rPr>
              <a:t> kesin bir mağlûbiyete uğrattı. </a:t>
            </a:r>
            <a:endParaRPr lang="tr-TR" b="1" dirty="0">
              <a:latin typeface="+mj-lt"/>
            </a:endParaRPr>
          </a:p>
          <a:p>
            <a:pPr marL="0" indent="0">
              <a:buNone/>
            </a:pPr>
            <a:endParaRPr lang="tr-TR" sz="2800" b="1" dirty="0">
              <a:latin typeface="+mj-lt"/>
            </a:endParaRPr>
          </a:p>
        </p:txBody>
      </p:sp>
      <p:sp>
        <p:nvSpPr>
          <p:cNvPr id="5" name="1 Başlık"/>
          <p:cNvSpPr txBox="1">
            <a:spLocks/>
          </p:cNvSpPr>
          <p:nvPr/>
        </p:nvSpPr>
        <p:spPr>
          <a:xfrm>
            <a:off x="611560" y="548680"/>
            <a:ext cx="7467600" cy="1143000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2800" b="0" i="0" u="none" strike="noStrike" kern="1200" cap="small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1 Başlık"/>
          <p:cNvSpPr>
            <a:spLocks noGrp="1"/>
          </p:cNvSpPr>
          <p:nvPr>
            <p:ph type="title"/>
          </p:nvPr>
        </p:nvSpPr>
        <p:spPr>
          <a:xfrm>
            <a:off x="755576" y="476672"/>
            <a:ext cx="7467600" cy="1143000"/>
          </a:xfrm>
        </p:spPr>
        <p:txBody>
          <a:bodyPr>
            <a:noAutofit/>
          </a:bodyPr>
          <a:lstStyle/>
          <a:p>
            <a:pPr algn="ctr"/>
            <a:r>
              <a:rPr lang="tr-TR" sz="28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309 </a:t>
            </a:r>
            <a:br>
              <a:rPr lang="tr-TR" sz="28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tr-TR" sz="28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YENİÇAĞ HİNDİSTAN TARİHİ</a:t>
            </a:r>
            <a:endParaRPr lang="tr-TR" sz="28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9717316"/>
      </p:ext>
    </p:extLst>
  </p:cSld>
  <p:clrMapOvr>
    <a:masterClrMapping/>
  </p:clrMapOvr>
  <p:transition>
    <p:wheel spokes="1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r-TR" b="1" dirty="0"/>
              <a:t> </a:t>
            </a:r>
            <a:r>
              <a:rPr lang="tr-TR" sz="2800" b="1" dirty="0"/>
              <a:t>Dara yenildikten sonra babasının gönderdiği hazineyle Delhi’ye kaçtı. Bu sırada Evrengzib babasına durumu anlatan bir mektup göndermiştir.</a:t>
            </a:r>
          </a:p>
          <a:p>
            <a:r>
              <a:rPr lang="tr-TR" sz="2800" b="1" dirty="0"/>
              <a:t>Gönderdiği </a:t>
            </a:r>
            <a:r>
              <a:rPr lang="tr-TR" sz="2800" b="1" dirty="0" err="1"/>
              <a:t>mektupa</a:t>
            </a:r>
            <a:r>
              <a:rPr lang="tr-TR" sz="2800" b="1" dirty="0"/>
              <a:t> cevap olarak babası onunla görüşmek istediğini belirtip yanına </a:t>
            </a:r>
            <a:r>
              <a:rPr lang="tr-TR" sz="2800" b="1" dirty="0" err="1"/>
              <a:t>çağırmştır</a:t>
            </a:r>
            <a:r>
              <a:rPr lang="tr-TR" sz="2800" b="1" dirty="0"/>
              <a:t> fakat Evrengzib önce kabul etse de diğer gün kararından vazgeçmiştir.</a:t>
            </a:r>
          </a:p>
          <a:p>
            <a:pPr marL="0" indent="0">
              <a:buNone/>
            </a:pPr>
            <a:endParaRPr lang="tr-TR" sz="2800" b="1" dirty="0"/>
          </a:p>
        </p:txBody>
      </p:sp>
      <p:sp>
        <p:nvSpPr>
          <p:cNvPr id="5" name="1 Başlık"/>
          <p:cNvSpPr txBox="1">
            <a:spLocks/>
          </p:cNvSpPr>
          <p:nvPr/>
        </p:nvSpPr>
        <p:spPr>
          <a:xfrm>
            <a:off x="611560" y="548680"/>
            <a:ext cx="7467600" cy="1143000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2800" b="0" i="0" u="none" strike="noStrike" kern="1200" cap="small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1 Başlık"/>
          <p:cNvSpPr>
            <a:spLocks noGrp="1"/>
          </p:cNvSpPr>
          <p:nvPr>
            <p:ph type="title"/>
          </p:nvPr>
        </p:nvSpPr>
        <p:spPr>
          <a:xfrm>
            <a:off x="755576" y="476672"/>
            <a:ext cx="7467600" cy="1143000"/>
          </a:xfrm>
        </p:spPr>
        <p:txBody>
          <a:bodyPr>
            <a:noAutofit/>
          </a:bodyPr>
          <a:lstStyle/>
          <a:p>
            <a:pPr algn="ctr"/>
            <a:r>
              <a:rPr lang="tr-TR" sz="28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309 </a:t>
            </a:r>
            <a:br>
              <a:rPr lang="tr-TR" sz="28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tr-TR" sz="28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YENİÇAĞ HİNDİSTAN TARİHİ</a:t>
            </a:r>
            <a:endParaRPr lang="tr-TR" sz="28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499848"/>
      </p:ext>
    </p:extLst>
  </p:cSld>
  <p:clrMapOvr>
    <a:masterClrMapping/>
  </p:clrMapOvr>
  <p:transition>
    <p:wheel spokes="1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tr-TR" sz="2800" b="1" dirty="0"/>
              <a:t>Babasıyla arasında ki görüşme işi çözülemeyince birlik olduğu </a:t>
            </a:r>
            <a:r>
              <a:rPr lang="tr-TR" sz="2800" b="1" dirty="0" err="1"/>
              <a:t>Muradbahş</a:t>
            </a:r>
            <a:r>
              <a:rPr lang="tr-TR" sz="2800" b="1" dirty="0"/>
              <a:t> ile birlikte </a:t>
            </a:r>
            <a:r>
              <a:rPr lang="tr-TR" sz="2800" b="1" dirty="0" err="1"/>
              <a:t>Agra</a:t>
            </a:r>
            <a:r>
              <a:rPr lang="tr-TR" sz="2800" b="1" dirty="0"/>
              <a:t> kentine girerek Şah Cihanı orada kuşattılar.</a:t>
            </a:r>
            <a:br>
              <a:rPr lang="tr-TR" sz="2800" b="1" dirty="0"/>
            </a:br>
            <a:br>
              <a:rPr lang="tr-TR" sz="2800" b="1" dirty="0"/>
            </a:br>
            <a:r>
              <a:rPr lang="tr-TR" sz="2800" b="1" dirty="0"/>
              <a:t>Yine baba ve oğul arasında görüşmeler başlanır. Şah Cihan devletin dört kardeşe bölünmesini veliahtlıkla beraber büyük parçanın </a:t>
            </a:r>
            <a:r>
              <a:rPr lang="tr-TR" sz="2800" b="1" dirty="0" err="1"/>
              <a:t>Evrengzib’e</a:t>
            </a:r>
            <a:r>
              <a:rPr lang="tr-TR" sz="2800" b="1" dirty="0"/>
              <a:t> verilmesini önerir. Fakat Evrengzib bu öneriyi kabul etmemiş sadece babasıyla yüz yüze görüşmeye razı olmuştur. </a:t>
            </a:r>
          </a:p>
        </p:txBody>
      </p:sp>
      <p:sp>
        <p:nvSpPr>
          <p:cNvPr id="5" name="1 Başlık"/>
          <p:cNvSpPr txBox="1">
            <a:spLocks/>
          </p:cNvSpPr>
          <p:nvPr/>
        </p:nvSpPr>
        <p:spPr>
          <a:xfrm>
            <a:off x="611560" y="548680"/>
            <a:ext cx="7467600" cy="1143000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2800" b="0" i="0" u="none" strike="noStrike" kern="1200" cap="small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1 Başlık"/>
          <p:cNvSpPr>
            <a:spLocks noGrp="1"/>
          </p:cNvSpPr>
          <p:nvPr>
            <p:ph type="title"/>
          </p:nvPr>
        </p:nvSpPr>
        <p:spPr>
          <a:xfrm>
            <a:off x="755576" y="476672"/>
            <a:ext cx="7467600" cy="1143000"/>
          </a:xfrm>
        </p:spPr>
        <p:txBody>
          <a:bodyPr>
            <a:noAutofit/>
          </a:bodyPr>
          <a:lstStyle/>
          <a:p>
            <a:pPr algn="ctr"/>
            <a:r>
              <a:rPr lang="tr-TR" sz="28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309 </a:t>
            </a:r>
            <a:br>
              <a:rPr lang="tr-TR" sz="28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tr-TR" sz="28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YENİÇAĞ HİNDİSTAN TARİHİ</a:t>
            </a:r>
            <a:endParaRPr lang="tr-TR" sz="28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7333310"/>
      </p:ext>
    </p:extLst>
  </p:cSld>
  <p:clrMapOvr>
    <a:masterClrMapping/>
  </p:clrMapOvr>
  <p:transition>
    <p:wheel spokes="1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r-TR" sz="2800" b="1" dirty="0"/>
              <a:t>O sırada babasının Dara’ya yazdığı bir mektup eline geçer ve mektupta Dara’yı desteklediğini görür. Bunun üzerine babasını görmekten vazgeçer ve orada babasını tutsak eder.</a:t>
            </a:r>
            <a:br>
              <a:rPr lang="tr-TR" sz="2800" b="1" dirty="0"/>
            </a:br>
            <a:br>
              <a:rPr lang="tr-TR" sz="2800" b="1" dirty="0"/>
            </a:br>
            <a:r>
              <a:rPr lang="tr-TR" sz="2800" b="1" dirty="0"/>
              <a:t>Sonrasında Dara’yla savaşmak üzere Delhi’ye doğru yola çıkmıştır. </a:t>
            </a:r>
          </a:p>
        </p:txBody>
      </p:sp>
      <p:sp>
        <p:nvSpPr>
          <p:cNvPr id="5" name="1 Başlık"/>
          <p:cNvSpPr txBox="1">
            <a:spLocks/>
          </p:cNvSpPr>
          <p:nvPr/>
        </p:nvSpPr>
        <p:spPr>
          <a:xfrm>
            <a:off x="611560" y="548680"/>
            <a:ext cx="7467600" cy="1143000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2800" b="0" i="0" u="none" strike="noStrike" kern="1200" cap="small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1 Başlık"/>
          <p:cNvSpPr>
            <a:spLocks noGrp="1"/>
          </p:cNvSpPr>
          <p:nvPr>
            <p:ph type="title"/>
          </p:nvPr>
        </p:nvSpPr>
        <p:spPr>
          <a:xfrm>
            <a:off x="755576" y="476672"/>
            <a:ext cx="7467600" cy="1143000"/>
          </a:xfrm>
        </p:spPr>
        <p:txBody>
          <a:bodyPr>
            <a:noAutofit/>
          </a:bodyPr>
          <a:lstStyle/>
          <a:p>
            <a:pPr algn="ctr"/>
            <a:r>
              <a:rPr lang="tr-TR" sz="28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309 </a:t>
            </a:r>
            <a:br>
              <a:rPr lang="tr-TR" sz="28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tr-TR" sz="28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YENİÇAĞ HİNDİSTAN TARİHİ</a:t>
            </a:r>
            <a:endParaRPr lang="tr-TR" sz="28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4764708"/>
      </p:ext>
    </p:extLst>
  </p:cSld>
  <p:clrMapOvr>
    <a:masterClrMapping/>
  </p:clrMapOvr>
  <p:transition>
    <p:wheel spokes="1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1563</TotalTime>
  <Words>686</Words>
  <Application>Microsoft Office PowerPoint</Application>
  <PresentationFormat>Ekran Gösterisi (4:3)</PresentationFormat>
  <Paragraphs>63</Paragraphs>
  <Slides>14</Slides>
  <Notes>14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14</vt:i4>
      </vt:variant>
    </vt:vector>
  </HeadingPairs>
  <TitlesOfParts>
    <vt:vector size="20" baseType="lpstr">
      <vt:lpstr>Calibri</vt:lpstr>
      <vt:lpstr>Century Schoolbook</vt:lpstr>
      <vt:lpstr>Comic Sans MS</vt:lpstr>
      <vt:lpstr>Wingdings</vt:lpstr>
      <vt:lpstr>Wingdings 2</vt:lpstr>
      <vt:lpstr>Oriel</vt:lpstr>
      <vt:lpstr>                     HİN 309   YENİÇAĞ HİNDİSTAN TARİHİ   11. Hafta  hint-türk imparatorluğu dönemi: evrengzib ı     </vt:lpstr>
      <vt:lpstr>HİN 309  YENİÇAĞ HİNDİSTAN TARİHİ</vt:lpstr>
      <vt:lpstr>HİN 309  YENİÇAĞ HİNDİSTAN TARİHİ</vt:lpstr>
      <vt:lpstr>HİN 309  YENİÇAĞ HİNDİSTAN TARİHİ</vt:lpstr>
      <vt:lpstr>HİN 309  YENİÇAĞ HİNDİSTAN TARİHİ</vt:lpstr>
      <vt:lpstr>HİN 309  YENİÇAĞ HİNDİSTAN TARİHİ</vt:lpstr>
      <vt:lpstr>HİN 309  YENİÇAĞ HİNDİSTAN TARİHİ</vt:lpstr>
      <vt:lpstr>HİN 309  YENİÇAĞ HİNDİSTAN TARİHİ</vt:lpstr>
      <vt:lpstr>HİN 309  YENİÇAĞ HİNDİSTAN TARİHİ</vt:lpstr>
      <vt:lpstr>HİN 309  YENİÇAĞ HİNDİSTAN TARİHİ</vt:lpstr>
      <vt:lpstr>HİN 309  YENİÇAĞ HİNDİSTAN TARİHİ</vt:lpstr>
      <vt:lpstr>HİN 309  YENİÇAĞ HİNDİSTAN TARİHİ</vt:lpstr>
      <vt:lpstr>HİN 309  YENİÇAĞ HİNDİSTAN TARİHİ</vt:lpstr>
      <vt:lpstr>HİN 309  YENİÇAĞ HİNDİSTAN TARİHİ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II. GENÇ AKADEMİSYENLER SEMPOZYUMU   GAZİ ÜNİVERSİTESİ, 24-25 Kasım 20114</dc:title>
  <dc:creator>Arş. Gör. Y.KAYALI</dc:creator>
  <cp:lastModifiedBy>casper</cp:lastModifiedBy>
  <cp:revision>132</cp:revision>
  <dcterms:created xsi:type="dcterms:W3CDTF">2014-11-21T09:52:05Z</dcterms:created>
  <dcterms:modified xsi:type="dcterms:W3CDTF">2020-03-04T16:01:14Z</dcterms:modified>
</cp:coreProperties>
</file>