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6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779A179-C027-4A73-AF90-5ECB95263597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C9C6-FA5F-4063-A980-C149E37AD1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179-C027-4A73-AF90-5ECB95263597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C9C6-FA5F-4063-A980-C149E37AD1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179-C027-4A73-AF90-5ECB95263597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C9C6-FA5F-4063-A980-C149E37AD1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179-C027-4A73-AF90-5ECB95263597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C9C6-FA5F-4063-A980-C149E37AD179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179-C027-4A73-AF90-5ECB95263597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C9C6-FA5F-4063-A980-C149E37AD179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179-C027-4A73-AF90-5ECB95263597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C9C6-FA5F-4063-A980-C149E37AD179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179-C027-4A73-AF90-5ECB95263597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C9C6-FA5F-4063-A980-C149E37AD1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179-C027-4A73-AF90-5ECB95263597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C9C6-FA5F-4063-A980-C149E37AD179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179-C027-4A73-AF90-5ECB95263597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C9C6-FA5F-4063-A980-C149E37AD1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179-C027-4A73-AF90-5ECB95263597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C9C6-FA5F-4063-A980-C149E37AD17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179-C027-4A73-AF90-5ECB95263597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C9C6-FA5F-4063-A980-C149E37AD1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779A179-C027-4A73-AF90-5ECB95263597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7C9C6-FA5F-4063-A980-C149E37AD17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Sağlık ve Kültür </a:t>
            </a:r>
            <a:endParaRPr lang="tr-TR" dirty="0"/>
          </a:p>
        </p:txBody>
      </p:sp>
      <p:sp>
        <p:nvSpPr>
          <p:cNvPr id="3075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tr-TR" altLang="tr-TR" dirty="0" smtClean="0"/>
          </a:p>
          <a:p>
            <a:pPr eaLnBrk="1" hangingPunct="1"/>
            <a:endParaRPr lang="tr-TR" altLang="tr-TR" dirty="0" smtClean="0"/>
          </a:p>
          <a:p>
            <a:pPr eaLnBrk="1" hangingPunct="1"/>
            <a:r>
              <a:rPr lang="tr-TR" altLang="tr-TR" dirty="0" smtClean="0"/>
              <a:t>		</a:t>
            </a:r>
            <a:r>
              <a:rPr lang="tr-TR" altLang="tr-TR" sz="2400" dirty="0" err="1" smtClean="0"/>
              <a:t>Doç.Dr.Melike</a:t>
            </a:r>
            <a:r>
              <a:rPr lang="tr-TR" altLang="tr-TR" sz="2400" dirty="0" smtClean="0"/>
              <a:t> </a:t>
            </a:r>
            <a:r>
              <a:rPr lang="tr-TR" altLang="tr-TR" sz="2400" dirty="0" smtClean="0"/>
              <a:t>Kaplan </a:t>
            </a:r>
          </a:p>
        </p:txBody>
      </p:sp>
    </p:spTree>
    <p:extLst>
      <p:ext uri="{BB962C8B-B14F-4D97-AF65-F5344CB8AC3E}">
        <p14:creationId xmlns:p14="http://schemas.microsoft.com/office/powerpoint/2010/main" val="98152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tr-TR" dirty="0"/>
              <a:t>Günümüzde bilimsel ya da modern tıp denilen yöntemler, hastayı ilaç yoluyla tedavi ederken, kişiyi yalnızca fiziksel olarak iyileştirmeyi amaçlamaktadır. </a:t>
            </a: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tr-TR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tr-TR" dirty="0" smtClean="0"/>
              <a:t>Tıbbi </a:t>
            </a:r>
            <a:r>
              <a:rPr lang="tr-TR" dirty="0"/>
              <a:t>antropoloji ise, </a:t>
            </a:r>
            <a:r>
              <a:rPr lang="tr-TR" b="1" dirty="0"/>
              <a:t>hastalığın kültürel nedenlerine vurgu </a:t>
            </a:r>
            <a:r>
              <a:rPr lang="tr-TR" dirty="0"/>
              <a:t>yapar. Yani hastalığı araştırırken hem hastalığa neden olan kültürel sebepleri hem de hastalığın yol açtığı sosyal etkileri göz önünde bulundurduğu için, tıbbi antropoloji çalışmaları kültüre göre iyileştirme yollarını da önermiş olur. </a:t>
            </a:r>
          </a:p>
        </p:txBody>
      </p:sp>
    </p:spTree>
    <p:extLst>
      <p:ext uri="{BB962C8B-B14F-4D97-AF65-F5344CB8AC3E}">
        <p14:creationId xmlns:p14="http://schemas.microsoft.com/office/powerpoint/2010/main" val="396563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tr-TR" dirty="0"/>
              <a:t>Genel olarak akademik düzeyde tıbbi antropoloji çalışmalarının başlaması, </a:t>
            </a:r>
            <a:r>
              <a:rPr lang="tr-TR" b="1" dirty="0"/>
              <a:t>1980</a:t>
            </a:r>
            <a:r>
              <a:rPr lang="tr-TR" dirty="0"/>
              <a:t>’li yıllar olarak tarihlendirilmiştir. </a:t>
            </a: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tr-TR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tr-TR" dirty="0" smtClean="0"/>
              <a:t>Literatüre </a:t>
            </a:r>
            <a:r>
              <a:rPr lang="tr-TR" dirty="0"/>
              <a:t>baktığımızda özellikle ABD’de son 20 yılda bu alanda yapılan çalışmaların hızla arttığını söyleyebiliriz. Alana olan ilgi ve gelişmenin nedenleri arasında, sadece </a:t>
            </a:r>
            <a:r>
              <a:rPr lang="tr-TR" b="1" dirty="0"/>
              <a:t>hastalığa ilişkin antropolojik söylemlerin artması</a:t>
            </a:r>
            <a:r>
              <a:rPr lang="tr-TR" dirty="0"/>
              <a:t> değil, aynı zamanda </a:t>
            </a:r>
            <a:r>
              <a:rPr lang="tr-TR" b="1" dirty="0" smtClean="0"/>
              <a:t>tıbbın</a:t>
            </a:r>
            <a:r>
              <a:rPr lang="tr-TR" dirty="0" smtClean="0"/>
              <a:t> </a:t>
            </a:r>
            <a:r>
              <a:rPr lang="tr-TR" b="1" dirty="0" smtClean="0"/>
              <a:t>giderek </a:t>
            </a:r>
            <a:r>
              <a:rPr lang="tr-TR" b="1" dirty="0"/>
              <a:t>artan şekilde sosyal bilimlere açık hale gelmesi</a:t>
            </a:r>
            <a:r>
              <a:rPr lang="tr-TR" dirty="0"/>
              <a:t>ni de vurgulamak gerekir</a:t>
            </a:r>
          </a:p>
        </p:txBody>
      </p:sp>
    </p:spTree>
    <p:extLst>
      <p:ext uri="{BB962C8B-B14F-4D97-AF65-F5344CB8AC3E}">
        <p14:creationId xmlns:p14="http://schemas.microsoft.com/office/powerpoint/2010/main" val="255105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tr-TR" b="1" dirty="0"/>
              <a:t>Sağlık sosyolojisinin </a:t>
            </a:r>
            <a:r>
              <a:rPr lang="tr-TR" dirty="0"/>
              <a:t>ortaya çıkışı 1940’lı yıllara kadar dayanmaktadır. </a:t>
            </a: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tr-TR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tr-TR" dirty="0" smtClean="0"/>
              <a:t>Bu </a:t>
            </a:r>
            <a:r>
              <a:rPr lang="tr-TR" dirty="0"/>
              <a:t>çalışma alanı içinde egemen olan iki başat model bulunmaktadır. Biyolojik unsurlara vurgu yapan biyomedikal modele alternatif olarak ortaya çıkan </a:t>
            </a:r>
            <a:r>
              <a:rPr lang="tr-TR" dirty="0" err="1"/>
              <a:t>biyopsikososyal</a:t>
            </a:r>
            <a:r>
              <a:rPr lang="tr-TR" dirty="0"/>
              <a:t> model biyomedikal modelden farklı olarak sosyal ve psikolojik etmenleri de sağlık ve hastalık kavramsallaştırmaları içine dahil etmektedir. Bununla birlikte, biyomedikal model günümüzde başatlılığını devam ettirmektedir.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250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Bu alana yönelik olarak sosyolojinin akademik ilgisinin “medikal sosyoloji” olarak 1940’lı yıllarda ortaya çıktığını söylemek mümkündür. </a:t>
            </a:r>
          </a:p>
          <a:p>
            <a:pPr eaLnBrk="1" hangingPunct="1"/>
            <a:r>
              <a:rPr lang="tr-TR" altLang="tr-TR" smtClean="0"/>
              <a:t>Bugün özellikle İngiltere ve Kuzey Amerika’da bu alanda önemli çalışmalar yapılmaktadır... Avustralya, Yeni Zelanda ve Kuzey İskandinavya ülkeleri de bu konuda çalışmalar yürütmektedir.   </a:t>
            </a:r>
          </a:p>
        </p:txBody>
      </p:sp>
    </p:spTree>
    <p:extLst>
      <p:ext uri="{BB962C8B-B14F-4D97-AF65-F5344CB8AC3E}">
        <p14:creationId xmlns:p14="http://schemas.microsoft.com/office/powerpoint/2010/main" val="393655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36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Bu kavrama alternatif olarak sunulan çok sayıda kavram bulunmaktadır: </a:t>
            </a:r>
          </a:p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mtClean="0"/>
              <a:t>sağlık ve hastalık sosyolojisi, sağlık sosyolojisi tıpta sosyoloji (</a:t>
            </a:r>
            <a:r>
              <a:rPr lang="tr-TR" altLang="tr-TR" i="1" smtClean="0"/>
              <a:t>sociology in medicine</a:t>
            </a:r>
            <a:r>
              <a:rPr lang="tr-TR" altLang="tr-TR" smtClean="0"/>
              <a:t>) ve tıbbi sosyoloji (</a:t>
            </a:r>
            <a:r>
              <a:rPr lang="tr-TR" altLang="tr-TR" i="1" smtClean="0"/>
              <a:t>sociology of medicine</a:t>
            </a:r>
            <a:r>
              <a:rPr lang="tr-TR" altLang="tr-TR" smtClean="0"/>
              <a:t>)dir. </a:t>
            </a:r>
          </a:p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52364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74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Sağlık ve Kültür İlişkisi</a:t>
            </a:r>
          </a:p>
          <a:p>
            <a:r>
              <a:rPr lang="tr-TR" dirty="0" smtClean="0"/>
              <a:t>Sosyal Bilimler ve Sağlık </a:t>
            </a:r>
          </a:p>
          <a:p>
            <a:r>
              <a:rPr lang="tr-TR" dirty="0" smtClean="0"/>
              <a:t>Temel Kuramsal Yaklaşımlar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426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09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Sağlık kavramı, erken dönemlerde; </a:t>
            </a:r>
          </a:p>
          <a:p>
            <a:pPr eaLnBrk="1" hangingPunct="1"/>
            <a:endParaRPr lang="tr-TR" altLang="tr-TR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tr-TR" altLang="tr-TR" b="1" dirty="0" smtClean="0"/>
              <a:t>    biyolojik olarak bedenin işleyişinde meydana gelen aksaklıkların olmaması hali olarak tanımlanırken, son dönemlerde biyolojik unsurlara ek olarak kültürel, psikolojik ve ekonomik etmenler de eklenmiştir. </a:t>
            </a: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366760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12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Sağlık kavramsallaştırmaları çerçevesinde oldukça kabul gören bir yaklaşım, </a:t>
            </a:r>
          </a:p>
          <a:p>
            <a:pPr eaLnBrk="1" hangingPunct="1"/>
            <a:r>
              <a:rPr lang="tr-TR" altLang="tr-TR" smtClean="0"/>
              <a:t>sağlık olgusunun </a:t>
            </a:r>
            <a:r>
              <a:rPr lang="tr-TR" altLang="tr-TR" b="1" u="sng" smtClean="0"/>
              <a:t>kültürel bir inşa </a:t>
            </a:r>
            <a:r>
              <a:rPr lang="tr-TR" altLang="tr-TR" smtClean="0"/>
              <a:t>olduğunu ileri sürmektedir. </a:t>
            </a:r>
          </a:p>
          <a:p>
            <a:pPr eaLnBrk="1" hangingPunct="1"/>
            <a:r>
              <a:rPr lang="tr-TR" altLang="tr-TR" smtClean="0"/>
              <a:t>Bu görüş, ağırlıklı olarak </a:t>
            </a:r>
            <a:r>
              <a:rPr lang="tr-TR" altLang="tr-TR" b="1" smtClean="0"/>
              <a:t>tıbbi antropoloji </a:t>
            </a:r>
            <a:r>
              <a:rPr lang="tr-TR" altLang="tr-TR" smtClean="0"/>
              <a:t>alanındaki çalışmaları oluşturur.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014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İlk çalışmalar…</a:t>
            </a:r>
            <a:endParaRPr lang="tr-TR" dirty="0"/>
          </a:p>
        </p:txBody>
      </p:sp>
      <p:sp>
        <p:nvSpPr>
          <p:cNvPr id="6147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dirty="0" smtClean="0"/>
              <a:t>Sağlık, hastalık ve kültürle ilgili </a:t>
            </a:r>
            <a:r>
              <a:rPr lang="tr-TR" altLang="tr-TR" dirty="0" err="1" smtClean="0"/>
              <a:t>etnografik</a:t>
            </a:r>
            <a:r>
              <a:rPr lang="tr-TR" altLang="tr-TR" dirty="0" smtClean="0"/>
              <a:t> metinlerin hemen tamamında bu alanda yapılmış ilk çalışma olarak antropolog ve doktor,</a:t>
            </a:r>
          </a:p>
          <a:p>
            <a:pPr eaLnBrk="1" hangingPunct="1"/>
            <a:r>
              <a:rPr lang="tr-TR" altLang="tr-TR" b="1" dirty="0" smtClean="0"/>
              <a:t>William Halse R. </a:t>
            </a:r>
            <a:r>
              <a:rPr lang="tr-TR" altLang="tr-TR" b="1" dirty="0" err="1" smtClean="0"/>
              <a:t>Rivers</a:t>
            </a:r>
            <a:r>
              <a:rPr lang="tr-TR" altLang="tr-TR" dirty="0" err="1" smtClean="0"/>
              <a:t>’ın</a:t>
            </a:r>
            <a:r>
              <a:rPr lang="tr-TR" altLang="tr-TR" dirty="0" smtClean="0"/>
              <a:t> 1915-1916 yıllarında verdiği derslerin notlarından yola çıkarak yazdığı </a:t>
            </a:r>
            <a:r>
              <a:rPr lang="tr-TR" altLang="tr-TR" b="1" dirty="0" smtClean="0"/>
              <a:t>“Tıp, Büyü ve Din” (1924) adlı kitabı </a:t>
            </a:r>
            <a:r>
              <a:rPr lang="tr-TR" altLang="tr-TR" dirty="0" smtClean="0"/>
              <a:t>gösterilmektedir. Bu kitapta </a:t>
            </a:r>
            <a:r>
              <a:rPr lang="tr-TR" altLang="tr-TR" dirty="0" err="1" smtClean="0"/>
              <a:t>Rivers</a:t>
            </a:r>
            <a:r>
              <a:rPr lang="tr-TR" altLang="tr-TR" dirty="0" smtClean="0"/>
              <a:t>, ilkel tıptaki düşünceleri ve inançları açıklamaya çalışır. </a:t>
            </a:r>
          </a:p>
        </p:txBody>
      </p:sp>
    </p:spTree>
    <p:extLst>
      <p:ext uri="{BB962C8B-B14F-4D97-AF65-F5344CB8AC3E}">
        <p14:creationId xmlns:p14="http://schemas.microsoft.com/office/powerpoint/2010/main" val="383772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17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b="1" smtClean="0"/>
          </a:p>
          <a:p>
            <a:pPr eaLnBrk="1" hangingPunct="1"/>
            <a:r>
              <a:rPr lang="tr-TR" altLang="tr-TR" b="1" smtClean="0"/>
              <a:t>Evans Pritchard’ın 1937 </a:t>
            </a:r>
            <a:r>
              <a:rPr lang="tr-TR" altLang="tr-TR" smtClean="0"/>
              <a:t>yılında </a:t>
            </a:r>
            <a:r>
              <a:rPr lang="tr-TR" altLang="tr-TR" b="1" smtClean="0"/>
              <a:t>Afrika</a:t>
            </a:r>
            <a:r>
              <a:rPr lang="tr-TR" altLang="tr-TR" smtClean="0"/>
              <a:t>’da yaşayan Azande topluluğunda yapmış olduğu çalışmalar; tıp tarihi ile ilgili etnografik araştırmaların kökenlerini oluşturmaktadır.</a:t>
            </a:r>
          </a:p>
        </p:txBody>
      </p:sp>
    </p:spTree>
    <p:extLst>
      <p:ext uri="{BB962C8B-B14F-4D97-AF65-F5344CB8AC3E}">
        <p14:creationId xmlns:p14="http://schemas.microsoft.com/office/powerpoint/2010/main" val="144028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195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tr-TR" altLang="tr-TR" smtClean="0"/>
              <a:t>    Rivers’a göre; insanın hastalığa ilişkin inançlarının 3 temel nedeni vardır:  </a:t>
            </a:r>
          </a:p>
          <a:p>
            <a:pPr eaLnBrk="1" hangingPunct="1"/>
            <a:r>
              <a:rPr lang="tr-TR" altLang="tr-TR" smtClean="0"/>
              <a:t>Hastalığın doğrudan bir insanın eylemine bağlı olduğu inancı (büyücü)</a:t>
            </a:r>
          </a:p>
          <a:p>
            <a:pPr eaLnBrk="1" hangingPunct="1"/>
            <a:r>
              <a:rPr lang="tr-TR" altLang="tr-TR" smtClean="0"/>
              <a:t>Doğaüstü bir varlığın ya da kişileştirilmiş bir aracının etkisi (Tinsel güçler, </a:t>
            </a:r>
            <a:r>
              <a:rPr lang="tr-TR" altLang="tr-TR" i="1" smtClean="0"/>
              <a:t>anima </a:t>
            </a:r>
            <a:r>
              <a:rPr lang="tr-TR" altLang="tr-TR" smtClean="0"/>
              <a:t>ya da </a:t>
            </a:r>
            <a:r>
              <a:rPr lang="tr-TR" altLang="tr-TR" i="1" smtClean="0"/>
              <a:t>mana</a:t>
            </a:r>
            <a:r>
              <a:rPr lang="tr-TR" altLang="tr-TR" smtClean="0"/>
              <a:t>)</a:t>
            </a:r>
          </a:p>
          <a:p>
            <a:pPr eaLnBrk="1" hangingPunct="1"/>
            <a:r>
              <a:rPr lang="tr-TR" altLang="tr-TR" smtClean="0"/>
              <a:t>Doğal nedenler olarak adlandırılan nedenler</a:t>
            </a:r>
          </a:p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98231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1937 yılında yazdığı “Azandelerde Cadılık, Kehanet ve Büyü” kitabında Pritchard, </a:t>
            </a:r>
            <a:r>
              <a:rPr lang="tr-TR" altLang="tr-TR" b="1" smtClean="0"/>
              <a:t>Azande Tıbbı’ndan </a:t>
            </a:r>
            <a:r>
              <a:rPr lang="tr-TR" altLang="tr-TR" smtClean="0"/>
              <a:t>söz eder. AWA </a:t>
            </a:r>
            <a:r>
              <a:rPr lang="tr-TR" altLang="tr-TR" i="1" smtClean="0"/>
              <a:t>(Azande Witchcraft Association)</a:t>
            </a:r>
            <a:r>
              <a:rPr lang="tr-TR" altLang="tr-TR" smtClean="0"/>
              <a:t> yani </a:t>
            </a:r>
            <a:r>
              <a:rPr lang="tr-TR" altLang="tr-TR" b="1" smtClean="0"/>
              <a:t>Azande Büyücüler Birliği </a:t>
            </a:r>
            <a:r>
              <a:rPr lang="tr-TR" altLang="tr-TR" smtClean="0"/>
              <a:t>adında bir gruptan söz etmektedir. Burada tedavi bilgileri grup üyesi dışındakilere söylenmez. Yani tıbbi bilgi ancak para ile satılır (E. Pritchard, 1963). </a:t>
            </a:r>
          </a:p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57745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Tıbbi antropoloji </a:t>
            </a:r>
            <a:endParaRPr lang="tr-TR" dirty="0"/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dirty="0" err="1" smtClean="0"/>
              <a:t>Barnard&amp;Spencer</a:t>
            </a:r>
            <a:r>
              <a:rPr lang="tr-TR" altLang="tr-TR" dirty="0" smtClean="0"/>
              <a:t> (2000: 358)’a göre, </a:t>
            </a:r>
          </a:p>
          <a:p>
            <a:pPr eaLnBrk="1" hangingPunct="1"/>
            <a:endParaRPr lang="tr-TR" altLang="tr-TR" dirty="0" smtClean="0"/>
          </a:p>
          <a:p>
            <a:pPr eaLnBrk="1" hangingPunct="1"/>
            <a:r>
              <a:rPr lang="tr-TR" altLang="tr-TR" dirty="0" smtClean="0"/>
              <a:t>“tıbbi antropoloji” </a:t>
            </a:r>
            <a:r>
              <a:rPr lang="tr-TR" altLang="tr-TR" i="1" dirty="0" smtClean="0"/>
              <a:t>(</a:t>
            </a:r>
            <a:r>
              <a:rPr lang="tr-TR" altLang="tr-TR" i="1" dirty="0" err="1" smtClean="0"/>
              <a:t>medical</a:t>
            </a:r>
            <a:r>
              <a:rPr lang="tr-TR" altLang="tr-TR" i="1" dirty="0" smtClean="0"/>
              <a:t> </a:t>
            </a:r>
            <a:r>
              <a:rPr lang="tr-TR" altLang="tr-TR" i="1" dirty="0" err="1" smtClean="0"/>
              <a:t>anthropology</a:t>
            </a:r>
            <a:r>
              <a:rPr lang="tr-TR" altLang="tr-TR" i="1" dirty="0" smtClean="0"/>
              <a:t>), </a:t>
            </a:r>
            <a:r>
              <a:rPr lang="tr-TR" altLang="tr-TR" dirty="0" smtClean="0"/>
              <a:t>sağlık ve hastalık ile bunun kültürle olan ilişkisini çeşitli yönleri ve geniş boyutuyla ele alan, özetle hastalık sürecinin incelenmesinde kültürel etmenleri araştıran antropolojinin alt alanıdır. </a:t>
            </a:r>
          </a:p>
        </p:txBody>
      </p:sp>
    </p:spTree>
    <p:extLst>
      <p:ext uri="{BB962C8B-B14F-4D97-AF65-F5344CB8AC3E}">
        <p14:creationId xmlns:p14="http://schemas.microsoft.com/office/powerpoint/2010/main" val="2783470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</TotalTime>
  <Words>570</Words>
  <Application>Microsoft Office PowerPoint</Application>
  <PresentationFormat>Ekran Gösterisi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Moda Tasarımı</vt:lpstr>
      <vt:lpstr>Sağlık ve Kültür </vt:lpstr>
      <vt:lpstr>PowerPoint Sunusu</vt:lpstr>
      <vt:lpstr>PowerPoint Sunusu</vt:lpstr>
      <vt:lpstr>PowerPoint Sunusu</vt:lpstr>
      <vt:lpstr>İlk çalışmalar…</vt:lpstr>
      <vt:lpstr>PowerPoint Sunusu</vt:lpstr>
      <vt:lpstr>PowerPoint Sunusu</vt:lpstr>
      <vt:lpstr>PowerPoint Sunusu</vt:lpstr>
      <vt:lpstr>Tıbbi antropoloji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Sağlık ve Kültür </dc:title>
  <dc:creator>E</dc:creator>
  <cp:lastModifiedBy>E</cp:lastModifiedBy>
  <cp:revision>1</cp:revision>
  <dcterms:created xsi:type="dcterms:W3CDTF">2017-05-29T07:41:12Z</dcterms:created>
  <dcterms:modified xsi:type="dcterms:W3CDTF">2017-05-29T07:45:05Z</dcterms:modified>
</cp:coreProperties>
</file>