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84" d="100"/>
          <a:sy n="84" d="100"/>
        </p:scale>
        <p:origin x="96" y="4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HAFTA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Hindu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Kutsal Kitapları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Altı </a:t>
            </a:r>
            <a:r>
              <a:rPr lang="tr-TR" dirty="0" err="1"/>
              <a:t>Brahmâcı</a:t>
            </a:r>
            <a:r>
              <a:rPr lang="tr-TR" dirty="0"/>
              <a:t> (</a:t>
            </a:r>
            <a:r>
              <a:rPr lang="tr-TR" dirty="0" err="1"/>
              <a:t>Râcasa</a:t>
            </a:r>
            <a:r>
              <a:rPr lang="tr-TR" dirty="0"/>
              <a:t>) </a:t>
            </a:r>
            <a:r>
              <a:rPr lang="tr-TR" dirty="0" err="1"/>
              <a:t>Purâna</a:t>
            </a:r>
            <a:r>
              <a:rPr lang="tr-TR" dirty="0"/>
              <a:t>: </a:t>
            </a:r>
          </a:p>
          <a:p>
            <a:r>
              <a:rPr lang="tr-TR" dirty="0" err="1"/>
              <a:t>Brahmâ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Brahmânda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Brahmavaivarta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Mârkandeya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Bhavishya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Vâmana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69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18 tane de </a:t>
            </a:r>
            <a:r>
              <a:rPr lang="tr-TR" dirty="0" err="1"/>
              <a:t>Upapurâna</a:t>
            </a:r>
            <a:r>
              <a:rPr lang="tr-TR" dirty="0"/>
              <a:t> ve sayısız </a:t>
            </a:r>
            <a:r>
              <a:rPr lang="tr-TR" dirty="0" err="1"/>
              <a:t>Sthâlapurâna</a:t>
            </a:r>
            <a:r>
              <a:rPr lang="tr-TR" dirty="0"/>
              <a:t> vardır. Ayrıca bir </a:t>
            </a:r>
            <a:r>
              <a:rPr lang="tr-TR" dirty="0" err="1"/>
              <a:t>İtihâsa</a:t>
            </a:r>
            <a:r>
              <a:rPr lang="tr-TR" dirty="0"/>
              <a:t> mı yoksa bir </a:t>
            </a:r>
            <a:r>
              <a:rPr lang="tr-TR" dirty="0" err="1"/>
              <a:t>Purâna</a:t>
            </a:r>
            <a:r>
              <a:rPr lang="tr-TR" dirty="0"/>
              <a:t> mı olduğu tartışılan </a:t>
            </a:r>
            <a:r>
              <a:rPr lang="tr-TR" dirty="0" err="1"/>
              <a:t>Harivamşa’yı</a:t>
            </a:r>
            <a:r>
              <a:rPr lang="tr-TR" dirty="0"/>
              <a:t> da saymak gerekir.</a:t>
            </a:r>
          </a:p>
          <a:p>
            <a:r>
              <a:rPr lang="tr-TR" dirty="0"/>
              <a:t>C. </a:t>
            </a:r>
            <a:r>
              <a:rPr lang="tr-TR" dirty="0" err="1"/>
              <a:t>Dharmaşâstralar</a:t>
            </a:r>
            <a:r>
              <a:rPr lang="tr-TR" dirty="0"/>
              <a:t>: </a:t>
            </a:r>
          </a:p>
          <a:p>
            <a:r>
              <a:rPr lang="tr-TR" dirty="0" err="1"/>
              <a:t>Manusmriti</a:t>
            </a:r>
            <a:r>
              <a:rPr lang="tr-TR" dirty="0"/>
              <a:t> </a:t>
            </a:r>
          </a:p>
          <a:p>
            <a:r>
              <a:rPr lang="tr-TR" dirty="0" err="1"/>
              <a:t>Yâcnavâlkyasmriti</a:t>
            </a:r>
            <a:r>
              <a:rPr lang="tr-TR" dirty="0"/>
              <a:t> </a:t>
            </a:r>
          </a:p>
          <a:p>
            <a:r>
              <a:rPr lang="tr-TR" dirty="0" err="1"/>
              <a:t>Vishnusmriti</a:t>
            </a:r>
            <a:r>
              <a:rPr lang="tr-TR" dirty="0"/>
              <a:t> vs.</a:t>
            </a:r>
          </a:p>
        </p:txBody>
      </p:sp>
    </p:spTree>
    <p:extLst>
      <p:ext uri="{BB962C8B-B14F-4D97-AF65-F5344CB8AC3E}">
        <p14:creationId xmlns:p14="http://schemas.microsoft.com/office/powerpoint/2010/main" val="359274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Hindular için kutsal ve önemli sayılan edebi eserler bu kadarla kalmaz. Diğer bir grup da, tören uygulamaları, bilim, sanat vb. gibi konuları içeren eserlerden oluşur. Dört grupta ele alınabilir:</a:t>
            </a:r>
          </a:p>
          <a:p>
            <a:r>
              <a:rPr lang="tr-TR" dirty="0"/>
              <a:t>A. </a:t>
            </a:r>
            <a:r>
              <a:rPr lang="tr-TR" dirty="0" err="1"/>
              <a:t>Sûtralar</a:t>
            </a:r>
            <a:r>
              <a:rPr lang="tr-TR" dirty="0"/>
              <a:t>:</a:t>
            </a:r>
          </a:p>
          <a:p>
            <a:r>
              <a:rPr lang="tr-TR" dirty="0" err="1"/>
              <a:t>Şrautasûtralar</a:t>
            </a:r>
            <a:endParaRPr lang="tr-TR" dirty="0"/>
          </a:p>
          <a:p>
            <a:r>
              <a:rPr lang="tr-TR" dirty="0" err="1"/>
              <a:t>Grihyasûtralar</a:t>
            </a:r>
            <a:endParaRPr lang="tr-TR" dirty="0"/>
          </a:p>
          <a:p>
            <a:r>
              <a:rPr lang="tr-TR" dirty="0" err="1"/>
              <a:t>Dharmasûtralar</a:t>
            </a:r>
            <a:endParaRPr lang="tr-TR" dirty="0"/>
          </a:p>
          <a:p>
            <a:r>
              <a:rPr lang="tr-TR" dirty="0" err="1"/>
              <a:t>Şulvasûtralar</a:t>
            </a: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45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B. </a:t>
            </a:r>
            <a:r>
              <a:rPr lang="tr-TR" dirty="0" err="1"/>
              <a:t>Vedângalar</a:t>
            </a:r>
            <a:r>
              <a:rPr lang="tr-TR" dirty="0"/>
              <a:t>:</a:t>
            </a:r>
          </a:p>
          <a:p>
            <a:r>
              <a:rPr lang="tr-TR" dirty="0" err="1"/>
              <a:t>Şikshâ</a:t>
            </a:r>
            <a:r>
              <a:rPr lang="tr-TR" dirty="0"/>
              <a:t> (Fonetik)</a:t>
            </a:r>
          </a:p>
          <a:p>
            <a:r>
              <a:rPr lang="tr-TR" dirty="0" err="1"/>
              <a:t>Çandas</a:t>
            </a:r>
            <a:r>
              <a:rPr lang="tr-TR" dirty="0"/>
              <a:t> (Şiir Ölçüsü)</a:t>
            </a:r>
          </a:p>
          <a:p>
            <a:r>
              <a:rPr lang="tr-TR" dirty="0" err="1"/>
              <a:t>Vyâkarana</a:t>
            </a:r>
            <a:r>
              <a:rPr lang="tr-TR" dirty="0"/>
              <a:t> (Gramer)</a:t>
            </a:r>
          </a:p>
          <a:p>
            <a:r>
              <a:rPr lang="tr-TR" dirty="0" err="1"/>
              <a:t>Nirukta</a:t>
            </a:r>
            <a:r>
              <a:rPr lang="tr-TR" dirty="0"/>
              <a:t> (Etimoloji)</a:t>
            </a:r>
          </a:p>
          <a:p>
            <a:r>
              <a:rPr lang="tr-TR" dirty="0" err="1"/>
              <a:t>Cyotisha</a:t>
            </a:r>
            <a:r>
              <a:rPr lang="tr-TR" dirty="0"/>
              <a:t> (Astronomi)</a:t>
            </a:r>
          </a:p>
          <a:p>
            <a:r>
              <a:rPr lang="tr-TR"/>
              <a:t>Kalpa (Ritüel)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507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Hindu </a:t>
            </a:r>
            <a:r>
              <a:rPr lang="tr-TR" dirty="0" smtClean="0"/>
              <a:t>Kitapları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Hint dinsel edebiyatını iki ana bölüme ayırabiliriz: </a:t>
            </a:r>
            <a:r>
              <a:rPr lang="tr-TR" dirty="0" err="1"/>
              <a:t>Şruti</a:t>
            </a:r>
            <a:r>
              <a:rPr lang="tr-TR" dirty="0"/>
              <a:t> ve </a:t>
            </a:r>
            <a:r>
              <a:rPr lang="tr-TR" dirty="0" err="1"/>
              <a:t>Smriti</a:t>
            </a:r>
            <a:r>
              <a:rPr lang="tr-TR" dirty="0"/>
              <a:t>. </a:t>
            </a:r>
            <a:r>
              <a:rPr lang="tr-TR" dirty="0" err="1"/>
              <a:t>Şruti</a:t>
            </a:r>
            <a:r>
              <a:rPr lang="tr-TR" dirty="0"/>
              <a:t> sözcüğü “söylenmiş” anlamına gelir ve ağızdan ağıza ezber yoluyla yayılmış olan kitapları anlatmak için kullanılır. </a:t>
            </a:r>
            <a:r>
              <a:rPr lang="tr-TR" dirty="0" err="1"/>
              <a:t>Smriti</a:t>
            </a:r>
            <a:r>
              <a:rPr lang="tr-TR" dirty="0"/>
              <a:t> ise “hatırlanmış” demektir ve birileri tarafından yazıya dökülmüş geleneksel bilgileri içerir.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73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Şruti</a:t>
            </a:r>
            <a:r>
              <a:rPr lang="tr-TR" dirty="0"/>
              <a:t> sözcüğünden anlaşılması gereken </a:t>
            </a:r>
            <a:r>
              <a:rPr lang="tr-TR" dirty="0" err="1"/>
              <a:t>Vedalar’dır</a:t>
            </a:r>
            <a:r>
              <a:rPr lang="tr-TR" dirty="0"/>
              <a:t>. Veda sözcüğü “bilgi” anlamına gelir ve geniş anlamda ele alındığında, sadece dört Veda’yı değil </a:t>
            </a:r>
            <a:r>
              <a:rPr lang="tr-TR" dirty="0" err="1"/>
              <a:t>Brâhmanalar</a:t>
            </a:r>
            <a:r>
              <a:rPr lang="tr-TR" dirty="0"/>
              <a:t>, </a:t>
            </a:r>
            <a:r>
              <a:rPr lang="tr-TR" dirty="0" err="1"/>
              <a:t>Aranyakalar</a:t>
            </a:r>
            <a:r>
              <a:rPr lang="tr-TR" dirty="0"/>
              <a:t> ve </a:t>
            </a:r>
            <a:r>
              <a:rPr lang="tr-TR" dirty="0" err="1"/>
              <a:t>Upanishadları</a:t>
            </a:r>
            <a:r>
              <a:rPr lang="tr-TR" dirty="0"/>
              <a:t> da niteler. Dört temel Veda vardır: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8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Rigveda 	(İlahi Bilgisi)</a:t>
            </a:r>
          </a:p>
          <a:p>
            <a:pPr algn="ctr"/>
            <a:r>
              <a:rPr lang="tr-TR" dirty="0" err="1"/>
              <a:t>Sâmaveda</a:t>
            </a:r>
            <a:r>
              <a:rPr lang="tr-TR" dirty="0"/>
              <a:t> 	(Melodi Bilgisi)</a:t>
            </a:r>
          </a:p>
          <a:p>
            <a:pPr algn="ctr"/>
            <a:r>
              <a:rPr lang="tr-TR" dirty="0" err="1"/>
              <a:t>Yacurveda</a:t>
            </a:r>
            <a:r>
              <a:rPr lang="tr-TR" dirty="0"/>
              <a:t> </a:t>
            </a:r>
            <a:r>
              <a:rPr lang="tr-TR" dirty="0" smtClean="0"/>
              <a:t> (</a:t>
            </a:r>
            <a:r>
              <a:rPr lang="tr-TR" dirty="0"/>
              <a:t>Kurban Bilgisi) (Siyah ve Beyaz diye ikiye ayrılır)</a:t>
            </a:r>
          </a:p>
          <a:p>
            <a:pPr algn="ctr"/>
            <a:r>
              <a:rPr lang="tr-TR" dirty="0"/>
              <a:t>Atharvaveda </a:t>
            </a:r>
            <a:r>
              <a:rPr lang="tr-TR" dirty="0" smtClean="0"/>
              <a:t> (</a:t>
            </a:r>
            <a:r>
              <a:rPr lang="tr-TR" dirty="0"/>
              <a:t>Sihir Bilgisi)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5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Brâhmanalar</a:t>
            </a:r>
            <a:r>
              <a:rPr lang="tr-TR" dirty="0"/>
              <a:t> ise, din adamları olan Brahmanlara ve onların yaptırttığı kurbana ilişkin metinlerdir. </a:t>
            </a:r>
            <a:r>
              <a:rPr lang="tr-TR" dirty="0" err="1"/>
              <a:t>Aitareya</a:t>
            </a:r>
            <a:r>
              <a:rPr lang="tr-TR" dirty="0"/>
              <a:t> </a:t>
            </a:r>
            <a:r>
              <a:rPr lang="tr-TR" dirty="0" err="1"/>
              <a:t>Brâhmana</a:t>
            </a:r>
            <a:r>
              <a:rPr lang="tr-TR" dirty="0"/>
              <a:t> (</a:t>
            </a:r>
            <a:r>
              <a:rPr lang="tr-TR" dirty="0" err="1"/>
              <a:t>Aşvalâyana</a:t>
            </a:r>
            <a:r>
              <a:rPr lang="tr-TR" dirty="0"/>
              <a:t> da denir) </a:t>
            </a:r>
            <a:r>
              <a:rPr lang="tr-TR" dirty="0" err="1"/>
              <a:t>Rigveda’ya</a:t>
            </a:r>
            <a:r>
              <a:rPr lang="tr-TR" dirty="0"/>
              <a:t>, </a:t>
            </a:r>
            <a:r>
              <a:rPr lang="tr-TR" dirty="0" err="1"/>
              <a:t>Tândya-Mahâ</a:t>
            </a:r>
            <a:r>
              <a:rPr lang="tr-TR" dirty="0"/>
              <a:t> </a:t>
            </a:r>
            <a:r>
              <a:rPr lang="tr-TR" dirty="0" err="1"/>
              <a:t>Brâhmana</a:t>
            </a:r>
            <a:r>
              <a:rPr lang="tr-TR" dirty="0"/>
              <a:t> </a:t>
            </a:r>
            <a:r>
              <a:rPr lang="tr-TR" dirty="0" err="1"/>
              <a:t>Sâmaveda’ya</a:t>
            </a:r>
            <a:r>
              <a:rPr lang="tr-TR" dirty="0"/>
              <a:t>, </a:t>
            </a:r>
            <a:r>
              <a:rPr lang="tr-TR" dirty="0" err="1"/>
              <a:t>Taittiriya</a:t>
            </a:r>
            <a:r>
              <a:rPr lang="tr-TR" dirty="0"/>
              <a:t> ve </a:t>
            </a:r>
            <a:r>
              <a:rPr lang="tr-TR" dirty="0" err="1"/>
              <a:t>Şatapatha</a:t>
            </a:r>
            <a:r>
              <a:rPr lang="tr-TR" dirty="0"/>
              <a:t> </a:t>
            </a:r>
            <a:r>
              <a:rPr lang="tr-TR" dirty="0" err="1"/>
              <a:t>Brâhmanalar</a:t>
            </a:r>
            <a:r>
              <a:rPr lang="tr-TR" dirty="0"/>
              <a:t> </a:t>
            </a:r>
            <a:r>
              <a:rPr lang="tr-TR" dirty="0" err="1"/>
              <a:t>Yacurveda’ya</a:t>
            </a:r>
            <a:r>
              <a:rPr lang="tr-TR" dirty="0"/>
              <a:t>, </a:t>
            </a:r>
            <a:r>
              <a:rPr lang="tr-TR" dirty="0" err="1"/>
              <a:t>Gopatha</a:t>
            </a:r>
            <a:r>
              <a:rPr lang="tr-TR" dirty="0"/>
              <a:t> </a:t>
            </a:r>
            <a:r>
              <a:rPr lang="tr-TR" dirty="0" err="1"/>
              <a:t>Brâhmana</a:t>
            </a:r>
            <a:r>
              <a:rPr lang="tr-TR" dirty="0"/>
              <a:t> ise </a:t>
            </a:r>
            <a:r>
              <a:rPr lang="tr-TR" dirty="0" err="1"/>
              <a:t>Atharvaveda’ya</a:t>
            </a:r>
            <a:r>
              <a:rPr lang="tr-TR" dirty="0"/>
              <a:t> aittir.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77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Aitareya</a:t>
            </a:r>
            <a:r>
              <a:rPr lang="tr-TR" dirty="0"/>
              <a:t> ve </a:t>
            </a:r>
            <a:r>
              <a:rPr lang="tr-TR" dirty="0" err="1"/>
              <a:t>Kauşitaki</a:t>
            </a:r>
            <a:r>
              <a:rPr lang="tr-TR" dirty="0"/>
              <a:t> </a:t>
            </a:r>
            <a:r>
              <a:rPr lang="tr-TR" dirty="0" err="1"/>
              <a:t>Aranyaka</a:t>
            </a:r>
            <a:r>
              <a:rPr lang="tr-TR" dirty="0"/>
              <a:t> </a:t>
            </a:r>
            <a:r>
              <a:rPr lang="tr-TR" dirty="0" err="1"/>
              <a:t>Rigveda’ya</a:t>
            </a:r>
            <a:r>
              <a:rPr lang="tr-TR" dirty="0"/>
              <a:t>, </a:t>
            </a:r>
            <a:r>
              <a:rPr lang="tr-TR" dirty="0" err="1"/>
              <a:t>Brihadâranyaka</a:t>
            </a:r>
            <a:r>
              <a:rPr lang="tr-TR" dirty="0"/>
              <a:t> ve </a:t>
            </a:r>
            <a:r>
              <a:rPr lang="tr-TR" dirty="0" err="1"/>
              <a:t>Taittiriya</a:t>
            </a:r>
            <a:r>
              <a:rPr lang="tr-TR" dirty="0"/>
              <a:t> </a:t>
            </a:r>
            <a:r>
              <a:rPr lang="tr-TR" dirty="0" err="1"/>
              <a:t>Aranyakalar</a:t>
            </a:r>
            <a:r>
              <a:rPr lang="tr-TR" dirty="0"/>
              <a:t> ise </a:t>
            </a:r>
            <a:r>
              <a:rPr lang="tr-TR" dirty="0" err="1"/>
              <a:t>Yacurveda’ya</a:t>
            </a:r>
            <a:r>
              <a:rPr lang="tr-TR" dirty="0"/>
              <a:t> aittir</a:t>
            </a:r>
            <a:r>
              <a:rPr lang="tr-TR" dirty="0" smtClean="0"/>
              <a:t>.</a:t>
            </a:r>
          </a:p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dirty="0" err="1"/>
              <a:t>Onüç</a:t>
            </a:r>
            <a:r>
              <a:rPr lang="tr-TR" dirty="0"/>
              <a:t> temel </a:t>
            </a:r>
            <a:r>
              <a:rPr lang="tr-TR" dirty="0" err="1"/>
              <a:t>Upanishad</a:t>
            </a:r>
            <a:r>
              <a:rPr lang="tr-TR" dirty="0"/>
              <a:t> vardır. </a:t>
            </a:r>
            <a:r>
              <a:rPr lang="tr-TR" dirty="0" err="1"/>
              <a:t>Upanishad</a:t>
            </a:r>
            <a:r>
              <a:rPr lang="tr-TR" dirty="0"/>
              <a:t> sözcüğü “dizinin dibine oturmak” anlamına gelir ve bir felsefeyi öğrenmekteki disiplini belirtir. Ayrıca, daha az önemde, yüzlerce </a:t>
            </a:r>
            <a:r>
              <a:rPr lang="tr-TR" dirty="0" err="1"/>
              <a:t>Upanishad</a:t>
            </a:r>
            <a:r>
              <a:rPr lang="tr-TR" dirty="0"/>
              <a:t> vardır. Temel </a:t>
            </a:r>
            <a:r>
              <a:rPr lang="tr-TR" dirty="0" err="1"/>
              <a:t>Upanishalar</a:t>
            </a:r>
            <a:r>
              <a:rPr lang="tr-TR" dirty="0"/>
              <a:t> şunlardır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32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Kutsal Gelenek olan </a:t>
            </a:r>
            <a:r>
              <a:rPr lang="tr-TR" dirty="0" err="1"/>
              <a:t>Smriti</a:t>
            </a:r>
            <a:r>
              <a:rPr lang="tr-TR" dirty="0"/>
              <a:t> ise üç yönden ele alınabilir: </a:t>
            </a:r>
            <a:r>
              <a:rPr lang="tr-TR" dirty="0" err="1"/>
              <a:t>İtihâsa</a:t>
            </a:r>
            <a:r>
              <a:rPr lang="tr-TR" dirty="0"/>
              <a:t>, </a:t>
            </a:r>
            <a:r>
              <a:rPr lang="tr-TR" dirty="0" err="1"/>
              <a:t>Purâna</a:t>
            </a:r>
            <a:r>
              <a:rPr lang="tr-TR" dirty="0"/>
              <a:t> ve </a:t>
            </a:r>
            <a:r>
              <a:rPr lang="tr-TR" dirty="0" err="1"/>
              <a:t>Şastra</a:t>
            </a:r>
            <a:r>
              <a:rPr lang="tr-TR" dirty="0"/>
              <a:t>. Bu gruplara giren bütün kitaplar zengin dinsel ve mitolojik malzeme içerirler ve bunlar Hindular için çok önemlidirler.</a:t>
            </a:r>
          </a:p>
          <a:p>
            <a:pPr algn="ctr"/>
            <a:r>
              <a:rPr lang="tr-TR" dirty="0"/>
              <a:t>A. </a:t>
            </a:r>
            <a:r>
              <a:rPr lang="tr-TR" dirty="0" err="1"/>
              <a:t>İtihâsa</a:t>
            </a:r>
            <a:r>
              <a:rPr lang="tr-TR" dirty="0"/>
              <a:t>:</a:t>
            </a:r>
          </a:p>
          <a:p>
            <a:pPr algn="ctr"/>
            <a:r>
              <a:rPr lang="tr-TR" dirty="0" err="1"/>
              <a:t>Râmâyana</a:t>
            </a:r>
            <a:r>
              <a:rPr lang="tr-TR" dirty="0"/>
              <a:t> Destanı</a:t>
            </a:r>
          </a:p>
          <a:p>
            <a:pPr algn="ctr"/>
            <a:r>
              <a:rPr lang="tr-TR" dirty="0" err="1"/>
              <a:t>Mahâbhârata</a:t>
            </a:r>
            <a:r>
              <a:rPr lang="tr-TR" dirty="0"/>
              <a:t> Destanı (</a:t>
            </a:r>
            <a:r>
              <a:rPr lang="tr-TR" dirty="0" err="1"/>
              <a:t>Bhagavadgîtâ</a:t>
            </a:r>
            <a:r>
              <a:rPr lang="tr-TR" dirty="0"/>
              <a:t> içindedir)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414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B. </a:t>
            </a:r>
            <a:r>
              <a:rPr lang="tr-TR" dirty="0" err="1"/>
              <a:t>Purânalar</a:t>
            </a:r>
            <a:r>
              <a:rPr lang="tr-TR" dirty="0"/>
              <a:t>:</a:t>
            </a:r>
          </a:p>
          <a:p>
            <a:r>
              <a:rPr lang="tr-TR" dirty="0" err="1"/>
              <a:t>Mahâpurânalar</a:t>
            </a:r>
            <a:r>
              <a:rPr lang="tr-TR" dirty="0"/>
              <a:t> 18 tanedir:</a:t>
            </a:r>
          </a:p>
          <a:p>
            <a:r>
              <a:rPr lang="tr-TR" dirty="0"/>
              <a:t>Altı </a:t>
            </a:r>
            <a:r>
              <a:rPr lang="tr-TR" dirty="0" err="1"/>
              <a:t>Vishnucu</a:t>
            </a:r>
            <a:r>
              <a:rPr lang="tr-TR" dirty="0"/>
              <a:t> (</a:t>
            </a:r>
            <a:r>
              <a:rPr lang="tr-TR" dirty="0" err="1"/>
              <a:t>Sattva</a:t>
            </a:r>
            <a:r>
              <a:rPr lang="tr-TR" dirty="0"/>
              <a:t>) </a:t>
            </a:r>
            <a:r>
              <a:rPr lang="tr-TR" dirty="0" err="1"/>
              <a:t>Purâna</a:t>
            </a:r>
            <a:r>
              <a:rPr lang="tr-TR" dirty="0"/>
              <a:t>:</a:t>
            </a:r>
          </a:p>
          <a:p>
            <a:r>
              <a:rPr lang="tr-TR" dirty="0" err="1"/>
              <a:t>Vishnu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/>
              <a:t>Narada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Bhâgavata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Garuda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r>
              <a:rPr lang="tr-TR" dirty="0" err="1"/>
              <a:t>Varâha</a:t>
            </a:r>
            <a:r>
              <a:rPr lang="tr-TR" dirty="0"/>
              <a:t> </a:t>
            </a:r>
            <a:r>
              <a:rPr lang="tr-TR" dirty="0" err="1"/>
              <a:t>Purâna</a:t>
            </a:r>
            <a:r>
              <a:rPr lang="tr-TR" dirty="0"/>
              <a:t> </a:t>
            </a:r>
          </a:p>
          <a:p>
            <a:r>
              <a:rPr lang="tr-TR" dirty="0" err="1"/>
              <a:t>Padma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28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Altı </a:t>
            </a:r>
            <a:r>
              <a:rPr lang="tr-TR" dirty="0" err="1"/>
              <a:t>Şivacı</a:t>
            </a:r>
            <a:r>
              <a:rPr lang="tr-TR" dirty="0"/>
              <a:t> (</a:t>
            </a:r>
            <a:r>
              <a:rPr lang="tr-TR" dirty="0" err="1"/>
              <a:t>Tâmasa</a:t>
            </a:r>
            <a:r>
              <a:rPr lang="tr-TR" dirty="0"/>
              <a:t>) </a:t>
            </a:r>
            <a:r>
              <a:rPr lang="tr-TR" dirty="0" err="1"/>
              <a:t>Purâna</a:t>
            </a:r>
            <a:r>
              <a:rPr lang="tr-TR" dirty="0"/>
              <a:t>:</a:t>
            </a:r>
          </a:p>
          <a:p>
            <a:r>
              <a:rPr lang="tr-TR" dirty="0" err="1"/>
              <a:t>Matsya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r>
              <a:rPr lang="tr-TR" dirty="0" err="1"/>
              <a:t>Kûrma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r>
              <a:rPr lang="tr-TR" dirty="0" err="1"/>
              <a:t>Linga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r>
              <a:rPr lang="tr-TR" dirty="0" err="1"/>
              <a:t>Şiva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r>
              <a:rPr lang="tr-TR" dirty="0" err="1"/>
              <a:t>Skanda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r>
              <a:rPr lang="tr-TR" dirty="0" err="1"/>
              <a:t>Agni</a:t>
            </a:r>
            <a:r>
              <a:rPr lang="tr-TR" dirty="0"/>
              <a:t> </a:t>
            </a:r>
            <a:r>
              <a:rPr lang="tr-TR" dirty="0" err="1"/>
              <a:t>Purâna</a:t>
            </a: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799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1379</TotalTime>
  <Words>446</Words>
  <Application>Microsoft Office PowerPoint</Application>
  <PresentationFormat>Ekran Gösterisi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417 HİNDUİZM  8. HAFTA  Hindu Kutsal Kitapları      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147</cp:revision>
  <dcterms:created xsi:type="dcterms:W3CDTF">2014-11-21T09:52:05Z</dcterms:created>
  <dcterms:modified xsi:type="dcterms:W3CDTF">2020-03-03T14:06:59Z</dcterms:modified>
</cp:coreProperties>
</file>