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51" r:id="rId2"/>
    <p:sldId id="357" r:id="rId3"/>
    <p:sldId id="349" r:id="rId4"/>
    <p:sldId id="315" r:id="rId5"/>
    <p:sldId id="317" r:id="rId6"/>
    <p:sldId id="413" r:id="rId7"/>
    <p:sldId id="414" r:id="rId8"/>
    <p:sldId id="320" r:id="rId9"/>
    <p:sldId id="321" r:id="rId10"/>
    <p:sldId id="322" r:id="rId11"/>
    <p:sldId id="323" r:id="rId12"/>
    <p:sldId id="325" r:id="rId13"/>
    <p:sldId id="350" r:id="rId14"/>
    <p:sldId id="329" r:id="rId15"/>
    <p:sldId id="331" r:id="rId16"/>
    <p:sldId id="336" r:id="rId17"/>
    <p:sldId id="337" r:id="rId18"/>
    <p:sldId id="338" r:id="rId19"/>
    <p:sldId id="339" r:id="rId20"/>
    <p:sldId id="361" r:id="rId21"/>
    <p:sldId id="362" r:id="rId22"/>
    <p:sldId id="363" r:id="rId23"/>
    <p:sldId id="364" r:id="rId24"/>
    <p:sldId id="365" r:id="rId25"/>
    <p:sldId id="368" r:id="rId26"/>
    <p:sldId id="369" r:id="rId27"/>
    <p:sldId id="371" r:id="rId28"/>
    <p:sldId id="372"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CF0"/>
    <a:srgbClr val="E8EBEC"/>
    <a:srgbClr val="AA5816"/>
    <a:srgbClr val="5BA2BC"/>
    <a:srgbClr val="66A4E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29" autoAdjust="0"/>
  </p:normalViewPr>
  <p:slideViewPr>
    <p:cSldViewPr>
      <p:cViewPr varScale="1">
        <p:scale>
          <a:sx n="82" d="100"/>
          <a:sy n="82" d="100"/>
        </p:scale>
        <p:origin x="75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79" d="100"/>
          <a:sy n="79" d="100"/>
        </p:scale>
        <p:origin x="-1356" y="-78"/>
      </p:cViewPr>
      <p:guideLst>
        <p:guide orient="horz" pos="2880"/>
        <p:guide pos="216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uskaaan:Desktop:m2%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3.738532110091744E-2"/>
          <c:y val="7.353756561679789E-2"/>
          <c:w val="0.84266058396145971"/>
          <c:h val="0.83049863732312379"/>
        </c:manualLayout>
      </c:layout>
      <c:pie3DChart>
        <c:varyColors val="1"/>
        <c:ser>
          <c:idx val="0"/>
          <c:order val="0"/>
          <c:explosion val="15"/>
          <c:dPt>
            <c:idx val="0"/>
            <c:bubble3D val="0"/>
            <c:spPr>
              <a:solidFill>
                <a:schemeClr val="accent3">
                  <a:lumMod val="60000"/>
                  <a:lumOff val="40000"/>
                </a:schemeClr>
              </a:solidFill>
            </c:spPr>
            <c:extLst>
              <c:ext xmlns:c16="http://schemas.microsoft.com/office/drawing/2014/chart" uri="{C3380CC4-5D6E-409C-BE32-E72D297353CC}">
                <c16:uniqueId val="{00000000-3F78-774A-AFCC-626AC4D2238D}"/>
              </c:ext>
            </c:extLst>
          </c:dPt>
          <c:dPt>
            <c:idx val="1"/>
            <c:bubble3D val="0"/>
            <c:spPr>
              <a:solidFill>
                <a:srgbClr val="5BA2BC"/>
              </a:solidFill>
            </c:spPr>
            <c:extLst>
              <c:ext xmlns:c16="http://schemas.microsoft.com/office/drawing/2014/chart" uri="{C3380CC4-5D6E-409C-BE32-E72D297353CC}">
                <c16:uniqueId val="{00000001-3F78-774A-AFCC-626AC4D2238D}"/>
              </c:ext>
            </c:extLst>
          </c:dPt>
          <c:dPt>
            <c:idx val="2"/>
            <c:bubble3D val="0"/>
            <c:spPr>
              <a:solidFill>
                <a:srgbClr val="66A4E8"/>
              </a:solidFill>
            </c:spPr>
            <c:extLst>
              <c:ext xmlns:c16="http://schemas.microsoft.com/office/drawing/2014/chart" uri="{C3380CC4-5D6E-409C-BE32-E72D297353CC}">
                <c16:uniqueId val="{00000002-3F78-774A-AFCC-626AC4D2238D}"/>
              </c:ext>
            </c:extLst>
          </c:dPt>
          <c:dPt>
            <c:idx val="4"/>
            <c:bubble3D val="0"/>
            <c:spPr>
              <a:solidFill>
                <a:srgbClr val="00B050"/>
              </a:solidFill>
            </c:spPr>
            <c:extLst>
              <c:ext xmlns:c16="http://schemas.microsoft.com/office/drawing/2014/chart" uri="{C3380CC4-5D6E-409C-BE32-E72D297353CC}">
                <c16:uniqueId val="{00000003-3F78-774A-AFCC-626AC4D2238D}"/>
              </c:ext>
            </c:extLst>
          </c:dPt>
          <c:dLbls>
            <c:delete val="1"/>
          </c:dLbls>
          <c:cat>
            <c:strRef>
              <c:f>Sheet1!$B$6:$G$6</c:f>
              <c:strCache>
                <c:ptCount val="6"/>
                <c:pt idx="0">
                  <c:v>currency in circulation</c:v>
                </c:pt>
                <c:pt idx="1">
                  <c:v>checking accounts</c:v>
                </c:pt>
                <c:pt idx="2">
                  <c:v>savings accounts</c:v>
                </c:pt>
                <c:pt idx="3">
                  <c:v>time deposits</c:v>
                </c:pt>
                <c:pt idx="4">
                  <c:v>money market accounts</c:v>
                </c:pt>
                <c:pt idx="5">
                  <c:v>traveler's checks</c:v>
                </c:pt>
              </c:strCache>
            </c:strRef>
          </c:cat>
          <c:val>
            <c:numRef>
              <c:f>Sheet1!$B$7:$G$7</c:f>
              <c:numCache>
                <c:formatCode>#,##0</c:formatCode>
                <c:ptCount val="6"/>
                <c:pt idx="0">
                  <c:v>1230.7</c:v>
                </c:pt>
                <c:pt idx="1">
                  <c:v>1628.8</c:v>
                </c:pt>
                <c:pt idx="2">
                  <c:v>7499.2</c:v>
                </c:pt>
                <c:pt idx="3">
                  <c:v>527.1</c:v>
                </c:pt>
                <c:pt idx="4">
                  <c:v>631.70000000000005</c:v>
                </c:pt>
                <c:pt idx="5">
                  <c:v>3.1</c:v>
                </c:pt>
              </c:numCache>
            </c:numRef>
          </c:val>
          <c:extLst>
            <c:ext xmlns:c16="http://schemas.microsoft.com/office/drawing/2014/chart" uri="{C3380CC4-5D6E-409C-BE32-E72D297353CC}">
              <c16:uniqueId val="{00000004-3F78-774A-AFCC-626AC4D2238D}"/>
            </c:ext>
          </c:extLst>
        </c:ser>
        <c:dLbls>
          <c:showLegendKey val="0"/>
          <c:showVal val="1"/>
          <c:showCatName val="1"/>
          <c:showSerName val="0"/>
          <c:showPercent val="0"/>
          <c:showBubbleSize val="0"/>
          <c:showLeaderLines val="1"/>
        </c:dLbls>
      </c:pie3DChart>
    </c:plotArea>
    <c:plotVisOnly val="1"/>
    <c:dispBlanksAs val="zero"/>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0.41964</cdr:x>
      <cdr:y>0.0459</cdr:y>
    </cdr:from>
    <cdr:to>
      <cdr:x>0.44643</cdr:x>
      <cdr:y>0.10711</cdr:y>
    </cdr:to>
    <cdr:cxnSp macro="">
      <cdr:nvCxnSpPr>
        <cdr:cNvPr id="6" name="Straight Connector 5">
          <a:extLst xmlns:a="http://schemas.openxmlformats.org/drawingml/2006/main">
            <a:ext uri="{FF2B5EF4-FFF2-40B4-BE49-F238E27FC236}">
              <a16:creationId xmlns:a16="http://schemas.microsoft.com/office/drawing/2014/main" id="{C1964CC8-09C7-ED45-9686-22366225DE57}"/>
            </a:ext>
          </a:extLst>
        </cdr:cNvPr>
        <cdr:cNvCxnSpPr/>
      </cdr:nvCxnSpPr>
      <cdr:spPr>
        <a:xfrm xmlns:a="http://schemas.openxmlformats.org/drawingml/2006/main">
          <a:off x="3581400" y="228600"/>
          <a:ext cx="228600" cy="30480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0.10934</cdr:x>
      <cdr:y>0.85436</cdr:y>
    </cdr:from>
    <cdr:to>
      <cdr:x>0.91904</cdr:x>
      <cdr:y>0.93513</cdr:y>
    </cdr:to>
    <cdr:sp macro="" textlink="">
      <cdr:nvSpPr>
        <cdr:cNvPr id="2" name="TextBox 1"/>
        <cdr:cNvSpPr txBox="1"/>
      </cdr:nvSpPr>
      <cdr:spPr>
        <a:xfrm xmlns:a="http://schemas.openxmlformats.org/drawingml/2006/main">
          <a:off x="944692" y="5364051"/>
          <a:ext cx="6995409" cy="5070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D8D874E-E9D5-433B-A149-BDF6BFDD40A8}" type="datetimeFigureOut">
              <a:rPr lang="en-US" smtClean="0"/>
              <a:pPr/>
              <a:t>3/14/20</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A051F04-9E25-42C3-8BC5-EC2E8469D95E}" type="datetimeFigureOut">
              <a:rPr lang="en-US" smtClean="0"/>
              <a:pPr/>
              <a:t>3/14/20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PowerPoint presentation contains mathematical equations, you may need to check</a:t>
            </a:r>
            <a:r>
              <a:rPr lang="en-US" baseline="0" dirty="0"/>
              <a:t> that your computer has the following installed:</a:t>
            </a:r>
          </a:p>
          <a:p>
            <a:r>
              <a:rPr lang="en-US" baseline="0" dirty="0"/>
              <a:t>1) </a:t>
            </a:r>
            <a:r>
              <a:rPr lang="en-US" baseline="0" dirty="0" err="1"/>
              <a:t>MathType</a:t>
            </a:r>
            <a:r>
              <a:rPr lang="en-US" baseline="0" dirty="0"/>
              <a:t> Plugin</a:t>
            </a:r>
          </a:p>
          <a:p>
            <a:r>
              <a:rPr lang="en-US" baseline="0" dirty="0"/>
              <a:t>2) Math Player (free versions available)</a:t>
            </a:r>
          </a:p>
          <a:p>
            <a:r>
              <a:rPr lang="en-US" baseline="0" dirty="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13236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All these items still serve as currency today.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2499288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A sea shell can be traded for goods and services (medium of exchange) and can be used to quote prices (unit of account). However, the real possibility of new sea shells being washed up will reduce its value and thus prevent it from being a store of value. A gold coin has served all three functions from Roman times up until the rise of fiat money in the late 19th century. A cow can be traded for goods and services (medium of exchange) and can be used as a store of wealth. However, a cow cannot be divided, so it would not serve as a unit of account.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4207218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3940929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1621389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Times New Roman" panose="02020603050405020304" pitchFamily="18" charset="0"/>
                <a:cs typeface="Times New Roman" panose="02020603050405020304" pitchFamily="18" charset="0"/>
              </a:rPr>
              <a:t>Source: </a:t>
            </a:r>
            <a:r>
              <a:rPr lang="en-US" dirty="0">
                <a:latin typeface="Times New Roman" panose="02020603050405020304" pitchFamily="18" charset="0"/>
                <a:cs typeface="Times New Roman" panose="02020603050405020304" pitchFamily="18" charset="0"/>
              </a:rPr>
              <a:t>Board of Governors of the Federal Reserve System, “Money Stock Measures–H.6,” for the month ending December 2016.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1086634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2015, the Island of Dr. Jay produced 10 basketballs at a price of $80 each.  Since 2015 is the base year, nominal GDP and real GDP for 2015 is 10 * $80 = $800.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3290576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Tell the students that nominal GDP has risen to $1,000, but we do not know if it is due to an increase in the quantity of basketballs or an increase in the price of those basketballs. The next four slides use two possible scenarios to derive the relationship that the growth rate of nominal GDP is equal to the growth rate of real GDP plus inflation.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4259968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Scenario A is where the rise in nominal GDP is due to an increase in the quantity of basketballs.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3592842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Scenario A is where the rise in nominal GDP is due to an increase in the quantity of basketballs.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3004510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Scenario B is where the rise in nominal GDP is due to an increase in the price of those basketballs.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221679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148880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Scenario B is where the rise in nominal GDP is due to an increase in the price of those basketballs.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2664156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3045717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4220133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1263191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733681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3797178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907295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562480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429447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22519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339864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147515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385211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eaLnBrk="0" fontAlgn="base" hangingPunct="0">
              <a:spcBef>
                <a:spcPct val="30000"/>
              </a:spcBef>
              <a:spcAft>
                <a:spcPct val="0"/>
              </a:spcAf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a:t>
            </a:fld>
            <a:endParaRPr lang="en-US" dirty="0"/>
          </a:p>
        </p:txBody>
      </p:sp>
    </p:spTree>
    <p:extLst>
      <p:ext uri="{BB962C8B-B14F-4D97-AF65-F5344CB8AC3E}">
        <p14:creationId xmlns:p14="http://schemas.microsoft.com/office/powerpoint/2010/main" val="1736395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2113265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3660186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3/14/20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4" name="TextBox 13"/>
          <p:cNvSpPr txBox="1"/>
          <p:nvPr userDrawn="1"/>
        </p:nvSpPr>
        <p:spPr>
          <a:xfrm>
            <a:off x="3505200" y="6553200"/>
            <a:ext cx="5562600"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3/14/20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2" name="TextBox 11"/>
          <p:cNvSpPr txBox="1"/>
          <p:nvPr userDrawn="1"/>
        </p:nvSpPr>
        <p:spPr>
          <a:xfrm>
            <a:off x="3429000" y="6553200"/>
            <a:ext cx="5486400"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3/14/20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3" name="Content Placeholder 2"/>
          <p:cNvSpPr>
            <a:spLocks noGrp="1"/>
          </p:cNvSpPr>
          <p:nvPr>
            <p:ph sz="quarter" idx="16"/>
          </p:nvPr>
        </p:nvSpPr>
        <p:spPr>
          <a:xfrm>
            <a:off x="2362200" y="6477000"/>
            <a:ext cx="6705600" cy="304800"/>
          </a:xfrm>
        </p:spPr>
        <p:txBody>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 name="Rectangle 1"/>
          <p:cNvSpPr/>
          <p:nvPr userDrawn="1"/>
        </p:nvSpPr>
        <p:spPr>
          <a:xfrm>
            <a:off x="3581400" y="6428601"/>
            <a:ext cx="5486400" cy="276999"/>
          </a:xfrm>
          <a:prstGeom prst="rect">
            <a:avLst/>
          </a:prstGeom>
        </p:spPr>
        <p:txBody>
          <a:bodyPr wrap="square">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3/14/20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7" name="TextBox 16"/>
          <p:cNvSpPr txBox="1"/>
          <p:nvPr userDrawn="1"/>
        </p:nvSpPr>
        <p:spPr>
          <a:xfrm>
            <a:off x="3581400" y="6553200"/>
            <a:ext cx="5486400"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3/14/20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16" name="Content Placeholder 15"/>
          <p:cNvSpPr>
            <a:spLocks noGrp="1"/>
          </p:cNvSpPr>
          <p:nvPr>
            <p:ph sz="quarter" idx="10"/>
          </p:nvPr>
        </p:nvSpPr>
        <p:spPr>
          <a:xfrm>
            <a:off x="2667000" y="2209800"/>
            <a:ext cx="1524000" cy="381000"/>
          </a:xfrm>
        </p:spPr>
        <p:txBody>
          <a:bodyPr/>
          <a:lstStyle>
            <a:lvl1pPr marL="0" indent="0">
              <a:buNone/>
              <a:defRPr/>
            </a:lvl1pPr>
          </a:lstStyle>
          <a:p>
            <a:pPr lvl="0"/>
            <a:endParaRPr lang="en-US" dirty="0"/>
          </a:p>
        </p:txBody>
      </p:sp>
      <p:sp>
        <p:nvSpPr>
          <p:cNvPr id="19" name="Content Placeholder 18"/>
          <p:cNvSpPr>
            <a:spLocks noGrp="1"/>
          </p:cNvSpPr>
          <p:nvPr>
            <p:ph sz="quarter" idx="11" hasCustomPrompt="1"/>
          </p:nvPr>
        </p:nvSpPr>
        <p:spPr>
          <a:xfrm>
            <a:off x="4343400" y="1752600"/>
            <a:ext cx="1143000" cy="457200"/>
          </a:xfrm>
        </p:spPr>
        <p:txBody>
          <a:bodyPr/>
          <a:lstStyle>
            <a:lvl1pPr marL="0" indent="0">
              <a:buNone/>
              <a:defRPr/>
            </a:lvl1pPr>
          </a:lstStyle>
          <a:p>
            <a:pPr lvl="0"/>
            <a:r>
              <a:rPr lang="en-US" dirty="0"/>
              <a:t>l</a:t>
            </a:r>
          </a:p>
        </p:txBody>
      </p:sp>
      <p:sp>
        <p:nvSpPr>
          <p:cNvPr id="21" name="Content Placeholder 20"/>
          <p:cNvSpPr>
            <a:spLocks noGrp="1"/>
          </p:cNvSpPr>
          <p:nvPr>
            <p:ph sz="quarter" idx="12"/>
          </p:nvPr>
        </p:nvSpPr>
        <p:spPr>
          <a:xfrm>
            <a:off x="6324600" y="1600200"/>
            <a:ext cx="2209800" cy="533400"/>
          </a:xfrm>
        </p:spPr>
        <p:txBody>
          <a:bodyPr/>
          <a:lstStyle>
            <a:lvl5pPr marL="1828800" indent="0" algn="l">
              <a:buNone/>
              <a:defRPr/>
            </a:lvl5pPr>
          </a:lstStyle>
          <a:p>
            <a:pPr lvl="4"/>
            <a:endParaRPr lang="en-US" dirty="0"/>
          </a:p>
        </p:txBody>
      </p:sp>
      <p:sp>
        <p:nvSpPr>
          <p:cNvPr id="23" name="Content Placeholder 22"/>
          <p:cNvSpPr>
            <a:spLocks noGrp="1"/>
          </p:cNvSpPr>
          <p:nvPr>
            <p:ph sz="quarter" idx="13"/>
          </p:nvPr>
        </p:nvSpPr>
        <p:spPr>
          <a:xfrm>
            <a:off x="7467600" y="2286000"/>
            <a:ext cx="1219200" cy="457200"/>
          </a:xfrm>
        </p:spPr>
        <p:txBody>
          <a:bodyPr/>
          <a:lstStyle>
            <a:lvl1pPr marL="0" indent="0">
              <a:buNone/>
              <a:defRPr/>
            </a:lvl1pPr>
          </a:lstStyle>
          <a:p>
            <a:pPr lvl="0"/>
            <a:endParaRPr lang="en-US" dirty="0"/>
          </a:p>
        </p:txBody>
      </p:sp>
      <p:sp>
        <p:nvSpPr>
          <p:cNvPr id="25" name="Content Placeholder 24"/>
          <p:cNvSpPr>
            <a:spLocks noGrp="1"/>
          </p:cNvSpPr>
          <p:nvPr>
            <p:ph sz="quarter" idx="14"/>
          </p:nvPr>
        </p:nvSpPr>
        <p:spPr>
          <a:xfrm>
            <a:off x="4572000" y="2514600"/>
            <a:ext cx="1524000" cy="533400"/>
          </a:xfrm>
        </p:spPr>
        <p:txBody>
          <a:bodyPr/>
          <a:lstStyle>
            <a:lvl1pPr marL="0" indent="0">
              <a:buNone/>
              <a:defRPr/>
            </a:lvl1pPr>
          </a:lstStyle>
          <a:p>
            <a:pPr lvl="0"/>
            <a:endParaRPr lang="en-US" dirty="0"/>
          </a:p>
        </p:txBody>
      </p:sp>
      <p:sp>
        <p:nvSpPr>
          <p:cNvPr id="27" name="Content Placeholder 26"/>
          <p:cNvSpPr>
            <a:spLocks noGrp="1"/>
          </p:cNvSpPr>
          <p:nvPr>
            <p:ph sz="quarter" idx="15"/>
          </p:nvPr>
        </p:nvSpPr>
        <p:spPr>
          <a:xfrm>
            <a:off x="6545826" y="3370006"/>
            <a:ext cx="2362200" cy="45720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pPr/>
              <a:t>3/14/20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3/14/20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5" name="TextBox 14"/>
          <p:cNvSpPr txBox="1"/>
          <p:nvPr userDrawn="1"/>
        </p:nvSpPr>
        <p:spPr>
          <a:xfrm>
            <a:off x="3581400" y="6553200"/>
            <a:ext cx="5486400"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3/14/20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3/14/20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3/14/20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1828800" y="2362200"/>
            <a:ext cx="2895600" cy="838200"/>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3/14/20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8" name="TextBox 7"/>
          <p:cNvSpPr txBox="1"/>
          <p:nvPr userDrawn="1"/>
        </p:nvSpPr>
        <p:spPr>
          <a:xfrm>
            <a:off x="3581400" y="6553200"/>
            <a:ext cx="5486400"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8.emf"/><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0.emf"/><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9.e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ltLang="en-US" sz="3600" dirty="0" err="1"/>
              <a:t>Makroiktisat</a:t>
            </a:r>
            <a:endParaRPr lang="en-IN" sz="3600" dirty="0"/>
          </a:p>
        </p:txBody>
      </p:sp>
      <p:sp>
        <p:nvSpPr>
          <p:cNvPr id="3" name="Text Placeholder 2"/>
          <p:cNvSpPr>
            <a:spLocks noGrp="1"/>
          </p:cNvSpPr>
          <p:nvPr>
            <p:ph type="body" sz="quarter" idx="13"/>
          </p:nvPr>
        </p:nvSpPr>
        <p:spPr/>
        <p:txBody>
          <a:bodyPr/>
          <a:lstStyle/>
          <a:p>
            <a:r>
              <a:rPr lang="en-US" sz="2400" dirty="0">
                <a:latin typeface="Times New Roman" panose="02020603050405020304" pitchFamily="18" charset="0"/>
                <a:cs typeface="Times New Roman" panose="02020603050405020304" pitchFamily="18" charset="0"/>
              </a:rPr>
              <a:t>Acemoglu </a:t>
            </a:r>
            <a:r>
              <a:rPr lang="en-US" sz="2400" dirty="0" err="1">
                <a:latin typeface="Times New Roman" panose="02020603050405020304" pitchFamily="18" charset="0"/>
                <a:cs typeface="Times New Roman" panose="02020603050405020304" pitchFamily="18" charset="0"/>
              </a:rPr>
              <a:t>vd</a:t>
            </a:r>
            <a:r>
              <a:rPr lang="en-US" sz="2400" dirty="0">
                <a:latin typeface="Times New Roman" panose="02020603050405020304" pitchFamily="18" charset="0"/>
                <a:cs typeface="Times New Roman" panose="02020603050405020304" pitchFamily="18" charset="0"/>
              </a:rPr>
              <a:t>. (2.Basım)</a:t>
            </a:r>
          </a:p>
        </p:txBody>
      </p:sp>
      <p:sp>
        <p:nvSpPr>
          <p:cNvPr id="4" name="Text Placeholder 3"/>
          <p:cNvSpPr>
            <a:spLocks noGrp="1"/>
          </p:cNvSpPr>
          <p:nvPr>
            <p:ph type="body" sz="quarter" idx="14"/>
          </p:nvPr>
        </p:nvSpPr>
        <p:spPr>
          <a:xfrm>
            <a:off x="4876800" y="2667000"/>
            <a:ext cx="3657600" cy="609600"/>
          </a:xfrm>
        </p:spPr>
        <p:txBody>
          <a:bodyPr/>
          <a:lstStyle/>
          <a:p>
            <a:pPr algn="ctr" defTabSz="457200"/>
            <a:r>
              <a:rPr lang="en-US" sz="3600" b="1" dirty="0" err="1">
                <a:solidFill>
                  <a:srgbClr val="000000"/>
                </a:solidFill>
                <a:cs typeface="Times New Roman" pitchFamily="18" charset="0"/>
              </a:rPr>
              <a:t>Bölüm</a:t>
            </a:r>
            <a:r>
              <a:rPr lang="en-US" sz="4000" b="1" dirty="0">
                <a:solidFill>
                  <a:srgbClr val="000000"/>
                </a:solidFill>
                <a:latin typeface="Times New Roman" pitchFamily="18" charset="0"/>
                <a:cs typeface="Times New Roman" pitchFamily="18" charset="0"/>
              </a:rPr>
              <a:t> 11 </a:t>
            </a:r>
          </a:p>
        </p:txBody>
      </p:sp>
      <p:sp>
        <p:nvSpPr>
          <p:cNvPr id="5" name="Text Placeholder 4"/>
          <p:cNvSpPr>
            <a:spLocks noGrp="1"/>
          </p:cNvSpPr>
          <p:nvPr>
            <p:ph type="body" sz="quarter" idx="15"/>
          </p:nvPr>
        </p:nvSpPr>
        <p:spPr>
          <a:xfrm>
            <a:off x="4876800" y="3581400"/>
            <a:ext cx="3657600" cy="1143000"/>
          </a:xfrm>
        </p:spPr>
        <p:txBody>
          <a:bodyPr/>
          <a:lstStyle/>
          <a:p>
            <a:pPr algn="ctr" defTabSz="457200"/>
            <a:r>
              <a:rPr lang="en-US" sz="3200" dirty="0" err="1">
                <a:solidFill>
                  <a:prstClr val="black"/>
                </a:solidFill>
              </a:rPr>
              <a:t>Parasal</a:t>
            </a:r>
            <a:r>
              <a:rPr lang="en-US" sz="3200" dirty="0">
                <a:solidFill>
                  <a:prstClr val="black"/>
                </a:solidFill>
              </a:rPr>
              <a:t> </a:t>
            </a:r>
            <a:r>
              <a:rPr lang="en-US" sz="3200" dirty="0" err="1">
                <a:solidFill>
                  <a:prstClr val="black"/>
                </a:solidFill>
              </a:rPr>
              <a:t>Sistem</a:t>
            </a:r>
            <a:endParaRPr lang="en-US" sz="3200" dirty="0">
              <a:solidFill>
                <a:prstClr val="black"/>
              </a:solidFill>
              <a:cs typeface="Times New Roman" pitchFamily="18" charset="0"/>
            </a:endParaRPr>
          </a:p>
        </p:txBody>
      </p:sp>
    </p:spTree>
    <p:extLst>
      <p:ext uri="{BB962C8B-B14F-4D97-AF65-F5344CB8AC3E}">
        <p14:creationId xmlns:p14="http://schemas.microsoft.com/office/powerpoint/2010/main" val="3372170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57200"/>
            <a:ext cx="8229600" cy="703052"/>
          </a:xfrm>
        </p:spPr>
        <p:txBody>
          <a:bodyPr/>
          <a:lstStyle/>
          <a:p>
            <a:r>
              <a:rPr lang="en-US" sz="3600" dirty="0">
                <a:solidFill>
                  <a:schemeClr val="bg2"/>
                </a:solidFill>
              </a:rPr>
              <a:t>Para</a:t>
            </a:r>
            <a:endParaRPr lang="en-IN" sz="2000" dirty="0"/>
          </a:p>
        </p:txBody>
      </p:sp>
      <p:sp>
        <p:nvSpPr>
          <p:cNvPr id="2" name="Content Placeholder 1"/>
          <p:cNvSpPr>
            <a:spLocks noGrp="1"/>
          </p:cNvSpPr>
          <p:nvPr>
            <p:ph idx="4294967295"/>
          </p:nvPr>
        </p:nvSpPr>
        <p:spPr>
          <a:xfrm>
            <a:off x="533400" y="1828800"/>
            <a:ext cx="8229600" cy="762000"/>
          </a:xfrm>
        </p:spPr>
        <p:txBody>
          <a:bodyPr/>
          <a:lstStyle/>
          <a:p>
            <a:pPr marL="0" indent="0">
              <a:lnSpc>
                <a:spcPct val="150000"/>
              </a:lnSpc>
              <a:spcBef>
                <a:spcPts val="0"/>
              </a:spcBef>
              <a:buNone/>
            </a:pPr>
            <a:r>
              <a:rPr lang="en-US" sz="2800" b="1" dirty="0" err="1">
                <a:cs typeface="Times New Roman" pitchFamily="18" charset="0"/>
              </a:rPr>
              <a:t>Soru</a:t>
            </a:r>
            <a:r>
              <a:rPr lang="en-US" sz="2800" b="1" dirty="0">
                <a:cs typeface="Times New Roman" pitchFamily="18" charset="0"/>
              </a:rPr>
              <a:t>:</a:t>
            </a:r>
            <a:r>
              <a:rPr lang="en-US" sz="2800" dirty="0">
                <a:cs typeface="Times New Roman" pitchFamily="18" charset="0"/>
              </a:rPr>
              <a:t> </a:t>
            </a:r>
            <a:r>
              <a:rPr lang="en-US" sz="2800" dirty="0" err="1">
                <a:cs typeface="Times New Roman" pitchFamily="18" charset="0"/>
              </a:rPr>
              <a:t>Aşağıdaki</a:t>
            </a:r>
            <a:r>
              <a:rPr lang="en-US" sz="2800" dirty="0">
                <a:cs typeface="Times New Roman" pitchFamily="18" charset="0"/>
              </a:rPr>
              <a:t> </a:t>
            </a:r>
            <a:r>
              <a:rPr lang="en-US" sz="2800" dirty="0" err="1">
                <a:cs typeface="Times New Roman" pitchFamily="18" charset="0"/>
              </a:rPr>
              <a:t>tabloyu</a:t>
            </a:r>
            <a:r>
              <a:rPr lang="en-US" sz="2800" dirty="0">
                <a:cs typeface="Times New Roman" pitchFamily="18" charset="0"/>
              </a:rPr>
              <a:t> </a:t>
            </a:r>
            <a:r>
              <a:rPr lang="en-US" sz="2800" dirty="0" err="1">
                <a:cs typeface="Times New Roman" pitchFamily="18" charset="0"/>
              </a:rPr>
              <a:t>hangi</a:t>
            </a:r>
            <a:r>
              <a:rPr lang="en-US" sz="2800" dirty="0">
                <a:cs typeface="Times New Roman" pitchFamily="18" charset="0"/>
              </a:rPr>
              <a:t> </a:t>
            </a:r>
            <a:r>
              <a:rPr lang="en-US" sz="2800" dirty="0" err="1">
                <a:cs typeface="Times New Roman" pitchFamily="18" charset="0"/>
              </a:rPr>
              <a:t>işlervlerini</a:t>
            </a:r>
            <a:r>
              <a:rPr lang="en-US" sz="2800" dirty="0">
                <a:cs typeface="Times New Roman" pitchFamily="18" charset="0"/>
              </a:rPr>
              <a:t> </a:t>
            </a:r>
            <a:r>
              <a:rPr lang="en-US" sz="2800" dirty="0" err="1">
                <a:cs typeface="Times New Roman" pitchFamily="18" charset="0"/>
              </a:rPr>
              <a:t>yerine</a:t>
            </a:r>
            <a:r>
              <a:rPr lang="en-US" sz="2800" dirty="0">
                <a:cs typeface="Times New Roman" pitchFamily="18" charset="0"/>
              </a:rPr>
              <a:t> </a:t>
            </a:r>
            <a:r>
              <a:rPr lang="en-US" sz="2800" dirty="0" err="1">
                <a:cs typeface="Times New Roman" pitchFamily="18" charset="0"/>
              </a:rPr>
              <a:t>getirdiğini</a:t>
            </a:r>
            <a:r>
              <a:rPr lang="en-US" sz="2800" dirty="0">
                <a:cs typeface="Times New Roman" pitchFamily="18" charset="0"/>
              </a:rPr>
              <a:t> </a:t>
            </a:r>
            <a:r>
              <a:rPr lang="en-US" sz="2800" dirty="0" err="1">
                <a:cs typeface="Times New Roman" pitchFamily="18" charset="0"/>
              </a:rPr>
              <a:t>gösterek</a:t>
            </a:r>
            <a:r>
              <a:rPr lang="en-US" sz="2800" dirty="0">
                <a:cs typeface="Times New Roman" pitchFamily="18" charset="0"/>
              </a:rPr>
              <a:t> </a:t>
            </a:r>
            <a:r>
              <a:rPr lang="en-US" sz="2800" dirty="0" err="1">
                <a:cs typeface="Times New Roman" pitchFamily="18" charset="0"/>
              </a:rPr>
              <a:t>doldurunuz</a:t>
            </a:r>
            <a:r>
              <a:rPr lang="en-US" sz="2800" dirty="0">
                <a:cs typeface="Times New Roman" pitchFamily="18"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822105770"/>
              </p:ext>
            </p:extLst>
          </p:nvPr>
        </p:nvGraphicFramePr>
        <p:xfrm>
          <a:off x="2971800" y="2895600"/>
          <a:ext cx="4572000" cy="381000"/>
        </p:xfrm>
        <a:graphic>
          <a:graphicData uri="http://schemas.openxmlformats.org/drawingml/2006/table">
            <a:tbl>
              <a:tblPr firstRow="1" bandRow="1">
                <a:tableStyleId>{3B4B98B0-60AC-42C2-AFA5-B58CD77FA1E5}</a:tableStyleId>
              </a:tblPr>
              <a:tblGrid>
                <a:gridCol w="4572000">
                  <a:extLst>
                    <a:ext uri="{9D8B030D-6E8A-4147-A177-3AD203B41FA5}">
                      <a16:colId xmlns:a16="http://schemas.microsoft.com/office/drawing/2014/main" val="20000"/>
                    </a:ext>
                  </a:extLst>
                </a:gridCol>
              </a:tblGrid>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dirty="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52488455"/>
              </p:ext>
            </p:extLst>
          </p:nvPr>
        </p:nvGraphicFramePr>
        <p:xfrm>
          <a:off x="1447800" y="3276600"/>
          <a:ext cx="6096000" cy="2296160"/>
        </p:xfrm>
        <a:graphic>
          <a:graphicData uri="http://schemas.openxmlformats.org/drawingml/2006/table">
            <a:tbl>
              <a:tblPr firstRow="1" bandRow="1">
                <a:tableStyleId>{3B4B98B0-60AC-42C2-AFA5-B58CD77FA1E5}</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dirty="0" err="1">
                          <a:solidFill>
                            <a:srgbClr val="000000"/>
                          </a:solidFill>
                          <a:effectLst/>
                          <a:latin typeface="+mn-lt"/>
                        </a:rPr>
                        <a:t>Ürün</a:t>
                      </a:r>
                      <a:endParaRPr lang="en-US" sz="1800" b="1"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err="1">
                          <a:effectLst/>
                          <a:latin typeface="+mn-lt"/>
                        </a:rPr>
                        <a:t>Değişim</a:t>
                      </a:r>
                      <a:r>
                        <a:rPr lang="en-US" sz="1800" u="none" strike="noStrike" dirty="0">
                          <a:effectLst/>
                          <a:latin typeface="+mn-lt"/>
                        </a:rPr>
                        <a:t> </a:t>
                      </a:r>
                      <a:r>
                        <a:rPr lang="en-US" sz="1800" u="none" strike="noStrike" dirty="0" err="1">
                          <a:effectLst/>
                          <a:latin typeface="+mn-lt"/>
                        </a:rPr>
                        <a:t>aracı</a:t>
                      </a:r>
                      <a:endParaRPr lang="en-US" sz="1800" b="1"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dirty="0" err="1">
                          <a:solidFill>
                            <a:srgbClr val="000000"/>
                          </a:solidFill>
                          <a:effectLst/>
                          <a:latin typeface="+mn-lt"/>
                        </a:rPr>
                        <a:t>Değer</a:t>
                      </a:r>
                      <a:r>
                        <a:rPr lang="en-US" sz="1800" b="1" i="0" u="none" strike="noStrike" dirty="0">
                          <a:solidFill>
                            <a:srgbClr val="000000"/>
                          </a:solidFill>
                          <a:effectLst/>
                          <a:latin typeface="+mn-lt"/>
                        </a:rPr>
                        <a:t> </a:t>
                      </a:r>
                      <a:r>
                        <a:rPr lang="en-US" sz="1800" b="1" i="0" u="none" strike="noStrike" dirty="0" err="1">
                          <a:solidFill>
                            <a:srgbClr val="000000"/>
                          </a:solidFill>
                          <a:effectLst/>
                          <a:latin typeface="+mn-lt"/>
                        </a:rPr>
                        <a:t>birikim</a:t>
                      </a:r>
                      <a:r>
                        <a:rPr lang="en-US" sz="1800" b="1" i="0" u="none" strike="noStrike" dirty="0">
                          <a:solidFill>
                            <a:srgbClr val="000000"/>
                          </a:solidFill>
                          <a:effectLst/>
                          <a:latin typeface="+mn-lt"/>
                        </a:rPr>
                        <a:t> </a:t>
                      </a:r>
                      <a:r>
                        <a:rPr lang="en-US" sz="1800" b="1" i="0" u="none" strike="noStrike" dirty="0" err="1">
                          <a:solidFill>
                            <a:srgbClr val="000000"/>
                          </a:solidFill>
                          <a:effectLst/>
                          <a:latin typeface="+mn-lt"/>
                        </a:rPr>
                        <a:t>aracı</a:t>
                      </a:r>
                      <a:endParaRPr lang="en-US" sz="1800" b="1"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dirty="0" err="1">
                          <a:solidFill>
                            <a:srgbClr val="000000"/>
                          </a:solidFill>
                          <a:effectLst/>
                          <a:latin typeface="+mn-lt"/>
                        </a:rPr>
                        <a:t>Değer</a:t>
                      </a:r>
                      <a:r>
                        <a:rPr lang="en-US" sz="1800" b="1" i="0" u="none" strike="noStrike" dirty="0">
                          <a:solidFill>
                            <a:srgbClr val="000000"/>
                          </a:solidFill>
                          <a:effectLst/>
                          <a:latin typeface="+mn-lt"/>
                        </a:rPr>
                        <a:t> </a:t>
                      </a:r>
                      <a:r>
                        <a:rPr lang="en-US" sz="1800" b="1" i="0" u="none" strike="noStrike" dirty="0" err="1">
                          <a:solidFill>
                            <a:srgbClr val="000000"/>
                          </a:solidFill>
                          <a:effectLst/>
                          <a:latin typeface="+mn-lt"/>
                        </a:rPr>
                        <a:t>ölçüm</a:t>
                      </a:r>
                      <a:r>
                        <a:rPr lang="en-US" sz="1800" b="1" i="0" u="none" strike="noStrike" dirty="0">
                          <a:solidFill>
                            <a:srgbClr val="000000"/>
                          </a:solidFill>
                          <a:effectLst/>
                          <a:latin typeface="+mn-lt"/>
                        </a:rPr>
                        <a:t> </a:t>
                      </a:r>
                      <a:r>
                        <a:rPr lang="en-US" sz="1800" b="1" i="0" u="none" strike="noStrike" dirty="0" err="1">
                          <a:solidFill>
                            <a:srgbClr val="000000"/>
                          </a:solidFill>
                          <a:effectLst/>
                          <a:latin typeface="+mn-lt"/>
                        </a:rPr>
                        <a:t>aracı</a:t>
                      </a:r>
                      <a:endParaRPr lang="en-US" sz="1800" b="1"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mn-lt"/>
                        </a:rPr>
                        <a:t>Deniz </a:t>
                      </a:r>
                      <a:r>
                        <a:rPr lang="en-US" sz="1800" u="none" strike="noStrike" dirty="0" err="1">
                          <a:effectLst/>
                          <a:latin typeface="+mn-lt"/>
                        </a:rPr>
                        <a:t>kabuğu</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fontAlgn="b"/>
                      <a:r>
                        <a:rPr lang="en-US" sz="1800" u="none" strike="noStrike" dirty="0" err="1">
                          <a:effectLst/>
                          <a:latin typeface="+mn-lt"/>
                        </a:rPr>
                        <a:t>Altın</a:t>
                      </a:r>
                      <a:r>
                        <a:rPr lang="en-US" sz="1800" u="none" strike="noStrike" dirty="0">
                          <a:effectLst/>
                          <a:latin typeface="+mn-lt"/>
                        </a:rPr>
                        <a:t> para</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err="1">
                          <a:effectLst/>
                          <a:latin typeface="+mn-lt"/>
                        </a:rPr>
                        <a:t>İnek</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5502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8229600" cy="703052"/>
          </a:xfrm>
        </p:spPr>
        <p:txBody>
          <a:bodyPr/>
          <a:lstStyle/>
          <a:p>
            <a:r>
              <a:rPr lang="en-US" sz="3600" dirty="0">
                <a:solidFill>
                  <a:schemeClr val="bg2"/>
                </a:solidFill>
              </a:rPr>
              <a:t>Money </a:t>
            </a:r>
            <a:r>
              <a:rPr lang="en-US" sz="2000" dirty="0">
                <a:solidFill>
                  <a:schemeClr val="bg2"/>
                </a:solidFill>
              </a:rPr>
              <a:t>(8 of 11)</a:t>
            </a:r>
            <a:endParaRPr lang="en-IN" sz="2000" dirty="0">
              <a:solidFill>
                <a:schemeClr val="bg2"/>
              </a:solidFill>
            </a:endParaRPr>
          </a:p>
        </p:txBody>
      </p:sp>
      <p:sp>
        <p:nvSpPr>
          <p:cNvPr id="11" name="Content Placeholder 10"/>
          <p:cNvSpPr>
            <a:spLocks noGrp="1"/>
          </p:cNvSpPr>
          <p:nvPr>
            <p:ph idx="13"/>
          </p:nvPr>
        </p:nvSpPr>
        <p:spPr>
          <a:xfrm>
            <a:off x="457200" y="1524000"/>
            <a:ext cx="8229600" cy="533400"/>
          </a:xfrm>
        </p:spPr>
        <p:txBody>
          <a:bodyPr/>
          <a:lstStyle/>
          <a:p>
            <a:pPr marL="0" indent="0">
              <a:buNone/>
            </a:pPr>
            <a:r>
              <a:rPr lang="en-US" sz="2800" b="1" dirty="0">
                <a:cs typeface="Times New Roman" pitchFamily="18" charset="0"/>
              </a:rPr>
              <a:t>Answer:</a:t>
            </a:r>
            <a:endParaRPr lang="en-US" sz="2800" dirty="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71387081"/>
              </p:ext>
            </p:extLst>
          </p:nvPr>
        </p:nvGraphicFramePr>
        <p:xfrm>
          <a:off x="2590800" y="2438400"/>
          <a:ext cx="5257800" cy="533400"/>
        </p:xfrm>
        <a:graphic>
          <a:graphicData uri="http://schemas.openxmlformats.org/drawingml/2006/table">
            <a:tbl>
              <a:tblPr firstRow="1" bandRow="1">
                <a:tableStyleId>{3B4B98B0-60AC-42C2-AFA5-B58CD77FA1E5}</a:tableStyleId>
              </a:tblPr>
              <a:tblGrid>
                <a:gridCol w="5257800">
                  <a:extLst>
                    <a:ext uri="{9D8B030D-6E8A-4147-A177-3AD203B41FA5}">
                      <a16:colId xmlns:a16="http://schemas.microsoft.com/office/drawing/2014/main" val="20000"/>
                    </a:ext>
                  </a:extLst>
                </a:gridCol>
              </a:tblGrid>
              <a:tr h="533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Function</a:t>
                      </a:r>
                      <a:endParaRPr lang="en-US" sz="1800" b="1" i="0" u="none" strike="noStrike" dirty="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901961629"/>
              </p:ext>
            </p:extLst>
          </p:nvPr>
        </p:nvGraphicFramePr>
        <p:xfrm>
          <a:off x="1143000" y="2971800"/>
          <a:ext cx="6705600" cy="3154932"/>
        </p:xfrm>
        <a:graphic>
          <a:graphicData uri="http://schemas.openxmlformats.org/drawingml/2006/table">
            <a:tbl>
              <a:tblPr firstRow="1" bandRow="1">
                <a:tableStyleId>{3B4B98B0-60AC-42C2-AFA5-B58CD77FA1E5}</a:tableStyleId>
              </a:tblPr>
              <a:tblGrid>
                <a:gridCol w="142494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2786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9153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u="none" strike="noStrike"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u="none" strike="noStrike"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u="none" strike="noStrike"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a:effectLst/>
                        </a:rPr>
                        <a:t>Item</a:t>
                      </a:r>
                      <a:endParaRPr lang="en-US" sz="1800" b="0" i="0" u="none" strike="noStrike" dirty="0">
                        <a:solidFill>
                          <a:srgbClr val="000000"/>
                        </a:solidFill>
                        <a:effectLst/>
                        <a:latin typeface="Calibri"/>
                      </a:endParaRPr>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a:effectLst/>
                        </a:rPr>
                        <a:t>Medium of Exchange</a:t>
                      </a:r>
                      <a:endParaRPr lang="en-US" sz="1800" b="0" i="0" u="none" strike="noStrike" dirty="0">
                        <a:solidFill>
                          <a:srgbClr val="000000"/>
                        </a:solidFill>
                        <a:effectLst/>
                        <a:latin typeface="Calibri"/>
                      </a:endParaRPr>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a:effectLst/>
                        </a:rPr>
                        <a:t>Store of   Value</a:t>
                      </a:r>
                      <a:endParaRPr lang="en-US" sz="1800" b="0" i="0" u="none" strike="noStrike" dirty="0">
                        <a:solidFill>
                          <a:srgbClr val="000000"/>
                        </a:solidFill>
                        <a:effectLst/>
                        <a:latin typeface="Calibri"/>
                      </a:endParaRPr>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a:effectLst/>
                        </a:rPr>
                        <a:t>Unit of   Account</a:t>
                      </a:r>
                      <a:endParaRPr lang="en-US" sz="1800" b="0" i="0" u="none" strike="noStrike" dirty="0">
                        <a:solidFill>
                          <a:srgbClr val="000000"/>
                        </a:solidFill>
                        <a:effectLst/>
                        <a:latin typeface="+mn-lt"/>
                      </a:endParaRPr>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0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Sea</a:t>
                      </a:r>
                      <a:r>
                        <a:rPr lang="en-US" sz="1800" u="none" strike="noStrike" baseline="0" dirty="0">
                          <a:effectLst/>
                        </a:rPr>
                        <a:t> shell</a:t>
                      </a:r>
                      <a:endParaRPr lang="en-US" sz="1800" b="0" i="0" u="none" strike="noStrike" dirty="0">
                        <a:solidFill>
                          <a:srgbClr val="000000"/>
                        </a:solidFill>
                        <a:effectLst/>
                        <a:latin typeface="Calibri"/>
                      </a:endParaRPr>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YES</a:t>
                      </a:r>
                      <a:endParaRPr lang="en-US" sz="1800" b="0" i="0" u="none" strike="noStrike" dirty="0">
                        <a:solidFill>
                          <a:srgbClr val="000000"/>
                        </a:solidFill>
                        <a:effectLst/>
                        <a:latin typeface="Calibri"/>
                      </a:endParaRPr>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NO</a:t>
                      </a:r>
                      <a:endParaRPr lang="en-US" sz="1800" b="0" i="0" u="none" strike="noStrike" dirty="0">
                        <a:solidFill>
                          <a:srgbClr val="000000"/>
                        </a:solidFill>
                        <a:effectLst/>
                        <a:latin typeface="Calibri"/>
                      </a:endParaRPr>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YES</a:t>
                      </a:r>
                      <a:endParaRPr lang="en-US" sz="1800" b="0" i="0" u="none" strike="noStrike" dirty="0">
                        <a:solidFill>
                          <a:srgbClr val="000000"/>
                        </a:solidFill>
                        <a:effectLst/>
                        <a:latin typeface="Calibri"/>
                      </a:endParaRPr>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0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Gold</a:t>
                      </a:r>
                      <a:r>
                        <a:rPr lang="en-US" sz="1800" u="none" strike="noStrike" baseline="0" dirty="0">
                          <a:effectLst/>
                        </a:rPr>
                        <a:t> coin</a:t>
                      </a:r>
                      <a:endParaRPr lang="en-US" sz="1800" b="0" i="0" u="none" strike="noStrike" dirty="0">
                        <a:solidFill>
                          <a:srgbClr val="000000"/>
                        </a:solidFill>
                        <a:effectLst/>
                        <a:latin typeface="+mn-lt"/>
                      </a:endParaRPr>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u="none" strike="noStrike" dirty="0">
                          <a:effectLst/>
                        </a:rPr>
                        <a:t>YES</a:t>
                      </a:r>
                      <a:endParaRPr lang="en-US" sz="1800" dirty="0"/>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u="none" strike="noStrike" dirty="0">
                          <a:effectLst/>
                        </a:rPr>
                        <a:t>YES</a:t>
                      </a:r>
                      <a:endParaRPr lang="en-US" sz="1800" dirty="0"/>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u="none" strike="noStrike" dirty="0">
                          <a:effectLst/>
                        </a:rPr>
                        <a:t>YES</a:t>
                      </a:r>
                      <a:endParaRPr lang="en-US" sz="1800" b="1" dirty="0"/>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0329">
                <a:tc>
                  <a:txBody>
                    <a:bodyPr/>
                    <a:lstStyle/>
                    <a:p>
                      <a:pPr algn="ctr"/>
                      <a:r>
                        <a:rPr lang="en-US" sz="1800" u="none" strike="noStrike" dirty="0">
                          <a:effectLst/>
                        </a:rPr>
                        <a:t>Cow</a:t>
                      </a:r>
                      <a:endParaRPr lang="en-US" sz="1800" dirty="0"/>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u="none" strike="noStrike" dirty="0">
                          <a:effectLst/>
                        </a:rPr>
                        <a:t>YES</a:t>
                      </a:r>
                      <a:endParaRPr lang="en-US" sz="1800" dirty="0"/>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u="none" strike="noStrike" dirty="0">
                          <a:effectLst/>
                        </a:rPr>
                        <a:t>YES</a:t>
                      </a:r>
                      <a:endParaRPr lang="en-US" sz="1800" dirty="0"/>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u="none" strike="noStrike" dirty="0">
                          <a:effectLst/>
                        </a:rPr>
                        <a:t>NO</a:t>
                      </a:r>
                      <a:endParaRPr lang="en-US" sz="1800" dirty="0"/>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503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U.S. dollar</a:t>
                      </a:r>
                      <a:endParaRPr lang="en-US" sz="1800" b="0" i="0" u="none" strike="noStrike" dirty="0">
                        <a:solidFill>
                          <a:srgbClr val="000000"/>
                        </a:solidFill>
                        <a:effectLst/>
                        <a:latin typeface="+mn-lt"/>
                      </a:endParaRPr>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u="none" strike="noStrike" dirty="0">
                          <a:effectLst/>
                        </a:rPr>
                        <a:t>YES</a:t>
                      </a:r>
                      <a:endParaRPr lang="en-US" sz="1800" dirty="0"/>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u="none" strike="noStrike" dirty="0">
                          <a:effectLst/>
                        </a:rPr>
                        <a:t>YES</a:t>
                      </a:r>
                      <a:endParaRPr lang="en-US" sz="1800" dirty="0"/>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u="none" strike="noStrike" dirty="0">
                          <a:effectLst/>
                        </a:rPr>
                        <a:t>YES</a:t>
                      </a:r>
                      <a:endParaRPr lang="en-US" sz="1800" dirty="0"/>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50329">
                <a:tc>
                  <a:txBody>
                    <a:bodyPr/>
                    <a:lstStyle/>
                    <a:p>
                      <a:pPr algn="ctr"/>
                      <a:r>
                        <a:rPr lang="en-US" sz="1800" u="none" strike="noStrike" dirty="0">
                          <a:effectLst/>
                        </a:rPr>
                        <a:t>Bitcoin</a:t>
                      </a:r>
                      <a:endParaRPr lang="en-US" sz="1800" dirty="0"/>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u="none" strike="noStrike" dirty="0">
                          <a:effectLst/>
                        </a:rPr>
                        <a:t>YES</a:t>
                      </a:r>
                      <a:endParaRPr lang="en-US" sz="1800" dirty="0"/>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u="none" strike="noStrike" dirty="0">
                          <a:effectLst/>
                        </a:rPr>
                        <a:t>YES</a:t>
                      </a:r>
                      <a:endParaRPr lang="en-US" sz="1800" dirty="0"/>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u="none" strike="noStrike" dirty="0">
                          <a:effectLst/>
                        </a:rPr>
                        <a:t>YES</a:t>
                      </a:r>
                      <a:endParaRPr lang="en-US" sz="1800" dirty="0"/>
                    </a:p>
                  </a:txBody>
                  <a:tcPr marL="114341" marR="114341" marT="57171" marB="571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4901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626852"/>
          </a:xfrm>
        </p:spPr>
        <p:txBody>
          <a:bodyPr/>
          <a:lstStyle/>
          <a:p>
            <a:r>
              <a:rPr lang="en-US" sz="3600" dirty="0">
                <a:solidFill>
                  <a:schemeClr val="bg2"/>
                </a:solidFill>
              </a:rPr>
              <a:t>Para</a:t>
            </a:r>
            <a:endParaRPr lang="en-IN" sz="2000" dirty="0"/>
          </a:p>
        </p:txBody>
      </p:sp>
      <p:sp>
        <p:nvSpPr>
          <p:cNvPr id="3" name="Content Placeholder 2"/>
          <p:cNvSpPr>
            <a:spLocks noGrp="1"/>
          </p:cNvSpPr>
          <p:nvPr>
            <p:ph sz="quarter" idx="13"/>
          </p:nvPr>
        </p:nvSpPr>
        <p:spPr>
          <a:xfrm>
            <a:off x="457200" y="1447800"/>
            <a:ext cx="7848600" cy="2438400"/>
          </a:xfrm>
        </p:spPr>
        <p:txBody>
          <a:bodyPr>
            <a:noAutofit/>
          </a:bodyPr>
          <a:lstStyle/>
          <a:p>
            <a:pPr marL="0" indent="0">
              <a:lnSpc>
                <a:spcPct val="150000"/>
              </a:lnSpc>
              <a:spcBef>
                <a:spcPts val="0"/>
              </a:spcBef>
              <a:buNone/>
            </a:pPr>
            <a:r>
              <a:rPr lang="en-US" sz="2000" dirty="0">
                <a:cs typeface="Times New Roman" pitchFamily="18" charset="0"/>
              </a:rPr>
              <a:t>ABD </a:t>
            </a:r>
            <a:r>
              <a:rPr lang="en-US" sz="2000" dirty="0" err="1">
                <a:cs typeface="Times New Roman" pitchFamily="18" charset="0"/>
              </a:rPr>
              <a:t>doları</a:t>
            </a:r>
            <a:r>
              <a:rPr lang="en-US" sz="2000" dirty="0">
                <a:cs typeface="Times New Roman" pitchFamily="18" charset="0"/>
              </a:rPr>
              <a:t> </a:t>
            </a:r>
            <a:r>
              <a:rPr lang="en-US" sz="2000" dirty="0" err="1">
                <a:cs typeface="Times New Roman" pitchFamily="18" charset="0"/>
              </a:rPr>
              <a:t>ve</a:t>
            </a:r>
            <a:r>
              <a:rPr lang="en-US" sz="2000" dirty="0">
                <a:cs typeface="Times New Roman" pitchFamily="18" charset="0"/>
              </a:rPr>
              <a:t> </a:t>
            </a:r>
            <a:r>
              <a:rPr lang="en-US" sz="2000" dirty="0" err="1">
                <a:cs typeface="Times New Roman" pitchFamily="18" charset="0"/>
              </a:rPr>
              <a:t>diğer</a:t>
            </a:r>
            <a:r>
              <a:rPr lang="en-US" sz="2000" dirty="0">
                <a:cs typeface="Times New Roman" pitchFamily="18" charset="0"/>
              </a:rPr>
              <a:t> </a:t>
            </a:r>
            <a:r>
              <a:rPr lang="en-US" sz="2000" dirty="0" err="1">
                <a:cs typeface="Times New Roman" pitchFamily="18" charset="0"/>
              </a:rPr>
              <a:t>ulusal</a:t>
            </a:r>
            <a:r>
              <a:rPr lang="en-US" sz="2000" dirty="0">
                <a:cs typeface="Times New Roman" pitchFamily="18" charset="0"/>
              </a:rPr>
              <a:t> para </a:t>
            </a:r>
            <a:r>
              <a:rPr lang="en-US" sz="2000" dirty="0" err="1">
                <a:cs typeface="Times New Roman" pitchFamily="18" charset="0"/>
              </a:rPr>
              <a:t>birimleri</a:t>
            </a:r>
            <a:r>
              <a:rPr lang="en-US" sz="2000" dirty="0">
                <a:cs typeface="Times New Roman" pitchFamily="18" charset="0"/>
              </a:rPr>
              <a:t> </a:t>
            </a:r>
            <a:r>
              <a:rPr lang="en-US" sz="2000" dirty="0" err="1">
                <a:cs typeface="Times New Roman" pitchFamily="18" charset="0"/>
              </a:rPr>
              <a:t>kağıt</a:t>
            </a:r>
            <a:r>
              <a:rPr lang="en-US" sz="2000" dirty="0">
                <a:cs typeface="Times New Roman" pitchFamily="18" charset="0"/>
              </a:rPr>
              <a:t> </a:t>
            </a:r>
            <a:r>
              <a:rPr lang="en-US" sz="2000" dirty="0" err="1">
                <a:cs typeface="Times New Roman" pitchFamily="18" charset="0"/>
              </a:rPr>
              <a:t>paraya</a:t>
            </a:r>
            <a:r>
              <a:rPr lang="en-US" sz="2000" dirty="0">
                <a:cs typeface="Times New Roman" pitchFamily="18" charset="0"/>
              </a:rPr>
              <a:t> </a:t>
            </a:r>
            <a:r>
              <a:rPr lang="en-US" sz="2000" dirty="0" err="1">
                <a:cs typeface="Times New Roman" pitchFamily="18" charset="0"/>
              </a:rPr>
              <a:t>örnektir</a:t>
            </a:r>
            <a:r>
              <a:rPr lang="en-US" sz="2000" dirty="0">
                <a:cs typeface="Times New Roman" pitchFamily="18" charset="0"/>
              </a:rPr>
              <a:t>.</a:t>
            </a:r>
          </a:p>
          <a:p>
            <a:pPr marL="0" indent="0">
              <a:lnSpc>
                <a:spcPct val="150000"/>
              </a:lnSpc>
              <a:buNone/>
            </a:pPr>
            <a:r>
              <a:rPr lang="en-US" sz="2000" b="1" dirty="0" err="1">
                <a:cs typeface="Times New Roman" pitchFamily="18" charset="0"/>
              </a:rPr>
              <a:t>Kağıt</a:t>
            </a:r>
            <a:r>
              <a:rPr lang="en-US" sz="2000" b="1" dirty="0">
                <a:cs typeface="Times New Roman" pitchFamily="18" charset="0"/>
              </a:rPr>
              <a:t> para (fiat para)</a:t>
            </a:r>
            <a:endParaRPr lang="en-US" sz="2000" dirty="0">
              <a:cs typeface="Times New Roman" pitchFamily="18" charset="0"/>
            </a:endParaRPr>
          </a:p>
          <a:p>
            <a:pPr marL="457200" lvl="1" indent="0">
              <a:lnSpc>
                <a:spcPct val="150000"/>
              </a:lnSpc>
              <a:spcBef>
                <a:spcPts val="0"/>
              </a:spcBef>
              <a:buNone/>
            </a:pPr>
            <a:r>
              <a:rPr lang="en-US" sz="2000" dirty="0" err="1">
                <a:cs typeface="Times New Roman" pitchFamily="18" charset="0"/>
              </a:rPr>
              <a:t>Hükümet</a:t>
            </a:r>
            <a:r>
              <a:rPr lang="en-US" sz="2000" dirty="0">
                <a:cs typeface="Times New Roman" pitchFamily="18" charset="0"/>
              </a:rPr>
              <a:t> </a:t>
            </a:r>
            <a:r>
              <a:rPr lang="en-US" sz="2000" dirty="0" err="1">
                <a:cs typeface="Times New Roman" pitchFamily="18" charset="0"/>
              </a:rPr>
              <a:t>tarafından</a:t>
            </a:r>
            <a:r>
              <a:rPr lang="en-US" sz="2000" dirty="0">
                <a:cs typeface="Times New Roman" pitchFamily="18" charset="0"/>
              </a:rPr>
              <a:t> </a:t>
            </a:r>
            <a:r>
              <a:rPr lang="en-US" sz="2000" dirty="0" err="1">
                <a:cs typeface="Times New Roman" pitchFamily="18" charset="0"/>
              </a:rPr>
              <a:t>yasal</a:t>
            </a:r>
            <a:r>
              <a:rPr lang="en-US" sz="2000" dirty="0">
                <a:cs typeface="Times New Roman" pitchFamily="18" charset="0"/>
              </a:rPr>
              <a:t> </a:t>
            </a:r>
            <a:r>
              <a:rPr lang="en-US" sz="2000" dirty="0" err="1">
                <a:cs typeface="Times New Roman" pitchFamily="18" charset="0"/>
              </a:rPr>
              <a:t>olarak</a:t>
            </a:r>
            <a:r>
              <a:rPr lang="en-US" sz="2000" dirty="0">
                <a:cs typeface="Times New Roman" pitchFamily="18" charset="0"/>
              </a:rPr>
              <a:t> </a:t>
            </a:r>
            <a:r>
              <a:rPr lang="en-US" sz="2000" dirty="0" err="1">
                <a:cs typeface="Times New Roman" pitchFamily="18" charset="0"/>
              </a:rPr>
              <a:t>kullanılan</a:t>
            </a:r>
            <a:r>
              <a:rPr lang="en-US" sz="2000" dirty="0">
                <a:cs typeface="Times New Roman" pitchFamily="18" charset="0"/>
              </a:rPr>
              <a:t> </a:t>
            </a:r>
            <a:r>
              <a:rPr lang="en-US" sz="2000" dirty="0" err="1">
                <a:cs typeface="Times New Roman" pitchFamily="18" charset="0"/>
              </a:rPr>
              <a:t>ve</a:t>
            </a:r>
            <a:r>
              <a:rPr lang="en-US" sz="2000" dirty="0">
                <a:cs typeface="Times New Roman" pitchFamily="18" charset="0"/>
              </a:rPr>
              <a:t> </a:t>
            </a:r>
            <a:r>
              <a:rPr lang="en-US" sz="2000" dirty="0" err="1">
                <a:cs typeface="Times New Roman" pitchFamily="18" charset="0"/>
              </a:rPr>
              <a:t>altın</a:t>
            </a:r>
            <a:r>
              <a:rPr lang="en-US" sz="2000" dirty="0">
                <a:cs typeface="Times New Roman" pitchFamily="18" charset="0"/>
              </a:rPr>
              <a:t> </a:t>
            </a:r>
            <a:r>
              <a:rPr lang="en-US" sz="2000" dirty="0" err="1">
                <a:cs typeface="Times New Roman" pitchFamily="18" charset="0"/>
              </a:rPr>
              <a:t>gibi</a:t>
            </a:r>
            <a:r>
              <a:rPr lang="en-US" sz="2000" dirty="0">
                <a:cs typeface="Times New Roman" pitchFamily="18" charset="0"/>
              </a:rPr>
              <a:t> </a:t>
            </a:r>
            <a:r>
              <a:rPr lang="en-US" sz="2000" dirty="0" err="1">
                <a:cs typeface="Times New Roman" pitchFamily="18" charset="0"/>
              </a:rPr>
              <a:t>fiziksel</a:t>
            </a:r>
            <a:r>
              <a:rPr lang="en-US" sz="2000" dirty="0">
                <a:cs typeface="Times New Roman" pitchFamily="18" charset="0"/>
              </a:rPr>
              <a:t> </a:t>
            </a:r>
            <a:r>
              <a:rPr lang="en-US" sz="2000" dirty="0" err="1">
                <a:cs typeface="Times New Roman" pitchFamily="18" charset="0"/>
              </a:rPr>
              <a:t>bir</a:t>
            </a:r>
            <a:r>
              <a:rPr lang="en-US" sz="2000" dirty="0">
                <a:cs typeface="Times New Roman" pitchFamily="18" charset="0"/>
              </a:rPr>
              <a:t> </a:t>
            </a:r>
            <a:r>
              <a:rPr lang="en-US" sz="2000" dirty="0" err="1">
                <a:cs typeface="Times New Roman" pitchFamily="18" charset="0"/>
              </a:rPr>
              <a:t>emtia</a:t>
            </a:r>
            <a:r>
              <a:rPr lang="en-US" sz="2000" dirty="0">
                <a:cs typeface="Times New Roman" pitchFamily="18" charset="0"/>
              </a:rPr>
              <a:t> </a:t>
            </a:r>
            <a:r>
              <a:rPr lang="en-US" sz="2000" dirty="0" err="1">
                <a:cs typeface="Times New Roman" pitchFamily="18" charset="0"/>
              </a:rPr>
              <a:t>tarafından</a:t>
            </a:r>
            <a:r>
              <a:rPr lang="en-US" sz="2000" dirty="0">
                <a:cs typeface="Times New Roman" pitchFamily="18" charset="0"/>
              </a:rPr>
              <a:t> </a:t>
            </a:r>
            <a:r>
              <a:rPr lang="en-US" sz="2000" dirty="0" err="1">
                <a:cs typeface="Times New Roman" pitchFamily="18" charset="0"/>
              </a:rPr>
              <a:t>desteklenmeyen</a:t>
            </a:r>
            <a:r>
              <a:rPr lang="en-US" sz="2000" dirty="0">
                <a:cs typeface="Times New Roman" pitchFamily="18" charset="0"/>
              </a:rPr>
              <a:t> </a:t>
            </a:r>
            <a:r>
              <a:rPr lang="en-US" sz="2000" dirty="0" err="1">
                <a:cs typeface="Times New Roman" pitchFamily="18" charset="0"/>
              </a:rPr>
              <a:t>bir</a:t>
            </a:r>
            <a:r>
              <a:rPr lang="en-US" sz="2000" dirty="0">
                <a:cs typeface="Times New Roman" pitchFamily="18" charset="0"/>
              </a:rPr>
              <a:t> </a:t>
            </a:r>
            <a:r>
              <a:rPr lang="en-US" sz="2000" dirty="0" err="1">
                <a:cs typeface="Times New Roman" pitchFamily="18" charset="0"/>
              </a:rPr>
              <a:t>varlık</a:t>
            </a:r>
            <a:r>
              <a:rPr lang="en-US" sz="2000" dirty="0">
                <a:cs typeface="Times New Roman" pitchFamily="18" charset="0"/>
              </a:rPr>
              <a:t>.</a:t>
            </a:r>
          </a:p>
        </p:txBody>
      </p:sp>
      <p:pic>
        <p:nvPicPr>
          <p:cNvPr id="5" name="Picture 4" descr="Photo shows hundres dollar bi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6430" y="4119568"/>
            <a:ext cx="4732020" cy="2029190"/>
          </a:xfrm>
          <a:prstGeom prst="rect">
            <a:avLst/>
          </a:prstGeom>
          <a:ln>
            <a:solidFill>
              <a:srgbClr val="000000"/>
            </a:solidFill>
          </a:ln>
        </p:spPr>
      </p:pic>
    </p:spTree>
    <p:extLst>
      <p:ext uri="{BB962C8B-B14F-4D97-AF65-F5344CB8AC3E}">
        <p14:creationId xmlns:p14="http://schemas.microsoft.com/office/powerpoint/2010/main" val="360444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79252"/>
          </a:xfrm>
        </p:spPr>
        <p:txBody>
          <a:bodyPr/>
          <a:lstStyle/>
          <a:p>
            <a:r>
              <a:rPr lang="en-US" sz="3600" dirty="0">
                <a:solidFill>
                  <a:schemeClr val="bg2"/>
                </a:solidFill>
              </a:rPr>
              <a:t>Para</a:t>
            </a:r>
            <a:endParaRPr lang="en-IN" sz="2000" dirty="0"/>
          </a:p>
        </p:txBody>
      </p:sp>
      <p:sp>
        <p:nvSpPr>
          <p:cNvPr id="3" name="Content Placeholder 2"/>
          <p:cNvSpPr>
            <a:spLocks noGrp="1"/>
          </p:cNvSpPr>
          <p:nvPr>
            <p:ph sz="quarter" idx="13"/>
          </p:nvPr>
        </p:nvSpPr>
        <p:spPr>
          <a:xfrm>
            <a:off x="609600" y="2743200"/>
            <a:ext cx="7848600" cy="2514600"/>
          </a:xfrm>
        </p:spPr>
        <p:txBody>
          <a:bodyPr>
            <a:noAutofit/>
          </a:bodyPr>
          <a:lstStyle/>
          <a:p>
            <a:pPr marL="0" indent="0">
              <a:lnSpc>
                <a:spcPct val="150000"/>
              </a:lnSpc>
              <a:buNone/>
            </a:pPr>
            <a:r>
              <a:rPr lang="en-US" sz="2800" dirty="0">
                <a:cs typeface="Times New Roman" pitchFamily="18" charset="0"/>
              </a:rPr>
              <a:t>Para </a:t>
            </a:r>
            <a:r>
              <a:rPr lang="en-US" sz="2800" dirty="0" err="1">
                <a:cs typeface="Times New Roman" pitchFamily="18" charset="0"/>
              </a:rPr>
              <a:t>arzı</a:t>
            </a:r>
            <a:r>
              <a:rPr lang="en-US" sz="2800" dirty="0">
                <a:cs typeface="Times New Roman" pitchFamily="18" charset="0"/>
              </a:rPr>
              <a:t> (M2) </a:t>
            </a:r>
            <a:r>
              <a:rPr lang="en-US" sz="2800" dirty="0" err="1">
                <a:cs typeface="Times New Roman" pitchFamily="18" charset="0"/>
              </a:rPr>
              <a:t>dolaşımdaki</a:t>
            </a:r>
            <a:r>
              <a:rPr lang="en-US" sz="2800" dirty="0">
                <a:cs typeface="Times New Roman" pitchFamily="18" charset="0"/>
              </a:rPr>
              <a:t> </a:t>
            </a:r>
            <a:r>
              <a:rPr lang="en-US" sz="2800" dirty="0" err="1">
                <a:cs typeface="Times New Roman" pitchFamily="18" charset="0"/>
              </a:rPr>
              <a:t>nakit</a:t>
            </a:r>
            <a:r>
              <a:rPr lang="en-US" sz="2800" dirty="0">
                <a:cs typeface="Times New Roman" pitchFamily="18" charset="0"/>
              </a:rPr>
              <a:t> para, </a:t>
            </a:r>
            <a:r>
              <a:rPr lang="en-US" sz="2800" dirty="0" err="1">
                <a:cs typeface="Times New Roman" pitchFamily="18" charset="0"/>
              </a:rPr>
              <a:t>vadeis</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vadeli</a:t>
            </a:r>
            <a:r>
              <a:rPr lang="en-US" sz="2800" dirty="0">
                <a:cs typeface="Times New Roman" pitchFamily="18" charset="0"/>
              </a:rPr>
              <a:t> </a:t>
            </a:r>
            <a:r>
              <a:rPr lang="en-US" sz="2800" dirty="0" err="1">
                <a:cs typeface="Times New Roman" pitchFamily="18" charset="0"/>
              </a:rPr>
              <a:t>mevduatları</a:t>
            </a:r>
            <a:r>
              <a:rPr lang="en-US" sz="2800" dirty="0">
                <a:cs typeface="Times New Roman" pitchFamily="18" charset="0"/>
              </a:rPr>
              <a:t> </a:t>
            </a:r>
            <a:r>
              <a:rPr lang="en-US" sz="2800" dirty="0" err="1">
                <a:cs typeface="Times New Roman" pitchFamily="18" charset="0"/>
              </a:rPr>
              <a:t>kapsar</a:t>
            </a:r>
            <a:r>
              <a:rPr lang="en-US" sz="2800" dirty="0">
                <a:cs typeface="Times New Roman" pitchFamily="18" charset="0"/>
              </a:rPr>
              <a:t>.</a:t>
            </a:r>
          </a:p>
        </p:txBody>
      </p:sp>
    </p:spTree>
    <p:extLst>
      <p:ext uri="{BB962C8B-B14F-4D97-AF65-F5344CB8AC3E}">
        <p14:creationId xmlns:p14="http://schemas.microsoft.com/office/powerpoint/2010/main" val="2527538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457200" y="228600"/>
            <a:ext cx="8229600" cy="779252"/>
          </a:xfrm>
        </p:spPr>
        <p:txBody>
          <a:bodyPr/>
          <a:lstStyle/>
          <a:p>
            <a:r>
              <a:rPr lang="en-US" sz="3600" dirty="0">
                <a:solidFill>
                  <a:schemeClr val="bg2"/>
                </a:solidFill>
              </a:rPr>
              <a:t>Para</a:t>
            </a:r>
            <a:endParaRPr lang="en-IN" sz="2000" dirty="0"/>
          </a:p>
        </p:txBody>
      </p:sp>
      <p:graphicFrame>
        <p:nvGraphicFramePr>
          <p:cNvPr id="18" name="Chart 17"/>
          <p:cNvGraphicFramePr>
            <a:graphicFrameLocks noGrp="1"/>
          </p:cNvGraphicFramePr>
          <p:nvPr>
            <p:extLst>
              <p:ext uri="{D42A27DB-BD31-4B8C-83A1-F6EECF244321}">
                <p14:modId xmlns:p14="http://schemas.microsoft.com/office/powerpoint/2010/main" val="2902452351"/>
              </p:ext>
            </p:extLst>
          </p:nvPr>
        </p:nvGraphicFramePr>
        <p:xfrm>
          <a:off x="381000" y="2590800"/>
          <a:ext cx="83058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9" name="Content Placeholder 2"/>
          <p:cNvSpPr>
            <a:spLocks noGrp="1"/>
          </p:cNvSpPr>
          <p:nvPr>
            <p:ph sz="quarter" idx="10"/>
          </p:nvPr>
        </p:nvSpPr>
        <p:spPr>
          <a:xfrm>
            <a:off x="2057400" y="2743200"/>
            <a:ext cx="1066800" cy="381000"/>
          </a:xfrm>
        </p:spPr>
        <p:txBody>
          <a:bodyPr/>
          <a:lstStyle/>
          <a:p>
            <a:pPr algn="ctr">
              <a:spcBef>
                <a:spcPts val="0"/>
              </a:spcBef>
            </a:pPr>
            <a:r>
              <a:rPr lang="en-US" sz="1200" b="1" dirty="0"/>
              <a:t>Time deposits
2.7%</a:t>
            </a:r>
          </a:p>
        </p:txBody>
      </p:sp>
      <p:sp>
        <p:nvSpPr>
          <p:cNvPr id="21" name="Content Placeholder 6"/>
          <p:cNvSpPr>
            <a:spLocks noGrp="1"/>
          </p:cNvSpPr>
          <p:nvPr>
            <p:ph sz="quarter" idx="14"/>
          </p:nvPr>
        </p:nvSpPr>
        <p:spPr>
          <a:xfrm>
            <a:off x="2971800" y="2209800"/>
            <a:ext cx="1143000" cy="533400"/>
          </a:xfrm>
        </p:spPr>
        <p:txBody>
          <a:bodyPr/>
          <a:lstStyle/>
          <a:p>
            <a:pPr algn="ctr">
              <a:spcBef>
                <a:spcPts val="0"/>
              </a:spcBef>
            </a:pPr>
            <a:r>
              <a:rPr lang="en-US" sz="1200" b="1" dirty="0"/>
              <a:t>Money market accounts
6.8%</a:t>
            </a:r>
          </a:p>
        </p:txBody>
      </p:sp>
      <p:sp>
        <p:nvSpPr>
          <p:cNvPr id="23" name="Content Placeholder 3"/>
          <p:cNvSpPr>
            <a:spLocks noGrp="1"/>
          </p:cNvSpPr>
          <p:nvPr>
            <p:ph sz="quarter" idx="11"/>
          </p:nvPr>
        </p:nvSpPr>
        <p:spPr>
          <a:xfrm>
            <a:off x="4191000" y="2438400"/>
            <a:ext cx="1371600" cy="381000"/>
          </a:xfrm>
        </p:spPr>
        <p:txBody>
          <a:bodyPr/>
          <a:lstStyle/>
          <a:p>
            <a:pPr algn="ctr">
              <a:spcBef>
                <a:spcPts val="0"/>
              </a:spcBef>
            </a:pPr>
            <a:r>
              <a:rPr lang="en-US" sz="1200" b="1" dirty="0"/>
              <a:t>Traveler's checks
0.01%</a:t>
            </a:r>
          </a:p>
        </p:txBody>
      </p:sp>
      <p:sp>
        <p:nvSpPr>
          <p:cNvPr id="24" name="Content Placeholder 7"/>
          <p:cNvSpPr>
            <a:spLocks noGrp="1"/>
          </p:cNvSpPr>
          <p:nvPr>
            <p:ph sz="quarter" idx="15"/>
          </p:nvPr>
        </p:nvSpPr>
        <p:spPr>
          <a:xfrm>
            <a:off x="4114800" y="2895600"/>
            <a:ext cx="1066800" cy="533400"/>
          </a:xfrm>
        </p:spPr>
        <p:txBody>
          <a:bodyPr/>
          <a:lstStyle/>
          <a:p>
            <a:pPr algn="ctr">
              <a:spcBef>
                <a:spcPts val="0"/>
              </a:spcBef>
            </a:pPr>
            <a:r>
              <a:rPr lang="en-US" sz="1200" b="1" dirty="0"/>
              <a:t>Currency in circulation
11.1%</a:t>
            </a:r>
          </a:p>
        </p:txBody>
      </p:sp>
      <p:sp>
        <p:nvSpPr>
          <p:cNvPr id="25" name="Content Placeholder 4"/>
          <p:cNvSpPr>
            <a:spLocks noGrp="1"/>
          </p:cNvSpPr>
          <p:nvPr>
            <p:ph sz="quarter" idx="12"/>
          </p:nvPr>
        </p:nvSpPr>
        <p:spPr>
          <a:xfrm>
            <a:off x="5029200" y="3352800"/>
            <a:ext cx="1676400" cy="457200"/>
          </a:xfrm>
        </p:spPr>
        <p:txBody>
          <a:bodyPr/>
          <a:lstStyle/>
          <a:p>
            <a:pPr marL="0" indent="0" algn="ctr">
              <a:spcBef>
                <a:spcPts val="0"/>
              </a:spcBef>
              <a:buNone/>
            </a:pPr>
            <a:r>
              <a:rPr lang="en-US" sz="1200" b="1" dirty="0"/>
              <a:t>Checking accounts
10.9%</a:t>
            </a:r>
          </a:p>
        </p:txBody>
      </p:sp>
      <p:sp>
        <p:nvSpPr>
          <p:cNvPr id="26" name="Content Placeholder 5"/>
          <p:cNvSpPr>
            <a:spLocks noGrp="1"/>
          </p:cNvSpPr>
          <p:nvPr>
            <p:ph sz="quarter" idx="13"/>
          </p:nvPr>
        </p:nvSpPr>
        <p:spPr>
          <a:xfrm>
            <a:off x="2819400" y="4572000"/>
            <a:ext cx="1447800" cy="381000"/>
          </a:xfrm>
        </p:spPr>
        <p:txBody>
          <a:bodyPr/>
          <a:lstStyle/>
          <a:p>
            <a:pPr algn="ctr">
              <a:spcBef>
                <a:spcPts val="0"/>
              </a:spcBef>
            </a:pPr>
            <a:r>
              <a:rPr lang="en-US" sz="1200" b="1" dirty="0"/>
              <a:t>Savings accounts
69.4%</a:t>
            </a:r>
          </a:p>
        </p:txBody>
      </p:sp>
      <p:cxnSp>
        <p:nvCxnSpPr>
          <p:cNvPr id="10" name="Straight Connector 9"/>
          <p:cNvCxnSpPr/>
          <p:nvPr/>
        </p:nvCxnSpPr>
        <p:spPr>
          <a:xfrm>
            <a:off x="2819400" y="2971800"/>
            <a:ext cx="6096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5400000" flipH="1" flipV="1">
            <a:off x="4457700" y="2773680"/>
            <a:ext cx="228600" cy="15240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3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457200"/>
            <a:ext cx="8229600" cy="703052"/>
          </a:xfrm>
        </p:spPr>
        <p:txBody>
          <a:bodyPr/>
          <a:lstStyle/>
          <a:p>
            <a:r>
              <a:rPr lang="en-US" sz="3600" dirty="0">
                <a:solidFill>
                  <a:schemeClr val="bg2"/>
                </a:solidFill>
              </a:rPr>
              <a:t>Para, </a:t>
            </a:r>
            <a:r>
              <a:rPr lang="en-US" sz="3600" dirty="0" err="1">
                <a:solidFill>
                  <a:schemeClr val="bg2"/>
                </a:solidFill>
              </a:rPr>
              <a:t>Fiyatlar</a:t>
            </a:r>
            <a:r>
              <a:rPr lang="en-US" sz="3600" dirty="0">
                <a:solidFill>
                  <a:schemeClr val="bg2"/>
                </a:solidFill>
              </a:rPr>
              <a:t>, </a:t>
            </a:r>
            <a:r>
              <a:rPr lang="en-US" sz="3600" dirty="0" err="1">
                <a:solidFill>
                  <a:schemeClr val="bg2"/>
                </a:solidFill>
              </a:rPr>
              <a:t>ve</a:t>
            </a:r>
            <a:r>
              <a:rPr lang="en-US" sz="3600" dirty="0">
                <a:solidFill>
                  <a:schemeClr val="bg2"/>
                </a:solidFill>
              </a:rPr>
              <a:t> GSYİH</a:t>
            </a:r>
            <a:endParaRPr lang="en-IN" sz="2000" dirty="0"/>
          </a:p>
        </p:txBody>
      </p:sp>
      <p:sp>
        <p:nvSpPr>
          <p:cNvPr id="2" name="Text Box 1"/>
          <p:cNvSpPr>
            <a:spLocks noGrp="1"/>
          </p:cNvSpPr>
          <p:nvPr>
            <p:ph sz="quarter" idx="13"/>
          </p:nvPr>
        </p:nvSpPr>
        <p:spPr>
          <a:xfrm>
            <a:off x="457200" y="1676400"/>
            <a:ext cx="8229600" cy="1905000"/>
          </a:xfrm>
        </p:spPr>
        <p:txBody>
          <a:bodyPr/>
          <a:lstStyle/>
          <a:p>
            <a:pPr marL="0" indent="0">
              <a:lnSpc>
                <a:spcPct val="150000"/>
              </a:lnSpc>
              <a:spcBef>
                <a:spcPts val="1000"/>
              </a:spcBef>
              <a:buNone/>
            </a:pPr>
            <a:r>
              <a:rPr lang="en-US" sz="2400" dirty="0" err="1">
                <a:cs typeface="Adobe Arabic" pitchFamily="18" charset="-78"/>
              </a:rPr>
              <a:t>Yalnızca</a:t>
            </a:r>
            <a:r>
              <a:rPr lang="en-US" sz="2400" dirty="0">
                <a:cs typeface="Adobe Arabic" pitchFamily="18" charset="-78"/>
              </a:rPr>
              <a:t> basket </a:t>
            </a:r>
            <a:r>
              <a:rPr lang="en-US" sz="2400" dirty="0" err="1">
                <a:cs typeface="Adobe Arabic" pitchFamily="18" charset="-78"/>
              </a:rPr>
              <a:t>toplarının</a:t>
            </a:r>
            <a:r>
              <a:rPr lang="en-US" sz="2400" dirty="0">
                <a:cs typeface="Adobe Arabic" pitchFamily="18" charset="-78"/>
              </a:rPr>
              <a:t> </a:t>
            </a:r>
            <a:r>
              <a:rPr lang="en-US" sz="2400" dirty="0" err="1">
                <a:cs typeface="Adobe Arabic" pitchFamily="18" charset="-78"/>
              </a:rPr>
              <a:t>üretildiği</a:t>
            </a:r>
            <a:r>
              <a:rPr lang="en-US" sz="2400" dirty="0">
                <a:cs typeface="Adobe Arabic" pitchFamily="18" charset="-78"/>
              </a:rPr>
              <a:t> </a:t>
            </a:r>
            <a:r>
              <a:rPr lang="en-US" sz="2400" dirty="0" err="1">
                <a:cs typeface="Adobe Arabic" pitchFamily="18" charset="-78"/>
              </a:rPr>
              <a:t>bir</a:t>
            </a:r>
            <a:r>
              <a:rPr lang="en-US" sz="2400" dirty="0">
                <a:cs typeface="Adobe Arabic" pitchFamily="18" charset="-78"/>
              </a:rPr>
              <a:t> </a:t>
            </a:r>
            <a:r>
              <a:rPr lang="en-US" sz="2400" dirty="0" err="1">
                <a:cs typeface="Adobe Arabic" pitchFamily="18" charset="-78"/>
              </a:rPr>
              <a:t>ekonomide</a:t>
            </a:r>
            <a:r>
              <a:rPr lang="en-US" sz="2400" dirty="0">
                <a:cs typeface="Adobe Arabic" pitchFamily="18" charset="-78"/>
              </a:rPr>
              <a:t>.  </a:t>
            </a:r>
          </a:p>
          <a:p>
            <a:pPr marL="0" indent="0">
              <a:lnSpc>
                <a:spcPct val="150000"/>
              </a:lnSpc>
              <a:spcBef>
                <a:spcPts val="1000"/>
              </a:spcBef>
              <a:buNone/>
            </a:pPr>
            <a:r>
              <a:rPr lang="en-US" sz="2400" dirty="0">
                <a:cs typeface="Adobe Arabic" pitchFamily="18" charset="-78"/>
              </a:rPr>
              <a:t>2015 </a:t>
            </a:r>
            <a:r>
              <a:rPr lang="en-US" sz="2400" dirty="0" err="1">
                <a:cs typeface="Adobe Arabic" pitchFamily="18" charset="-78"/>
              </a:rPr>
              <a:t>yılında</a:t>
            </a:r>
            <a:r>
              <a:rPr lang="en-US" sz="2400" dirty="0">
                <a:cs typeface="Adobe Arabic" pitchFamily="18" charset="-78"/>
              </a:rPr>
              <a:t> Nominal </a:t>
            </a:r>
            <a:r>
              <a:rPr lang="en-US" sz="2400" dirty="0" err="1">
                <a:cs typeface="Adobe Arabic" pitchFamily="18" charset="-78"/>
              </a:rPr>
              <a:t>ve</a:t>
            </a:r>
            <a:r>
              <a:rPr lang="en-US" sz="2400" dirty="0">
                <a:cs typeface="Adobe Arabic" pitchFamily="18" charset="-78"/>
              </a:rPr>
              <a:t> Reel </a:t>
            </a:r>
            <a:r>
              <a:rPr lang="en-US" sz="2400" dirty="0" err="1">
                <a:cs typeface="Adobe Arabic" pitchFamily="18" charset="-78"/>
              </a:rPr>
              <a:t>GSYİH’yı</a:t>
            </a:r>
            <a:r>
              <a:rPr lang="en-US" sz="2400" dirty="0">
                <a:cs typeface="Adobe Arabic" pitchFamily="18" charset="-78"/>
              </a:rPr>
              <a:t> </a:t>
            </a:r>
            <a:r>
              <a:rPr lang="en-US" sz="2400" dirty="0" err="1">
                <a:cs typeface="Adobe Arabic" pitchFamily="18" charset="-78"/>
              </a:rPr>
              <a:t>hesaplayınız</a:t>
            </a:r>
            <a:r>
              <a:rPr lang="en-US" sz="2400" dirty="0">
                <a:cs typeface="Adobe Arabic" pitchFamily="18" charset="-78"/>
              </a:rPr>
              <a:t>:</a:t>
            </a:r>
          </a:p>
        </p:txBody>
      </p:sp>
      <p:graphicFrame>
        <p:nvGraphicFramePr>
          <p:cNvPr id="4" name="Table 3"/>
          <p:cNvGraphicFramePr>
            <a:graphicFrameLocks noGrp="1"/>
          </p:cNvGraphicFramePr>
          <p:nvPr>
            <p:extLst>
              <p:ext uri="{D42A27DB-BD31-4B8C-83A1-F6EECF244321}">
                <p14:modId xmlns:p14="http://schemas.microsoft.com/office/powerpoint/2010/main" val="3530287627"/>
              </p:ext>
            </p:extLst>
          </p:nvPr>
        </p:nvGraphicFramePr>
        <p:xfrm>
          <a:off x="2362200" y="4114800"/>
          <a:ext cx="2209800" cy="365760"/>
        </p:xfrm>
        <a:graphic>
          <a:graphicData uri="http://schemas.openxmlformats.org/drawingml/2006/table">
            <a:tbl>
              <a:tblPr firstRow="1" bandRow="1">
                <a:tableStyleId>{3B4B98B0-60AC-42C2-AFA5-B58CD77FA1E5}</a:tableStyleId>
              </a:tblPr>
              <a:tblGrid>
                <a:gridCol w="2209800">
                  <a:extLst>
                    <a:ext uri="{9D8B030D-6E8A-4147-A177-3AD203B41FA5}">
                      <a16:colId xmlns:a16="http://schemas.microsoft.com/office/drawing/2014/main" val="20000"/>
                    </a:ext>
                  </a:extLst>
                </a:gridCol>
              </a:tblGrid>
              <a:tr h="304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Basket </a:t>
                      </a:r>
                      <a:r>
                        <a:rPr lang="en-US" sz="1800" u="none" strike="noStrike" dirty="0" err="1">
                          <a:effectLst/>
                        </a:rPr>
                        <a:t>topları</a:t>
                      </a:r>
                      <a:endParaRPr lang="en-US" sz="1800" u="none" strike="noStrike"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57437936"/>
              </p:ext>
            </p:extLst>
          </p:nvPr>
        </p:nvGraphicFramePr>
        <p:xfrm>
          <a:off x="1295400" y="4495800"/>
          <a:ext cx="5486400" cy="1645920"/>
        </p:xfrm>
        <a:graphic>
          <a:graphicData uri="http://schemas.openxmlformats.org/drawingml/2006/table">
            <a:tbl>
              <a:tblPr firstRow="1" bandRow="1">
                <a:tableStyleId>{3B4B98B0-60AC-42C2-AFA5-B58CD77FA1E5}</a:tableStyleId>
              </a:tblPr>
              <a:tblGrid>
                <a:gridCol w="109728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tblGrid>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u="none" strike="noStrike" dirty="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u="none" strike="noStrike" dirty="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err="1">
                          <a:effectLst/>
                          <a:latin typeface="+mn-lt"/>
                        </a:rPr>
                        <a:t>Yıl</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err="1">
                          <a:effectLst/>
                          <a:latin typeface="+mn-lt"/>
                        </a:rPr>
                        <a:t>Sayı</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err="1">
                          <a:effectLst/>
                          <a:latin typeface="+mn-lt"/>
                        </a:rPr>
                        <a:t>Fiyat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a:effectLst/>
                          <a:latin typeface="+mn-lt"/>
                        </a:rPr>
                        <a:t>Nominal GSYİH</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a:effectLst/>
                          <a:latin typeface="+mn-lt"/>
                        </a:rPr>
                        <a:t>Reel GSYİH</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4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mn-lt"/>
                        </a:rPr>
                        <a:t>2015</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u="none" strike="noStrike" dirty="0">
                          <a:effectLst/>
                          <a:latin typeface="+mn-lt"/>
                        </a:rPr>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mn-lt"/>
                        </a:rPr>
                        <a:t>$80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4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mn-lt"/>
                        </a:rPr>
                        <a:t>2016</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14719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03052"/>
          </a:xfrm>
        </p:spPr>
        <p:txBody>
          <a:bodyPr/>
          <a:lstStyle/>
          <a:p>
            <a:r>
              <a:rPr lang="en-US" sz="3600" dirty="0">
                <a:solidFill>
                  <a:schemeClr val="bg2"/>
                </a:solidFill>
              </a:rPr>
              <a:t>Para, </a:t>
            </a:r>
            <a:r>
              <a:rPr lang="en-US" sz="3600" dirty="0" err="1">
                <a:solidFill>
                  <a:schemeClr val="bg2"/>
                </a:solidFill>
              </a:rPr>
              <a:t>Fiyatlar</a:t>
            </a:r>
            <a:r>
              <a:rPr lang="en-US" sz="3600" dirty="0">
                <a:solidFill>
                  <a:schemeClr val="bg2"/>
                </a:solidFill>
              </a:rPr>
              <a:t>, </a:t>
            </a:r>
            <a:r>
              <a:rPr lang="en-US" sz="3600" dirty="0" err="1">
                <a:solidFill>
                  <a:schemeClr val="bg2"/>
                </a:solidFill>
              </a:rPr>
              <a:t>ve</a:t>
            </a:r>
            <a:r>
              <a:rPr lang="en-US" sz="3600" dirty="0">
                <a:solidFill>
                  <a:schemeClr val="bg2"/>
                </a:solidFill>
              </a:rPr>
              <a:t> GSYİH</a:t>
            </a:r>
            <a:endParaRPr lang="en-IN" sz="2000" dirty="0"/>
          </a:p>
        </p:txBody>
      </p:sp>
      <p:sp>
        <p:nvSpPr>
          <p:cNvPr id="7" name="Content Placeholder 6"/>
          <p:cNvSpPr>
            <a:spLocks noGrp="1"/>
          </p:cNvSpPr>
          <p:nvPr>
            <p:ph sz="quarter" idx="13"/>
          </p:nvPr>
        </p:nvSpPr>
        <p:spPr>
          <a:xfrm>
            <a:off x="381000" y="2133600"/>
            <a:ext cx="8153400" cy="914400"/>
          </a:xfrm>
        </p:spPr>
        <p:txBody>
          <a:bodyPr/>
          <a:lstStyle/>
          <a:p>
            <a:pPr marL="0" indent="0">
              <a:buNone/>
            </a:pPr>
            <a:r>
              <a:rPr lang="en-US" sz="2400" dirty="0">
                <a:cs typeface="Times New Roman" pitchFamily="18" charset="0"/>
              </a:rPr>
              <a:t>nominal GSYİH 2016 </a:t>
            </a:r>
            <a:r>
              <a:rPr lang="en-US" sz="2400" dirty="0" err="1">
                <a:cs typeface="Times New Roman" pitchFamily="18" charset="0"/>
              </a:rPr>
              <a:t>yılında</a:t>
            </a:r>
            <a:r>
              <a:rPr lang="en-US" sz="2400" dirty="0">
                <a:cs typeface="Times New Roman" pitchFamily="18" charset="0"/>
              </a:rPr>
              <a:t> $1,000’a </a:t>
            </a:r>
            <a:r>
              <a:rPr lang="en-US" sz="2400" dirty="0" err="1">
                <a:cs typeface="Times New Roman" pitchFamily="18" charset="0"/>
              </a:rPr>
              <a:t>yükselmiş</a:t>
            </a:r>
            <a:r>
              <a:rPr lang="en-US" sz="2400" dirty="0">
                <a:cs typeface="Times New Roman" pitchFamily="18" charset="0"/>
              </a:rPr>
              <a:t> </a:t>
            </a:r>
            <a:r>
              <a:rPr lang="en-US" sz="2400" dirty="0" err="1">
                <a:cs typeface="Times New Roman" pitchFamily="18" charset="0"/>
              </a:rPr>
              <a:t>ise</a:t>
            </a:r>
            <a:r>
              <a:rPr lang="en-US" sz="2400" dirty="0">
                <a:cs typeface="Times New Roman" pitchFamily="18" charset="0"/>
              </a:rPr>
              <a:t> :</a:t>
            </a:r>
          </a:p>
        </p:txBody>
      </p:sp>
      <p:sp>
        <p:nvSpPr>
          <p:cNvPr id="8" name="Content Placeholder 7"/>
          <p:cNvSpPr>
            <a:spLocks noGrp="1"/>
          </p:cNvSpPr>
          <p:nvPr>
            <p:ph idx="4294967295"/>
          </p:nvPr>
        </p:nvSpPr>
        <p:spPr>
          <a:xfrm>
            <a:off x="381000" y="3276600"/>
            <a:ext cx="8229600" cy="533400"/>
          </a:xfrm>
        </p:spPr>
        <p:txBody>
          <a:bodyPr/>
          <a:lstStyle/>
          <a:p>
            <a:pPr marL="0" indent="0">
              <a:buNone/>
            </a:pPr>
            <a:r>
              <a:rPr lang="en-US" sz="2400" dirty="0" err="1">
                <a:cs typeface="Times New Roman" pitchFamily="18" charset="0"/>
              </a:rPr>
              <a:t>İki</a:t>
            </a:r>
            <a:r>
              <a:rPr lang="en-US" sz="2400" dirty="0">
                <a:cs typeface="Times New Roman" pitchFamily="18" charset="0"/>
              </a:rPr>
              <a:t> </a:t>
            </a:r>
            <a:r>
              <a:rPr lang="en-US" sz="2400" dirty="0" err="1">
                <a:cs typeface="Times New Roman" pitchFamily="18" charset="0"/>
              </a:rPr>
              <a:t>farklı</a:t>
            </a:r>
            <a:r>
              <a:rPr lang="en-US" sz="2400" dirty="0">
                <a:cs typeface="Times New Roman" pitchFamily="18" charset="0"/>
              </a:rPr>
              <a:t> </a:t>
            </a:r>
            <a:r>
              <a:rPr lang="en-US" sz="2400" dirty="0" err="1">
                <a:cs typeface="Times New Roman" pitchFamily="18" charset="0"/>
              </a:rPr>
              <a:t>kaynağı</a:t>
            </a:r>
            <a:r>
              <a:rPr lang="en-US" sz="2400" dirty="0">
                <a:cs typeface="Times New Roman" pitchFamily="18" charset="0"/>
              </a:rPr>
              <a:t> </a:t>
            </a:r>
            <a:r>
              <a:rPr lang="en-US" sz="2400" dirty="0" err="1">
                <a:cs typeface="Times New Roman" pitchFamily="18" charset="0"/>
              </a:rPr>
              <a:t>olabilir</a:t>
            </a:r>
            <a:endParaRPr lang="en-US" sz="2400" dirty="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28849894"/>
              </p:ext>
            </p:extLst>
          </p:nvPr>
        </p:nvGraphicFramePr>
        <p:xfrm>
          <a:off x="2514600" y="3962400"/>
          <a:ext cx="2133600" cy="370840"/>
        </p:xfrm>
        <a:graphic>
          <a:graphicData uri="http://schemas.openxmlformats.org/drawingml/2006/table">
            <a:tbl>
              <a:tblPr firstRow="1" bandRow="1">
                <a:tableStyleId>{3B4B98B0-60AC-42C2-AFA5-B58CD77FA1E5}</a:tableStyleId>
              </a:tblPr>
              <a:tblGrid>
                <a:gridCol w="2133600">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Basket </a:t>
                      </a:r>
                      <a:r>
                        <a:rPr lang="en-US" sz="1800" u="none" strike="noStrike" dirty="0" err="1">
                          <a:effectLst/>
                        </a:rPr>
                        <a:t>topları</a:t>
                      </a:r>
                      <a:endParaRPr lang="en-US" sz="1800" b="1" i="0" u="none" strike="noStrike" dirty="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98566488"/>
              </p:ext>
            </p:extLst>
          </p:nvPr>
        </p:nvGraphicFramePr>
        <p:xfrm>
          <a:off x="1447800" y="4343400"/>
          <a:ext cx="5334000" cy="1645920"/>
        </p:xfrm>
        <a:graphic>
          <a:graphicData uri="http://schemas.openxmlformats.org/drawingml/2006/table">
            <a:tbl>
              <a:tblPr firstRow="1" bandRow="1">
                <a:tableStyleId>{3B4B98B0-60AC-42C2-AFA5-B58CD77FA1E5}</a:tableStyleId>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6596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u="none" strike="noStrike" dirty="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u="none" strike="noStrike" dirty="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err="1">
                          <a:effectLst/>
                          <a:latin typeface="+mn-lt"/>
                        </a:rPr>
                        <a:t>Yıl</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err="1">
                          <a:effectLst/>
                          <a:latin typeface="+mn-lt"/>
                        </a:rPr>
                        <a:t>Sayı</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err="1">
                          <a:effectLst/>
                          <a:latin typeface="+mn-lt"/>
                        </a:rPr>
                        <a:t>Fiyat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a:effectLst/>
                          <a:latin typeface="+mn-lt"/>
                        </a:rPr>
                        <a:t>Nominal GSYİH</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a:effectLst/>
                          <a:latin typeface="+mn-lt"/>
                        </a:rPr>
                        <a:t>Reel GSYİH</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31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mn-lt"/>
                        </a:rPr>
                        <a:t>2015</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u="none" strike="noStrike" dirty="0">
                          <a:effectLst/>
                          <a:latin typeface="+mn-lt"/>
                        </a:rPr>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mn-lt"/>
                        </a:rPr>
                        <a:t>$80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$800</a:t>
                      </a:r>
                      <a:endParaRPr lang="en-US" sz="1800" b="0" i="0" u="none" strike="noStrike" dirty="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$800</a:t>
                      </a:r>
                      <a:endParaRPr lang="en-US" sz="1800" b="0" i="0" u="none" strike="noStrike" dirty="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31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mn-lt"/>
                        </a:rPr>
                        <a:t>2016</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rPr>
                        <a:t>$1,000</a:t>
                      </a:r>
                      <a:endParaRPr lang="en-US" sz="1800" b="0" i="0" u="none" strike="noStrike" dirty="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mn-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17977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703052"/>
          </a:xfrm>
        </p:spPr>
        <p:txBody>
          <a:bodyPr/>
          <a:lstStyle/>
          <a:p>
            <a:r>
              <a:rPr lang="en-US" sz="3600" dirty="0">
                <a:solidFill>
                  <a:schemeClr val="bg2"/>
                </a:solidFill>
              </a:rPr>
              <a:t>Para, </a:t>
            </a:r>
            <a:r>
              <a:rPr lang="en-US" sz="3600" dirty="0" err="1">
                <a:solidFill>
                  <a:schemeClr val="bg2"/>
                </a:solidFill>
              </a:rPr>
              <a:t>Fiyatlar</a:t>
            </a:r>
            <a:r>
              <a:rPr lang="en-US" sz="3600" dirty="0">
                <a:solidFill>
                  <a:schemeClr val="bg2"/>
                </a:solidFill>
              </a:rPr>
              <a:t>, </a:t>
            </a:r>
            <a:r>
              <a:rPr lang="en-US" sz="3600" dirty="0" err="1">
                <a:solidFill>
                  <a:schemeClr val="bg2"/>
                </a:solidFill>
              </a:rPr>
              <a:t>ve</a:t>
            </a:r>
            <a:r>
              <a:rPr lang="en-US" sz="3600" dirty="0">
                <a:solidFill>
                  <a:schemeClr val="bg2"/>
                </a:solidFill>
              </a:rPr>
              <a:t> GSYİH</a:t>
            </a:r>
            <a:endParaRPr lang="en-IN" sz="2000" dirty="0">
              <a:solidFill>
                <a:schemeClr val="bg2"/>
              </a:solidFill>
            </a:endParaRPr>
          </a:p>
        </p:txBody>
      </p:sp>
      <p:sp>
        <p:nvSpPr>
          <p:cNvPr id="7" name="Content Placeholder 6"/>
          <p:cNvSpPr>
            <a:spLocks noGrp="1"/>
          </p:cNvSpPr>
          <p:nvPr>
            <p:ph sz="quarter" idx="13"/>
          </p:nvPr>
        </p:nvSpPr>
        <p:spPr>
          <a:xfrm>
            <a:off x="609600" y="1447800"/>
            <a:ext cx="2895600" cy="533400"/>
          </a:xfrm>
        </p:spPr>
        <p:txBody>
          <a:bodyPr/>
          <a:lstStyle/>
          <a:p>
            <a:pPr marL="0" indent="0">
              <a:buNone/>
            </a:pPr>
            <a:r>
              <a:rPr lang="en-US" sz="2400" dirty="0" err="1">
                <a:cs typeface="Times New Roman"/>
              </a:rPr>
              <a:t>Birinci</a:t>
            </a:r>
            <a:r>
              <a:rPr lang="en-US" sz="2400" dirty="0">
                <a:cs typeface="Times New Roman"/>
              </a:rPr>
              <a:t> </a:t>
            </a:r>
            <a:r>
              <a:rPr lang="en-US" sz="2400" dirty="0" err="1">
                <a:cs typeface="Times New Roman"/>
              </a:rPr>
              <a:t>Senaryo</a:t>
            </a:r>
            <a:r>
              <a:rPr lang="en-US" sz="2400" dirty="0">
                <a:cs typeface="Times New Roman"/>
              </a:rPr>
              <a:t> :</a:t>
            </a:r>
          </a:p>
        </p:txBody>
      </p:sp>
      <p:graphicFrame>
        <p:nvGraphicFramePr>
          <p:cNvPr id="3" name="Table 2"/>
          <p:cNvGraphicFramePr>
            <a:graphicFrameLocks noGrp="1"/>
          </p:cNvGraphicFramePr>
          <p:nvPr>
            <p:extLst>
              <p:ext uri="{D42A27DB-BD31-4B8C-83A1-F6EECF244321}">
                <p14:modId xmlns:p14="http://schemas.microsoft.com/office/powerpoint/2010/main" val="3329732818"/>
              </p:ext>
            </p:extLst>
          </p:nvPr>
        </p:nvGraphicFramePr>
        <p:xfrm>
          <a:off x="2133600" y="2362200"/>
          <a:ext cx="2971800" cy="370840"/>
        </p:xfrm>
        <a:graphic>
          <a:graphicData uri="http://schemas.openxmlformats.org/drawingml/2006/table">
            <a:tbl>
              <a:tblPr firstRow="1" bandRow="1">
                <a:tableStyleId>{3B4B98B0-60AC-42C2-AFA5-B58CD77FA1E5}</a:tableStyleId>
              </a:tblPr>
              <a:tblGrid>
                <a:gridCol w="2971800">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Basket </a:t>
                      </a:r>
                      <a:r>
                        <a:rPr lang="en-US" sz="1800" u="none" strike="noStrike" dirty="0" err="1">
                          <a:effectLst/>
                        </a:rPr>
                        <a:t>topları</a:t>
                      </a:r>
                      <a:endParaRPr lang="en-US" sz="1800" u="none" strike="noStrike"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58090872"/>
              </p:ext>
            </p:extLst>
          </p:nvPr>
        </p:nvGraphicFramePr>
        <p:xfrm>
          <a:off x="609600" y="2743200"/>
          <a:ext cx="7467600" cy="1645920"/>
        </p:xfrm>
        <a:graphic>
          <a:graphicData uri="http://schemas.openxmlformats.org/drawingml/2006/table">
            <a:tbl>
              <a:tblPr firstRow="1" bandRow="1">
                <a:tableStyleId>{3B4B98B0-60AC-42C2-AFA5-B58CD77FA1E5}</a:tableStyleId>
              </a:tblPr>
              <a:tblGrid>
                <a:gridCol w="1493520">
                  <a:extLst>
                    <a:ext uri="{9D8B030D-6E8A-4147-A177-3AD203B41FA5}">
                      <a16:colId xmlns:a16="http://schemas.microsoft.com/office/drawing/2014/main" val="20000"/>
                    </a:ext>
                  </a:extLst>
                </a:gridCol>
                <a:gridCol w="1493520">
                  <a:extLst>
                    <a:ext uri="{9D8B030D-6E8A-4147-A177-3AD203B41FA5}">
                      <a16:colId xmlns:a16="http://schemas.microsoft.com/office/drawing/2014/main" val="20001"/>
                    </a:ext>
                  </a:extLst>
                </a:gridCol>
                <a:gridCol w="1493520">
                  <a:extLst>
                    <a:ext uri="{9D8B030D-6E8A-4147-A177-3AD203B41FA5}">
                      <a16:colId xmlns:a16="http://schemas.microsoft.com/office/drawing/2014/main" val="20002"/>
                    </a:ext>
                  </a:extLst>
                </a:gridCol>
                <a:gridCol w="1493520">
                  <a:extLst>
                    <a:ext uri="{9D8B030D-6E8A-4147-A177-3AD203B41FA5}">
                      <a16:colId xmlns:a16="http://schemas.microsoft.com/office/drawing/2014/main" val="20003"/>
                    </a:ext>
                  </a:extLst>
                </a:gridCol>
                <a:gridCol w="1493520">
                  <a:extLst>
                    <a:ext uri="{9D8B030D-6E8A-4147-A177-3AD203B41FA5}">
                      <a16:colId xmlns:a16="http://schemas.microsoft.com/office/drawing/2014/main" val="20004"/>
                    </a:ext>
                  </a:extLst>
                </a:gridCol>
              </a:tblGrid>
              <a:tr h="8164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u="none" strike="noStrike" dirty="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u="none" strike="noStrike" dirty="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err="1">
                          <a:effectLst/>
                          <a:latin typeface="+mn-lt"/>
                        </a:rPr>
                        <a:t>Yıl</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err="1">
                          <a:effectLst/>
                          <a:latin typeface="+mn-lt"/>
                        </a:rPr>
                        <a:t>Sayı</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err="1">
                          <a:effectLst/>
                          <a:latin typeface="+mn-lt"/>
                        </a:rPr>
                        <a:t>Fiyat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a:effectLst/>
                          <a:latin typeface="+mn-lt"/>
                        </a:rPr>
                        <a:t>Nominal GSYİH</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a:effectLst/>
                          <a:latin typeface="+mn-lt"/>
                        </a:rPr>
                        <a:t>Reel GSYİH</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28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mn-lt"/>
                        </a:rPr>
                        <a:t>2015</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20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$40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$800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$800</a:t>
                      </a:r>
                      <a:endParaRPr lang="en-US" sz="1800" b="0" i="0" u="none" strike="noStrike" dirty="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28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mn-lt"/>
                        </a:rPr>
                        <a:t>2016</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25</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$40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$1,000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chemeClr val="bg1"/>
                          </a:solidFill>
                          <a:effectLst/>
                          <a:latin typeface="+mn-lt"/>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Content Placeholder 7"/>
          <p:cNvSpPr>
            <a:spLocks noGrp="1"/>
          </p:cNvSpPr>
          <p:nvPr>
            <p:ph idx="4294967295"/>
          </p:nvPr>
        </p:nvSpPr>
        <p:spPr>
          <a:xfrm>
            <a:off x="609600" y="4724400"/>
            <a:ext cx="8229600" cy="1524000"/>
          </a:xfrm>
        </p:spPr>
        <p:txBody>
          <a:bodyPr/>
          <a:lstStyle/>
          <a:p>
            <a:pPr marL="0" indent="0">
              <a:lnSpc>
                <a:spcPct val="150000"/>
              </a:lnSpc>
              <a:buNone/>
            </a:pPr>
            <a:r>
              <a:rPr lang="en-US" sz="2000" dirty="0">
                <a:cs typeface="Times New Roman" pitchFamily="18" charset="0"/>
              </a:rPr>
              <a:t>2016 </a:t>
            </a:r>
            <a:r>
              <a:rPr lang="en-US" sz="2000" dirty="0" err="1">
                <a:cs typeface="Times New Roman" pitchFamily="18" charset="0"/>
              </a:rPr>
              <a:t>yılı</a:t>
            </a:r>
            <a:r>
              <a:rPr lang="en-US" sz="2000" dirty="0">
                <a:cs typeface="Times New Roman" pitchFamily="18" charset="0"/>
              </a:rPr>
              <a:t> reel </a:t>
            </a:r>
            <a:r>
              <a:rPr lang="en-US" sz="2000" dirty="0" err="1">
                <a:cs typeface="Times New Roman" pitchFamily="18" charset="0"/>
              </a:rPr>
              <a:t>GSYİH’yı</a:t>
            </a:r>
            <a:r>
              <a:rPr lang="en-US" sz="2000" dirty="0">
                <a:cs typeface="Times New Roman" pitchFamily="18" charset="0"/>
              </a:rPr>
              <a:t> </a:t>
            </a:r>
            <a:r>
              <a:rPr lang="en-US" sz="2000" dirty="0" err="1">
                <a:cs typeface="Times New Roman" pitchFamily="18" charset="0"/>
              </a:rPr>
              <a:t>hesaplayınız</a:t>
            </a:r>
            <a:r>
              <a:rPr lang="en-US" sz="2000" dirty="0">
                <a:cs typeface="Times New Roman" pitchFamily="18" charset="0"/>
              </a:rPr>
              <a:t>.</a:t>
            </a:r>
          </a:p>
          <a:p>
            <a:pPr marL="0" indent="0">
              <a:lnSpc>
                <a:spcPct val="150000"/>
              </a:lnSpc>
              <a:spcBef>
                <a:spcPts val="0"/>
              </a:spcBef>
              <a:buNone/>
            </a:pPr>
            <a:r>
              <a:rPr lang="en-US" sz="2000" dirty="0">
                <a:cs typeface="Times New Roman" pitchFamily="18" charset="0"/>
              </a:rPr>
              <a:t>Reel GSYİH </a:t>
            </a:r>
            <a:r>
              <a:rPr lang="en-US" sz="2000" dirty="0" err="1">
                <a:cs typeface="Times New Roman" pitchFamily="18" charset="0"/>
              </a:rPr>
              <a:t>büyümesini</a:t>
            </a:r>
            <a:r>
              <a:rPr lang="en-US" sz="2000" dirty="0">
                <a:cs typeface="Times New Roman" pitchFamily="18" charset="0"/>
              </a:rPr>
              <a:t> </a:t>
            </a:r>
            <a:r>
              <a:rPr lang="en-US" sz="2000" dirty="0" err="1">
                <a:cs typeface="Times New Roman" pitchFamily="18" charset="0"/>
              </a:rPr>
              <a:t>hesaplayınız</a:t>
            </a:r>
            <a:r>
              <a:rPr lang="en-US" sz="2000" dirty="0">
                <a:cs typeface="Times New Roman" pitchFamily="18" charset="0"/>
              </a:rPr>
              <a:t> </a:t>
            </a:r>
          </a:p>
          <a:p>
            <a:pPr marL="0" indent="0">
              <a:lnSpc>
                <a:spcPct val="150000"/>
              </a:lnSpc>
              <a:spcBef>
                <a:spcPts val="0"/>
              </a:spcBef>
              <a:buNone/>
            </a:pPr>
            <a:r>
              <a:rPr lang="en-US" sz="2000" dirty="0" err="1">
                <a:cs typeface="Times New Roman" pitchFamily="18" charset="0"/>
              </a:rPr>
              <a:t>Fiyatlardaki</a:t>
            </a:r>
            <a:r>
              <a:rPr lang="en-US" sz="2000" dirty="0">
                <a:cs typeface="Times New Roman" pitchFamily="18" charset="0"/>
              </a:rPr>
              <a:t> </a:t>
            </a:r>
            <a:r>
              <a:rPr lang="en-US" sz="2000" dirty="0" err="1">
                <a:cs typeface="Times New Roman" pitchFamily="18" charset="0"/>
              </a:rPr>
              <a:t>artışı</a:t>
            </a:r>
            <a:r>
              <a:rPr lang="en-US" sz="2000" dirty="0">
                <a:cs typeface="Times New Roman" pitchFamily="18" charset="0"/>
              </a:rPr>
              <a:t> </a:t>
            </a:r>
            <a:r>
              <a:rPr lang="en-US" sz="2000" dirty="0" err="1">
                <a:cs typeface="Times New Roman" pitchFamily="18" charset="0"/>
              </a:rPr>
              <a:t>hesaplayınız</a:t>
            </a:r>
            <a:r>
              <a:rPr lang="en-US" sz="2000" dirty="0">
                <a:cs typeface="Times New Roman" pitchFamily="18" charset="0"/>
              </a:rPr>
              <a:t>.</a:t>
            </a:r>
          </a:p>
        </p:txBody>
      </p:sp>
    </p:spTree>
    <p:extLst>
      <p:ext uri="{BB962C8B-B14F-4D97-AF65-F5344CB8AC3E}">
        <p14:creationId xmlns:p14="http://schemas.microsoft.com/office/powerpoint/2010/main" val="252586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703052"/>
          </a:xfrm>
        </p:spPr>
        <p:txBody>
          <a:bodyPr/>
          <a:lstStyle/>
          <a:p>
            <a:r>
              <a:rPr lang="en-US" sz="3600" dirty="0">
                <a:solidFill>
                  <a:schemeClr val="bg2"/>
                </a:solidFill>
              </a:rPr>
              <a:t>Para, </a:t>
            </a:r>
            <a:r>
              <a:rPr lang="en-US" sz="3600" dirty="0" err="1">
                <a:solidFill>
                  <a:schemeClr val="bg2"/>
                </a:solidFill>
              </a:rPr>
              <a:t>Fiyatlar</a:t>
            </a:r>
            <a:r>
              <a:rPr lang="en-US" sz="3600" dirty="0">
                <a:solidFill>
                  <a:schemeClr val="bg2"/>
                </a:solidFill>
              </a:rPr>
              <a:t>, </a:t>
            </a:r>
            <a:r>
              <a:rPr lang="en-US" sz="3600" dirty="0" err="1">
                <a:solidFill>
                  <a:schemeClr val="bg2"/>
                </a:solidFill>
              </a:rPr>
              <a:t>ve</a:t>
            </a:r>
            <a:r>
              <a:rPr lang="en-US" sz="3600" dirty="0">
                <a:solidFill>
                  <a:schemeClr val="bg2"/>
                </a:solidFill>
              </a:rPr>
              <a:t> GSYİH</a:t>
            </a:r>
            <a:endParaRPr lang="en-IN" sz="2000" dirty="0">
              <a:solidFill>
                <a:schemeClr val="bg2"/>
              </a:solidFill>
            </a:endParaRPr>
          </a:p>
        </p:txBody>
      </p:sp>
      <p:sp>
        <p:nvSpPr>
          <p:cNvPr id="7" name="Content Placeholder 6"/>
          <p:cNvSpPr>
            <a:spLocks noGrp="1"/>
          </p:cNvSpPr>
          <p:nvPr>
            <p:ph sz="quarter" idx="13"/>
          </p:nvPr>
        </p:nvSpPr>
        <p:spPr>
          <a:xfrm>
            <a:off x="685800" y="1524000"/>
            <a:ext cx="2895600" cy="533400"/>
          </a:xfrm>
        </p:spPr>
        <p:txBody>
          <a:bodyPr/>
          <a:lstStyle/>
          <a:p>
            <a:pPr marL="0" indent="0">
              <a:buNone/>
            </a:pPr>
            <a:r>
              <a:rPr lang="en-US" sz="2400" dirty="0" err="1">
                <a:cs typeface="Times New Roman"/>
              </a:rPr>
              <a:t>Birinci</a:t>
            </a:r>
            <a:r>
              <a:rPr lang="en-US" sz="2400" dirty="0">
                <a:cs typeface="Times New Roman"/>
              </a:rPr>
              <a:t> </a:t>
            </a:r>
            <a:r>
              <a:rPr lang="en-US" sz="2400" dirty="0" err="1">
                <a:cs typeface="Times New Roman"/>
              </a:rPr>
              <a:t>Senaryo</a:t>
            </a:r>
            <a:r>
              <a:rPr lang="en-US" sz="2800" dirty="0">
                <a:cs typeface="Times New Roman"/>
              </a:rPr>
              <a:t> :</a:t>
            </a:r>
          </a:p>
        </p:txBody>
      </p:sp>
      <p:graphicFrame>
        <p:nvGraphicFramePr>
          <p:cNvPr id="3" name="Table 2"/>
          <p:cNvGraphicFramePr>
            <a:graphicFrameLocks noGrp="1"/>
          </p:cNvGraphicFramePr>
          <p:nvPr>
            <p:extLst>
              <p:ext uri="{D42A27DB-BD31-4B8C-83A1-F6EECF244321}">
                <p14:modId xmlns:p14="http://schemas.microsoft.com/office/powerpoint/2010/main" val="3879475415"/>
              </p:ext>
            </p:extLst>
          </p:nvPr>
        </p:nvGraphicFramePr>
        <p:xfrm>
          <a:off x="2133600" y="2286000"/>
          <a:ext cx="2819400" cy="370840"/>
        </p:xfrm>
        <a:graphic>
          <a:graphicData uri="http://schemas.openxmlformats.org/drawingml/2006/table">
            <a:tbl>
              <a:tblPr firstRow="1" bandRow="1">
                <a:tableStyleId>{3B4B98B0-60AC-42C2-AFA5-B58CD77FA1E5}</a:tableStyleId>
              </a:tblPr>
              <a:tblGrid>
                <a:gridCol w="2819400">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Basket </a:t>
                      </a:r>
                      <a:r>
                        <a:rPr lang="en-US" sz="1800" u="none" strike="noStrike" dirty="0" err="1">
                          <a:effectLst/>
                        </a:rPr>
                        <a:t>topları</a:t>
                      </a:r>
                      <a:endParaRPr lang="en-US" sz="1800" u="none" strike="noStrike"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808419192"/>
              </p:ext>
            </p:extLst>
          </p:nvPr>
        </p:nvGraphicFramePr>
        <p:xfrm>
          <a:off x="685800" y="2667000"/>
          <a:ext cx="6934200" cy="1645920"/>
        </p:xfrm>
        <a:graphic>
          <a:graphicData uri="http://schemas.openxmlformats.org/drawingml/2006/table">
            <a:tbl>
              <a:tblPr firstRow="1" bandRow="1">
                <a:tableStyleId>{3B4B98B0-60AC-42C2-AFA5-B58CD77FA1E5}</a:tableStyleId>
              </a:tblPr>
              <a:tblGrid>
                <a:gridCol w="1386840">
                  <a:extLst>
                    <a:ext uri="{9D8B030D-6E8A-4147-A177-3AD203B41FA5}">
                      <a16:colId xmlns:a16="http://schemas.microsoft.com/office/drawing/2014/main" val="20000"/>
                    </a:ext>
                  </a:extLst>
                </a:gridCol>
                <a:gridCol w="1386840">
                  <a:extLst>
                    <a:ext uri="{9D8B030D-6E8A-4147-A177-3AD203B41FA5}">
                      <a16:colId xmlns:a16="http://schemas.microsoft.com/office/drawing/2014/main" val="20001"/>
                    </a:ext>
                  </a:extLst>
                </a:gridCol>
                <a:gridCol w="1386840">
                  <a:extLst>
                    <a:ext uri="{9D8B030D-6E8A-4147-A177-3AD203B41FA5}">
                      <a16:colId xmlns:a16="http://schemas.microsoft.com/office/drawing/2014/main" val="20002"/>
                    </a:ext>
                  </a:extLst>
                </a:gridCol>
                <a:gridCol w="1386840">
                  <a:extLst>
                    <a:ext uri="{9D8B030D-6E8A-4147-A177-3AD203B41FA5}">
                      <a16:colId xmlns:a16="http://schemas.microsoft.com/office/drawing/2014/main" val="20003"/>
                    </a:ext>
                  </a:extLst>
                </a:gridCol>
                <a:gridCol w="1386840">
                  <a:extLst>
                    <a:ext uri="{9D8B030D-6E8A-4147-A177-3AD203B41FA5}">
                      <a16:colId xmlns:a16="http://schemas.microsoft.com/office/drawing/2014/main" val="20004"/>
                    </a:ext>
                  </a:extLst>
                </a:gridCol>
              </a:tblGrid>
              <a:tr h="627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u="none" strike="noStrike" dirty="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u="none" strike="noStrike" dirty="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err="1">
                          <a:effectLst/>
                          <a:latin typeface="+mn-lt"/>
                        </a:rPr>
                        <a:t>Yıl</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err="1">
                          <a:effectLst/>
                          <a:latin typeface="+mn-lt"/>
                        </a:rPr>
                        <a:t>Sayı</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err="1">
                          <a:effectLst/>
                          <a:latin typeface="+mn-lt"/>
                        </a:rPr>
                        <a:t>Fiyat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a:effectLst/>
                          <a:latin typeface="+mn-lt"/>
                        </a:rPr>
                        <a:t>Nominal GSYİH</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a:effectLst/>
                          <a:latin typeface="+mn-lt"/>
                        </a:rPr>
                        <a:t>Reel GSYİH</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86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mn-lt"/>
                        </a:rPr>
                        <a:t>2015</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20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$40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$800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$800</a:t>
                      </a:r>
                      <a:endParaRPr lang="en-US" sz="1800" b="0" i="0" u="none" strike="noStrike" dirty="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86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mn-lt"/>
                        </a:rPr>
                        <a:t>2016</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25</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$40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$1,000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$1,000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Content Placeholder 7"/>
          <p:cNvSpPr>
            <a:spLocks noGrp="1"/>
          </p:cNvSpPr>
          <p:nvPr>
            <p:ph idx="4294967295"/>
          </p:nvPr>
        </p:nvSpPr>
        <p:spPr>
          <a:xfrm>
            <a:off x="762000" y="5029200"/>
            <a:ext cx="3657600" cy="1295400"/>
          </a:xfrm>
        </p:spPr>
        <p:txBody>
          <a:bodyPr/>
          <a:lstStyle/>
          <a:p>
            <a:pPr marL="0" indent="0">
              <a:buNone/>
            </a:pPr>
            <a:r>
              <a:rPr lang="en-US" sz="2000" dirty="0">
                <a:cs typeface="Times New Roman" pitchFamily="18" charset="0"/>
              </a:rPr>
              <a:t>Reel GSYİH </a:t>
            </a:r>
            <a:r>
              <a:rPr lang="en-US" sz="2000" dirty="0" err="1">
                <a:cs typeface="Times New Roman" pitchFamily="18" charset="0"/>
              </a:rPr>
              <a:t>büyümesi</a:t>
            </a:r>
            <a:r>
              <a:rPr lang="en-US" sz="2000" dirty="0">
                <a:cs typeface="Times New Roman" pitchFamily="18" charset="0"/>
              </a:rPr>
              <a:t>  </a:t>
            </a:r>
          </a:p>
          <a:p>
            <a:pPr marL="0" indent="0">
              <a:spcBef>
                <a:spcPts val="4000"/>
              </a:spcBef>
              <a:buNone/>
            </a:pPr>
            <a:r>
              <a:rPr lang="en-US" sz="2000" dirty="0" err="1">
                <a:cs typeface="Times New Roman" pitchFamily="18" charset="0"/>
              </a:rPr>
              <a:t>Fiyatlardaki</a:t>
            </a:r>
            <a:r>
              <a:rPr lang="en-US" sz="2000" dirty="0">
                <a:cs typeface="Times New Roman" pitchFamily="18" charset="0"/>
              </a:rPr>
              <a:t> </a:t>
            </a:r>
            <a:r>
              <a:rPr lang="en-US" sz="2000" dirty="0" err="1">
                <a:cs typeface="Times New Roman" pitchFamily="18" charset="0"/>
              </a:rPr>
              <a:t>değişim</a:t>
            </a:r>
            <a:endParaRPr lang="en-US" sz="2000" dirty="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062752303"/>
              </p:ext>
            </p:extLst>
          </p:nvPr>
        </p:nvGraphicFramePr>
        <p:xfrm>
          <a:off x="4419602" y="5029200"/>
          <a:ext cx="1981198" cy="521122"/>
        </p:xfrm>
        <a:graphic>
          <a:graphicData uri="http://schemas.openxmlformats.org/presentationml/2006/ole">
            <mc:AlternateContent xmlns:mc="http://schemas.openxmlformats.org/markup-compatibility/2006">
              <mc:Choice xmlns:v="urn:schemas-microsoft-com:vml" Requires="v">
                <p:oleObj spid="_x0000_s1213" name="Equation" r:id="rId4" imgW="1549080" imgH="406080" progId="Equation.DSMT4">
                  <p:embed/>
                </p:oleObj>
              </mc:Choice>
              <mc:Fallback>
                <p:oleObj name="Equation" r:id="rId4" imgW="1549080" imgH="406080" progId="Equation.DSMT4">
                  <p:embed/>
                  <p:pic>
                    <p:nvPicPr>
                      <p:cNvPr id="0" name="Picture 1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2" y="5029200"/>
                        <a:ext cx="1981198" cy="5211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877514982"/>
              </p:ext>
            </p:extLst>
          </p:nvPr>
        </p:nvGraphicFramePr>
        <p:xfrm>
          <a:off x="4648202" y="5765583"/>
          <a:ext cx="1283970" cy="587810"/>
        </p:xfrm>
        <a:graphic>
          <a:graphicData uri="http://schemas.openxmlformats.org/presentationml/2006/ole">
            <mc:AlternateContent xmlns:mc="http://schemas.openxmlformats.org/markup-compatibility/2006">
              <mc:Choice xmlns:v="urn:schemas-microsoft-com:vml" Requires="v">
                <p:oleObj spid="_x0000_s1214" name="Equation" r:id="rId6" imgW="888840" imgH="406080" progId="Equation.DSMT4">
                  <p:embed/>
                </p:oleObj>
              </mc:Choice>
              <mc:Fallback>
                <p:oleObj name="Equation" r:id="rId6" imgW="888840" imgH="406080" progId="Equation.DSMT4">
                  <p:embed/>
                  <p:pic>
                    <p:nvPicPr>
                      <p:cNvPr id="0" name="Picture 1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2" y="5765583"/>
                        <a:ext cx="1283970" cy="5878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9328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9948"/>
            <a:ext cx="8229600" cy="626852"/>
          </a:xfrm>
        </p:spPr>
        <p:txBody>
          <a:bodyPr/>
          <a:lstStyle/>
          <a:p>
            <a:r>
              <a:rPr lang="en-US" sz="3600" dirty="0">
                <a:solidFill>
                  <a:schemeClr val="bg2"/>
                </a:solidFill>
              </a:rPr>
              <a:t>Para, </a:t>
            </a:r>
            <a:r>
              <a:rPr lang="en-US" sz="3600" dirty="0" err="1">
                <a:solidFill>
                  <a:schemeClr val="bg2"/>
                </a:solidFill>
              </a:rPr>
              <a:t>Fiyatlar</a:t>
            </a:r>
            <a:r>
              <a:rPr lang="en-US" sz="3600" dirty="0">
                <a:solidFill>
                  <a:schemeClr val="bg2"/>
                </a:solidFill>
              </a:rPr>
              <a:t>, </a:t>
            </a:r>
            <a:r>
              <a:rPr lang="en-US" sz="3600" dirty="0" err="1">
                <a:solidFill>
                  <a:schemeClr val="bg2"/>
                </a:solidFill>
              </a:rPr>
              <a:t>ve</a:t>
            </a:r>
            <a:r>
              <a:rPr lang="en-US" sz="3600" dirty="0">
                <a:solidFill>
                  <a:schemeClr val="bg2"/>
                </a:solidFill>
              </a:rPr>
              <a:t> GSYİH</a:t>
            </a:r>
            <a:endParaRPr lang="en-IN" sz="2000" dirty="0"/>
          </a:p>
        </p:txBody>
      </p:sp>
      <p:sp>
        <p:nvSpPr>
          <p:cNvPr id="7" name="Content Placeholder 6"/>
          <p:cNvSpPr>
            <a:spLocks noGrp="1"/>
          </p:cNvSpPr>
          <p:nvPr>
            <p:ph sz="quarter" idx="13"/>
          </p:nvPr>
        </p:nvSpPr>
        <p:spPr>
          <a:xfrm>
            <a:off x="609600" y="1524000"/>
            <a:ext cx="1752600" cy="381000"/>
          </a:xfrm>
        </p:spPr>
        <p:txBody>
          <a:bodyPr/>
          <a:lstStyle/>
          <a:p>
            <a:pPr marL="0" indent="0">
              <a:buNone/>
            </a:pPr>
            <a:r>
              <a:rPr lang="en-US" sz="2000" dirty="0" err="1">
                <a:cs typeface="Times New Roman"/>
              </a:rPr>
              <a:t>İkinci</a:t>
            </a:r>
            <a:r>
              <a:rPr lang="en-US" sz="2000" dirty="0">
                <a:cs typeface="Times New Roman"/>
              </a:rPr>
              <a:t> </a:t>
            </a:r>
            <a:r>
              <a:rPr lang="en-US" sz="2000" dirty="0" err="1">
                <a:cs typeface="Times New Roman"/>
              </a:rPr>
              <a:t>Senaryo</a:t>
            </a:r>
            <a:r>
              <a:rPr lang="en-US" sz="2000" dirty="0">
                <a:cs typeface="Times New Roman"/>
              </a:rPr>
              <a:t>:</a:t>
            </a:r>
          </a:p>
        </p:txBody>
      </p:sp>
      <p:graphicFrame>
        <p:nvGraphicFramePr>
          <p:cNvPr id="3" name="Table 2"/>
          <p:cNvGraphicFramePr>
            <a:graphicFrameLocks noGrp="1"/>
          </p:cNvGraphicFramePr>
          <p:nvPr>
            <p:extLst>
              <p:ext uri="{D42A27DB-BD31-4B8C-83A1-F6EECF244321}">
                <p14:modId xmlns:p14="http://schemas.microsoft.com/office/powerpoint/2010/main" val="1759630829"/>
              </p:ext>
            </p:extLst>
          </p:nvPr>
        </p:nvGraphicFramePr>
        <p:xfrm>
          <a:off x="2286000" y="2438400"/>
          <a:ext cx="3124200" cy="370840"/>
        </p:xfrm>
        <a:graphic>
          <a:graphicData uri="http://schemas.openxmlformats.org/drawingml/2006/table">
            <a:tbl>
              <a:tblPr firstRow="1" bandRow="1">
                <a:tableStyleId>{3B4B98B0-60AC-42C2-AFA5-B58CD77FA1E5}</a:tableStyleId>
              </a:tblPr>
              <a:tblGrid>
                <a:gridCol w="3124200">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Basket </a:t>
                      </a:r>
                      <a:r>
                        <a:rPr lang="en-US" sz="1800" u="none" strike="noStrike" dirty="0" err="1">
                          <a:effectLst/>
                        </a:rPr>
                        <a:t>topları</a:t>
                      </a:r>
                      <a:endParaRPr lang="en-US" sz="1800" u="none" strike="noStrike"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31147165"/>
              </p:ext>
            </p:extLst>
          </p:nvPr>
        </p:nvGraphicFramePr>
        <p:xfrm>
          <a:off x="762000" y="2819400"/>
          <a:ext cx="7696200" cy="1645920"/>
        </p:xfrm>
        <a:graphic>
          <a:graphicData uri="http://schemas.openxmlformats.org/drawingml/2006/table">
            <a:tbl>
              <a:tblPr firstRow="1" bandRow="1">
                <a:tableStyleId>{3B4B98B0-60AC-42C2-AFA5-B58CD77FA1E5}</a:tableStyleId>
              </a:tblPr>
              <a:tblGrid>
                <a:gridCol w="1539240">
                  <a:extLst>
                    <a:ext uri="{9D8B030D-6E8A-4147-A177-3AD203B41FA5}">
                      <a16:colId xmlns:a16="http://schemas.microsoft.com/office/drawing/2014/main" val="20000"/>
                    </a:ext>
                  </a:extLst>
                </a:gridCol>
                <a:gridCol w="1539240">
                  <a:extLst>
                    <a:ext uri="{9D8B030D-6E8A-4147-A177-3AD203B41FA5}">
                      <a16:colId xmlns:a16="http://schemas.microsoft.com/office/drawing/2014/main" val="20001"/>
                    </a:ext>
                  </a:extLst>
                </a:gridCol>
                <a:gridCol w="153924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539240">
                  <a:extLst>
                    <a:ext uri="{9D8B030D-6E8A-4147-A177-3AD203B41FA5}">
                      <a16:colId xmlns:a16="http://schemas.microsoft.com/office/drawing/2014/main" val="20004"/>
                    </a:ext>
                  </a:extLst>
                </a:gridCol>
              </a:tblGrid>
              <a:tr h="533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u="none" strike="noStrike" dirty="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u="none" strike="noStrike" dirty="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err="1">
                          <a:effectLst/>
                          <a:latin typeface="+mn-lt"/>
                        </a:rPr>
                        <a:t>Yıl</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err="1">
                          <a:effectLst/>
                          <a:latin typeface="+mn-lt"/>
                        </a:rPr>
                        <a:t>Sayı</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err="1">
                          <a:effectLst/>
                          <a:latin typeface="+mn-lt"/>
                        </a:rPr>
                        <a:t>Fiyat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a:effectLst/>
                          <a:latin typeface="+mn-lt"/>
                        </a:rPr>
                        <a:t>Nominal GSYİH</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a:effectLst/>
                          <a:latin typeface="+mn-lt"/>
                        </a:rPr>
                        <a:t>Reel GSYİH</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4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mn-lt"/>
                        </a:rPr>
                        <a:t>2015</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20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$40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$800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$800</a:t>
                      </a:r>
                      <a:endParaRPr lang="en-US" sz="1800" b="0" i="0" u="none" strike="noStrike" dirty="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4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mn-lt"/>
                        </a:rPr>
                        <a:t>2016</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20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$50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$1,000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solidFill>
                          <a:effectLst/>
                          <a:latin typeface="+mn-lt"/>
                        </a:rPr>
                        <a:t>Blank</a:t>
                      </a:r>
                      <a:endParaRPr lang="en-US" sz="1800" b="0" i="0" u="none" strike="noStrike" dirty="0">
                        <a:solidFill>
                          <a:schemeClr val="bg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Content Placeholder 7"/>
          <p:cNvSpPr>
            <a:spLocks noGrp="1"/>
          </p:cNvSpPr>
          <p:nvPr>
            <p:ph idx="4294967295"/>
          </p:nvPr>
        </p:nvSpPr>
        <p:spPr>
          <a:xfrm>
            <a:off x="990600" y="4572000"/>
            <a:ext cx="7543800" cy="1676400"/>
          </a:xfrm>
        </p:spPr>
        <p:txBody>
          <a:bodyPr/>
          <a:lstStyle/>
          <a:p>
            <a:pPr marL="0" indent="0">
              <a:lnSpc>
                <a:spcPct val="150000"/>
              </a:lnSpc>
              <a:buNone/>
            </a:pPr>
            <a:r>
              <a:rPr lang="en-US" sz="2000" dirty="0">
                <a:cs typeface="Times New Roman" pitchFamily="18" charset="0"/>
              </a:rPr>
              <a:t>2016 </a:t>
            </a:r>
            <a:r>
              <a:rPr lang="en-US" sz="2000" dirty="0" err="1">
                <a:cs typeface="Times New Roman" pitchFamily="18" charset="0"/>
              </a:rPr>
              <a:t>yılı</a:t>
            </a:r>
            <a:r>
              <a:rPr lang="en-US" sz="2000" dirty="0">
                <a:cs typeface="Times New Roman" pitchFamily="18" charset="0"/>
              </a:rPr>
              <a:t> reel </a:t>
            </a:r>
            <a:r>
              <a:rPr lang="en-US" sz="2000" dirty="0" err="1">
                <a:cs typeface="Times New Roman" pitchFamily="18" charset="0"/>
              </a:rPr>
              <a:t>GSYİH’yı</a:t>
            </a:r>
            <a:r>
              <a:rPr lang="en-US" sz="2000" dirty="0">
                <a:cs typeface="Times New Roman" pitchFamily="18" charset="0"/>
              </a:rPr>
              <a:t> </a:t>
            </a:r>
            <a:r>
              <a:rPr lang="en-US" sz="2000" dirty="0" err="1">
                <a:cs typeface="Times New Roman" pitchFamily="18" charset="0"/>
              </a:rPr>
              <a:t>hesaplayınız</a:t>
            </a:r>
            <a:r>
              <a:rPr lang="en-US" sz="2000" dirty="0">
                <a:cs typeface="Times New Roman" pitchFamily="18" charset="0"/>
              </a:rPr>
              <a:t>.</a:t>
            </a:r>
          </a:p>
          <a:p>
            <a:pPr marL="0" indent="0">
              <a:lnSpc>
                <a:spcPct val="150000"/>
              </a:lnSpc>
              <a:spcBef>
                <a:spcPts val="0"/>
              </a:spcBef>
              <a:buNone/>
            </a:pPr>
            <a:r>
              <a:rPr lang="en-US" sz="2000" dirty="0">
                <a:cs typeface="Times New Roman" pitchFamily="18" charset="0"/>
              </a:rPr>
              <a:t>Reel GSYİH </a:t>
            </a:r>
            <a:r>
              <a:rPr lang="en-US" sz="2000" dirty="0" err="1">
                <a:cs typeface="Times New Roman" pitchFamily="18" charset="0"/>
              </a:rPr>
              <a:t>büyümesini</a:t>
            </a:r>
            <a:r>
              <a:rPr lang="en-US" sz="2000" dirty="0">
                <a:cs typeface="Times New Roman" pitchFamily="18" charset="0"/>
              </a:rPr>
              <a:t> </a:t>
            </a:r>
            <a:r>
              <a:rPr lang="en-US" sz="2000" dirty="0" err="1">
                <a:cs typeface="Times New Roman" pitchFamily="18" charset="0"/>
              </a:rPr>
              <a:t>hesaplayınız</a:t>
            </a:r>
            <a:r>
              <a:rPr lang="en-US" sz="2000" dirty="0">
                <a:cs typeface="Times New Roman" pitchFamily="18" charset="0"/>
              </a:rPr>
              <a:t> </a:t>
            </a:r>
          </a:p>
          <a:p>
            <a:pPr marL="0" indent="0">
              <a:lnSpc>
                <a:spcPct val="150000"/>
              </a:lnSpc>
              <a:spcBef>
                <a:spcPts val="0"/>
              </a:spcBef>
              <a:buNone/>
            </a:pPr>
            <a:r>
              <a:rPr lang="en-US" sz="2000" dirty="0" err="1">
                <a:cs typeface="Times New Roman" pitchFamily="18" charset="0"/>
              </a:rPr>
              <a:t>Fiyatlardaki</a:t>
            </a:r>
            <a:r>
              <a:rPr lang="en-US" sz="2000" dirty="0">
                <a:cs typeface="Times New Roman" pitchFamily="18" charset="0"/>
              </a:rPr>
              <a:t> </a:t>
            </a:r>
            <a:r>
              <a:rPr lang="en-US" sz="2000" dirty="0" err="1">
                <a:cs typeface="Times New Roman" pitchFamily="18" charset="0"/>
              </a:rPr>
              <a:t>artışı</a:t>
            </a:r>
            <a:r>
              <a:rPr lang="en-US" sz="2000" dirty="0">
                <a:cs typeface="Times New Roman" pitchFamily="18" charset="0"/>
              </a:rPr>
              <a:t> </a:t>
            </a:r>
            <a:r>
              <a:rPr lang="en-US" sz="2000" dirty="0" err="1">
                <a:cs typeface="Times New Roman" pitchFamily="18" charset="0"/>
              </a:rPr>
              <a:t>hesaplayınız</a:t>
            </a:r>
            <a:endParaRPr lang="en-US" sz="2000" dirty="0">
              <a:cs typeface="Times New Roman" pitchFamily="18" charset="0"/>
            </a:endParaRPr>
          </a:p>
        </p:txBody>
      </p:sp>
    </p:spTree>
    <p:extLst>
      <p:ext uri="{BB962C8B-B14F-4D97-AF65-F5344CB8AC3E}">
        <p14:creationId xmlns:p14="http://schemas.microsoft.com/office/powerpoint/2010/main" val="275277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55452"/>
          </a:xfrm>
        </p:spPr>
        <p:txBody>
          <a:bodyPr/>
          <a:lstStyle/>
          <a:p>
            <a:r>
              <a:rPr lang="en-US" sz="3600" dirty="0" err="1"/>
              <a:t>Temel</a:t>
            </a:r>
            <a:r>
              <a:rPr lang="en-US" sz="3600" dirty="0"/>
              <a:t> </a:t>
            </a:r>
            <a:r>
              <a:rPr lang="en-US" sz="3600" dirty="0" err="1"/>
              <a:t>Hususlar</a:t>
            </a:r>
            <a:endParaRPr lang="en-US" sz="2000" dirty="0"/>
          </a:p>
        </p:txBody>
      </p:sp>
      <p:sp>
        <p:nvSpPr>
          <p:cNvPr id="6" name="Content Placeholder 5"/>
          <p:cNvSpPr>
            <a:spLocks noGrp="1"/>
          </p:cNvSpPr>
          <p:nvPr>
            <p:ph idx="1"/>
          </p:nvPr>
        </p:nvSpPr>
        <p:spPr>
          <a:xfrm>
            <a:off x="457200" y="2057400"/>
            <a:ext cx="8229600" cy="3962400"/>
          </a:xfrm>
        </p:spPr>
        <p:txBody>
          <a:bodyPr/>
          <a:lstStyle/>
          <a:p>
            <a:pPr marL="514350" indent="-514350">
              <a:lnSpc>
                <a:spcPct val="150000"/>
              </a:lnSpc>
              <a:spcBef>
                <a:spcPts val="600"/>
              </a:spcBef>
              <a:buSzPct val="100000"/>
              <a:buFont typeface="+mj-lt"/>
              <a:buAutoNum type="arabicPeriod"/>
            </a:pPr>
            <a:r>
              <a:rPr lang="en-US" sz="2800" dirty="0" err="1">
                <a:cs typeface="Times New Roman" pitchFamily="18" charset="0"/>
              </a:rPr>
              <a:t>Paranın</a:t>
            </a:r>
            <a:r>
              <a:rPr lang="en-US" sz="2800" dirty="0">
                <a:cs typeface="Times New Roman" pitchFamily="18" charset="0"/>
              </a:rPr>
              <a:t> </a:t>
            </a:r>
            <a:r>
              <a:rPr lang="en-US" sz="2800" dirty="0" err="1">
                <a:cs typeface="Times New Roman" pitchFamily="18" charset="0"/>
              </a:rPr>
              <a:t>üçlü</a:t>
            </a:r>
            <a:r>
              <a:rPr lang="en-US" sz="2800" dirty="0">
                <a:cs typeface="Times New Roman" pitchFamily="18" charset="0"/>
              </a:rPr>
              <a:t> </a:t>
            </a:r>
            <a:r>
              <a:rPr lang="en-US" sz="2800" dirty="0" err="1">
                <a:cs typeface="Times New Roman" pitchFamily="18" charset="0"/>
              </a:rPr>
              <a:t>rolü</a:t>
            </a:r>
            <a:r>
              <a:rPr lang="en-US" sz="2800" dirty="0">
                <a:cs typeface="Times New Roman" pitchFamily="18" charset="0"/>
              </a:rPr>
              <a:t>: </a:t>
            </a:r>
            <a:r>
              <a:rPr lang="en-US" sz="2800" dirty="0" err="1">
                <a:cs typeface="Times New Roman" pitchFamily="18" charset="0"/>
              </a:rPr>
              <a:t>değişim</a:t>
            </a:r>
            <a:r>
              <a:rPr lang="en-US" sz="2800" dirty="0">
                <a:cs typeface="Times New Roman" pitchFamily="18" charset="0"/>
              </a:rPr>
              <a:t> </a:t>
            </a:r>
            <a:r>
              <a:rPr lang="en-US" sz="2800" dirty="0" err="1">
                <a:cs typeface="Times New Roman" pitchFamily="18" charset="0"/>
              </a:rPr>
              <a:t>aracı</a:t>
            </a:r>
            <a:r>
              <a:rPr lang="en-US" sz="2800" dirty="0">
                <a:cs typeface="Times New Roman" pitchFamily="18" charset="0"/>
              </a:rPr>
              <a:t>, </a:t>
            </a:r>
            <a:r>
              <a:rPr lang="en-US" sz="2800" dirty="0" err="1">
                <a:cs typeface="Times New Roman" pitchFamily="18" charset="0"/>
              </a:rPr>
              <a:t>değer</a:t>
            </a:r>
            <a:r>
              <a:rPr lang="en-US" sz="2800" dirty="0">
                <a:cs typeface="Times New Roman" pitchFamily="18" charset="0"/>
              </a:rPr>
              <a:t> </a:t>
            </a:r>
            <a:r>
              <a:rPr lang="en-US" sz="2800" dirty="0" err="1">
                <a:cs typeface="Times New Roman" pitchFamily="18" charset="0"/>
              </a:rPr>
              <a:t>biriktirme</a:t>
            </a:r>
            <a:r>
              <a:rPr lang="en-US" sz="2800" dirty="0">
                <a:cs typeface="Times New Roman" pitchFamily="18" charset="0"/>
              </a:rPr>
              <a:t> </a:t>
            </a:r>
            <a:r>
              <a:rPr lang="en-US" sz="2800" dirty="0" err="1">
                <a:cs typeface="Times New Roman" pitchFamily="18" charset="0"/>
              </a:rPr>
              <a:t>aracı</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ölçüm</a:t>
            </a:r>
            <a:r>
              <a:rPr lang="en-US" sz="2800" dirty="0">
                <a:cs typeface="Times New Roman" pitchFamily="18" charset="0"/>
              </a:rPr>
              <a:t> </a:t>
            </a:r>
            <a:r>
              <a:rPr lang="en-US" sz="2800" dirty="0" err="1">
                <a:cs typeface="Times New Roman" pitchFamily="18" charset="0"/>
              </a:rPr>
              <a:t>birimi</a:t>
            </a:r>
            <a:r>
              <a:rPr lang="en-US" sz="2800" dirty="0">
                <a:cs typeface="Times New Roman" pitchFamily="18" charset="0"/>
              </a:rPr>
              <a:t>.</a:t>
            </a:r>
          </a:p>
          <a:p>
            <a:pPr marL="514350" indent="-514350">
              <a:lnSpc>
                <a:spcPct val="150000"/>
              </a:lnSpc>
              <a:spcBef>
                <a:spcPts val="600"/>
              </a:spcBef>
              <a:buSzPct val="100000"/>
              <a:buFont typeface="+mj-lt"/>
              <a:buAutoNum type="arabicPeriod"/>
            </a:pPr>
            <a:r>
              <a:rPr lang="en-US" sz="2800" dirty="0" err="1">
                <a:cs typeface="Times New Roman" pitchFamily="18" charset="0"/>
              </a:rPr>
              <a:t>Paranın</a:t>
            </a:r>
            <a:r>
              <a:rPr lang="en-US" sz="2800" dirty="0">
                <a:cs typeface="Times New Roman" pitchFamily="18" charset="0"/>
              </a:rPr>
              <a:t> </a:t>
            </a:r>
            <a:r>
              <a:rPr lang="en-US" sz="2800" dirty="0" err="1">
                <a:cs typeface="Times New Roman" pitchFamily="18" charset="0"/>
              </a:rPr>
              <a:t>miktar</a:t>
            </a:r>
            <a:r>
              <a:rPr lang="en-US" sz="2800" dirty="0">
                <a:cs typeface="Times New Roman" pitchFamily="18" charset="0"/>
              </a:rPr>
              <a:t> </a:t>
            </a:r>
            <a:r>
              <a:rPr lang="en-US" sz="2800" dirty="0" err="1">
                <a:cs typeface="Times New Roman" pitchFamily="18" charset="0"/>
              </a:rPr>
              <a:t>teorisi</a:t>
            </a:r>
            <a:r>
              <a:rPr lang="en-US" sz="2800" dirty="0">
                <a:cs typeface="Times New Roman" pitchFamily="18" charset="0"/>
              </a:rPr>
              <a:t> para </a:t>
            </a:r>
            <a:r>
              <a:rPr lang="en-US" sz="2800" dirty="0" err="1">
                <a:cs typeface="Times New Roman" pitchFamily="18" charset="0"/>
              </a:rPr>
              <a:t>arzı</a:t>
            </a:r>
            <a:r>
              <a:rPr lang="en-US" sz="2800" dirty="0">
                <a:cs typeface="Times New Roman" pitchFamily="18" charset="0"/>
              </a:rPr>
              <a:t>, </a:t>
            </a:r>
            <a:r>
              <a:rPr lang="en-US" sz="2800" dirty="0" err="1">
                <a:cs typeface="Times New Roman" pitchFamily="18" charset="0"/>
              </a:rPr>
              <a:t>paranın</a:t>
            </a:r>
            <a:r>
              <a:rPr lang="en-US" sz="2800" dirty="0">
                <a:cs typeface="Times New Roman" pitchFamily="18" charset="0"/>
              </a:rPr>
              <a:t> </a:t>
            </a:r>
            <a:r>
              <a:rPr lang="en-US" sz="2800" dirty="0" err="1">
                <a:cs typeface="Times New Roman" pitchFamily="18" charset="0"/>
              </a:rPr>
              <a:t>dolaşım</a:t>
            </a:r>
            <a:r>
              <a:rPr lang="en-US" sz="2800" dirty="0">
                <a:cs typeface="Times New Roman" pitchFamily="18" charset="0"/>
              </a:rPr>
              <a:t> </a:t>
            </a:r>
            <a:r>
              <a:rPr lang="en-US" sz="2800" dirty="0" err="1">
                <a:cs typeface="Times New Roman" pitchFamily="18" charset="0"/>
              </a:rPr>
              <a:t>hızı</a:t>
            </a:r>
            <a:r>
              <a:rPr lang="en-US" sz="2800" dirty="0">
                <a:cs typeface="Times New Roman" pitchFamily="18" charset="0"/>
              </a:rPr>
              <a:t>, </a:t>
            </a:r>
            <a:r>
              <a:rPr lang="en-US" sz="2800" dirty="0" err="1">
                <a:cs typeface="Times New Roman" pitchFamily="18" charset="0"/>
              </a:rPr>
              <a:t>fiyat</a:t>
            </a:r>
            <a:r>
              <a:rPr lang="en-US" sz="2800" dirty="0">
                <a:cs typeface="Times New Roman" pitchFamily="18" charset="0"/>
              </a:rPr>
              <a:t> </a:t>
            </a:r>
            <a:r>
              <a:rPr lang="en-US" sz="2800" dirty="0" err="1">
                <a:cs typeface="Times New Roman" pitchFamily="18" charset="0"/>
              </a:rPr>
              <a:t>düzeyi</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reel GSYİH </a:t>
            </a:r>
            <a:r>
              <a:rPr lang="en-US" sz="2800" dirty="0" err="1">
                <a:cs typeface="Times New Roman" pitchFamily="18" charset="0"/>
              </a:rPr>
              <a:t>arasındaki</a:t>
            </a:r>
            <a:r>
              <a:rPr lang="en-US" sz="2800" dirty="0">
                <a:cs typeface="Times New Roman" pitchFamily="18" charset="0"/>
              </a:rPr>
              <a:t> </a:t>
            </a:r>
            <a:r>
              <a:rPr lang="en-US" sz="2800" dirty="0" err="1">
                <a:cs typeface="Times New Roman" pitchFamily="18" charset="0"/>
              </a:rPr>
              <a:t>ilişki</a:t>
            </a:r>
            <a:r>
              <a:rPr lang="en-US" sz="2800" dirty="0">
                <a:cs typeface="Times New Roman" pitchFamily="18" charset="0"/>
              </a:rPr>
              <a:t> </a:t>
            </a:r>
            <a:r>
              <a:rPr lang="en-US" sz="2800" dirty="0" err="1">
                <a:cs typeface="Times New Roman" pitchFamily="18" charset="0"/>
              </a:rPr>
              <a:t>üzerine</a:t>
            </a:r>
            <a:r>
              <a:rPr lang="en-US" sz="2800" dirty="0">
                <a:cs typeface="Times New Roman" pitchFamily="18" charset="0"/>
              </a:rPr>
              <a:t> </a:t>
            </a:r>
            <a:r>
              <a:rPr lang="en-US" sz="2800" dirty="0" err="1">
                <a:cs typeface="Times New Roman" pitchFamily="18" charset="0"/>
              </a:rPr>
              <a:t>inşa</a:t>
            </a:r>
            <a:r>
              <a:rPr lang="en-US" sz="2800" dirty="0">
                <a:cs typeface="Times New Roman" pitchFamily="18" charset="0"/>
              </a:rPr>
              <a:t> </a:t>
            </a:r>
            <a:r>
              <a:rPr lang="en-US" sz="2800" dirty="0" err="1">
                <a:cs typeface="Times New Roman" pitchFamily="18" charset="0"/>
              </a:rPr>
              <a:t>edilmiştir</a:t>
            </a:r>
            <a:r>
              <a:rPr lang="en-US" sz="2800" dirty="0">
                <a:cs typeface="Times New Roman" pitchFamily="18" charset="0"/>
              </a:rPr>
              <a:t>.</a:t>
            </a:r>
          </a:p>
        </p:txBody>
      </p:sp>
    </p:spTree>
    <p:extLst>
      <p:ext uri="{BB962C8B-B14F-4D97-AF65-F5344CB8AC3E}">
        <p14:creationId xmlns:p14="http://schemas.microsoft.com/office/powerpoint/2010/main" val="3266074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03052"/>
          </a:xfrm>
        </p:spPr>
        <p:txBody>
          <a:bodyPr/>
          <a:lstStyle/>
          <a:p>
            <a:r>
              <a:rPr lang="en-US" sz="3600" dirty="0">
                <a:solidFill>
                  <a:schemeClr val="bg2"/>
                </a:solidFill>
              </a:rPr>
              <a:t>Para, </a:t>
            </a:r>
            <a:r>
              <a:rPr lang="en-US" sz="3600" dirty="0" err="1">
                <a:solidFill>
                  <a:schemeClr val="bg2"/>
                </a:solidFill>
              </a:rPr>
              <a:t>Fiyatlar</a:t>
            </a:r>
            <a:r>
              <a:rPr lang="en-US" sz="3600" dirty="0">
                <a:solidFill>
                  <a:schemeClr val="bg2"/>
                </a:solidFill>
              </a:rPr>
              <a:t>, </a:t>
            </a:r>
            <a:r>
              <a:rPr lang="en-US" sz="3600" dirty="0" err="1">
                <a:solidFill>
                  <a:schemeClr val="bg2"/>
                </a:solidFill>
              </a:rPr>
              <a:t>ve</a:t>
            </a:r>
            <a:r>
              <a:rPr lang="en-US" sz="3600" dirty="0">
                <a:solidFill>
                  <a:schemeClr val="bg2"/>
                </a:solidFill>
              </a:rPr>
              <a:t> GSYİH</a:t>
            </a:r>
            <a:endParaRPr lang="en-IN" sz="2000" dirty="0"/>
          </a:p>
        </p:txBody>
      </p:sp>
      <p:sp>
        <p:nvSpPr>
          <p:cNvPr id="7" name="Content Placeholder 6"/>
          <p:cNvSpPr>
            <a:spLocks noGrp="1"/>
          </p:cNvSpPr>
          <p:nvPr>
            <p:ph sz="quarter" idx="13"/>
          </p:nvPr>
        </p:nvSpPr>
        <p:spPr>
          <a:xfrm>
            <a:off x="533400" y="1600200"/>
            <a:ext cx="1524000" cy="457200"/>
          </a:xfrm>
        </p:spPr>
        <p:txBody>
          <a:bodyPr/>
          <a:lstStyle/>
          <a:p>
            <a:pPr marL="0" indent="0">
              <a:buNone/>
            </a:pPr>
            <a:r>
              <a:rPr lang="en-US" sz="2000" dirty="0" err="1">
                <a:cs typeface="Times New Roman"/>
              </a:rPr>
              <a:t>İkinci</a:t>
            </a:r>
            <a:r>
              <a:rPr lang="en-US" sz="2000" dirty="0">
                <a:cs typeface="Times New Roman"/>
              </a:rPr>
              <a:t> </a:t>
            </a:r>
            <a:r>
              <a:rPr lang="en-US" sz="2000" dirty="0" err="1">
                <a:cs typeface="Times New Roman"/>
              </a:rPr>
              <a:t>senaryo</a:t>
            </a:r>
            <a:r>
              <a:rPr lang="en-US" sz="2000" dirty="0">
                <a:cs typeface="Times New Roman"/>
              </a:rPr>
              <a:t>:</a:t>
            </a:r>
          </a:p>
        </p:txBody>
      </p:sp>
      <p:graphicFrame>
        <p:nvGraphicFramePr>
          <p:cNvPr id="3" name="Table 2"/>
          <p:cNvGraphicFramePr>
            <a:graphicFrameLocks noGrp="1"/>
          </p:cNvGraphicFramePr>
          <p:nvPr>
            <p:extLst>
              <p:ext uri="{D42A27DB-BD31-4B8C-83A1-F6EECF244321}">
                <p14:modId xmlns:p14="http://schemas.microsoft.com/office/powerpoint/2010/main" val="824580704"/>
              </p:ext>
            </p:extLst>
          </p:nvPr>
        </p:nvGraphicFramePr>
        <p:xfrm>
          <a:off x="2133600" y="2590800"/>
          <a:ext cx="3124200" cy="370840"/>
        </p:xfrm>
        <a:graphic>
          <a:graphicData uri="http://schemas.openxmlformats.org/drawingml/2006/table">
            <a:tbl>
              <a:tblPr firstRow="1" bandRow="1">
                <a:tableStyleId>{3B4B98B0-60AC-42C2-AFA5-B58CD77FA1E5}</a:tableStyleId>
              </a:tblPr>
              <a:tblGrid>
                <a:gridCol w="3124200">
                  <a:extLst>
                    <a:ext uri="{9D8B030D-6E8A-4147-A177-3AD203B41FA5}">
                      <a16:colId xmlns:a16="http://schemas.microsoft.com/office/drawing/2014/main"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Basket </a:t>
                      </a:r>
                      <a:r>
                        <a:rPr lang="en-US" sz="1800" u="none" strike="noStrike" dirty="0" err="1">
                          <a:effectLst/>
                        </a:rPr>
                        <a:t>topları</a:t>
                      </a:r>
                      <a:endParaRPr lang="en-US" sz="1800" b="1" i="0" u="none" strike="noStrike" dirty="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54532368"/>
              </p:ext>
            </p:extLst>
          </p:nvPr>
        </p:nvGraphicFramePr>
        <p:xfrm>
          <a:off x="609600" y="2971800"/>
          <a:ext cx="7772400" cy="1646322"/>
        </p:xfrm>
        <a:graphic>
          <a:graphicData uri="http://schemas.openxmlformats.org/drawingml/2006/table">
            <a:tbl>
              <a:tblPr firstRow="1" bandRow="1">
                <a:tableStyleId>{3B4B98B0-60AC-42C2-AFA5-B58CD77FA1E5}</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u="none" strike="noStrike" dirty="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u="none" strike="noStrike" dirty="0">
                        <a:effectLst/>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err="1">
                          <a:effectLst/>
                          <a:latin typeface="+mn-lt"/>
                        </a:rPr>
                        <a:t>Yıl</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err="1">
                          <a:effectLst/>
                          <a:latin typeface="+mn-lt"/>
                        </a:rPr>
                        <a:t>Sayı</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err="1">
                          <a:effectLst/>
                          <a:latin typeface="+mn-lt"/>
                        </a:rPr>
                        <a:t>Fiyat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a:effectLst/>
                          <a:latin typeface="+mn-lt"/>
                        </a:rPr>
                        <a:t>Nominal GSYİH</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strike="noStrike" dirty="0">
                          <a:effectLst/>
                          <a:latin typeface="+mn-lt"/>
                        </a:rPr>
                        <a:t>Reel GSYİH</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59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mn-lt"/>
                        </a:rPr>
                        <a:t>2015</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20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$40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$800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$800</a:t>
                      </a:r>
                      <a:endParaRPr lang="en-US" sz="1800" b="0" i="0" u="none" strike="noStrike" dirty="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59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latin typeface="+mn-lt"/>
                        </a:rPr>
                        <a:t>2016</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20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$50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$1,000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effectLst/>
                          <a:latin typeface="+mn-lt"/>
                        </a:rPr>
                        <a:t>$800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Content Placeholder 7"/>
          <p:cNvSpPr>
            <a:spLocks noGrp="1"/>
          </p:cNvSpPr>
          <p:nvPr>
            <p:ph idx="4294967295"/>
          </p:nvPr>
        </p:nvSpPr>
        <p:spPr>
          <a:xfrm>
            <a:off x="609600" y="4648200"/>
            <a:ext cx="4953000" cy="1371600"/>
          </a:xfrm>
        </p:spPr>
        <p:txBody>
          <a:bodyPr/>
          <a:lstStyle/>
          <a:p>
            <a:pPr marL="0" indent="0">
              <a:buNone/>
            </a:pPr>
            <a:r>
              <a:rPr lang="en-US" sz="2800" dirty="0">
                <a:cs typeface="Times New Roman" pitchFamily="18" charset="0"/>
              </a:rPr>
              <a:t>Reel GSYİH </a:t>
            </a:r>
            <a:r>
              <a:rPr lang="en-US" sz="2800" dirty="0" err="1">
                <a:cs typeface="Times New Roman" pitchFamily="18" charset="0"/>
              </a:rPr>
              <a:t>büyüme</a:t>
            </a:r>
            <a:r>
              <a:rPr lang="en-US" sz="2800" dirty="0">
                <a:cs typeface="Times New Roman" pitchFamily="18" charset="0"/>
              </a:rPr>
              <a:t> </a:t>
            </a:r>
            <a:r>
              <a:rPr lang="en-US" sz="2800" dirty="0" err="1">
                <a:cs typeface="Times New Roman" pitchFamily="18" charset="0"/>
              </a:rPr>
              <a:t>oranı</a:t>
            </a:r>
            <a:endParaRPr lang="en-US" sz="2800" dirty="0">
              <a:cs typeface="Times New Roman" pitchFamily="18" charset="0"/>
            </a:endParaRPr>
          </a:p>
          <a:p>
            <a:pPr marL="0" indent="0">
              <a:buNone/>
            </a:pPr>
            <a:r>
              <a:rPr lang="en-US" sz="2800" dirty="0" err="1">
                <a:cs typeface="Times New Roman" pitchFamily="18" charset="0"/>
              </a:rPr>
              <a:t>Fiyatlarda</a:t>
            </a:r>
            <a:r>
              <a:rPr lang="en-US" sz="2800" dirty="0">
                <a:cs typeface="Times New Roman" pitchFamily="18" charset="0"/>
              </a:rPr>
              <a:t> </a:t>
            </a:r>
            <a:r>
              <a:rPr lang="en-US" sz="2800" dirty="0" err="1">
                <a:cs typeface="Times New Roman" pitchFamily="18" charset="0"/>
              </a:rPr>
              <a:t>büyüme</a:t>
            </a:r>
            <a:r>
              <a:rPr lang="en-US" sz="2800" dirty="0">
                <a:cs typeface="Times New Roman" pitchFamily="18" charset="0"/>
              </a:rPr>
              <a:t> </a:t>
            </a:r>
            <a:r>
              <a:rPr lang="en-US" sz="2800" dirty="0" err="1">
                <a:cs typeface="Times New Roman" pitchFamily="18" charset="0"/>
              </a:rPr>
              <a:t>oranı</a:t>
            </a:r>
            <a:endParaRPr lang="en-US" sz="2800" dirty="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801384247"/>
              </p:ext>
            </p:extLst>
          </p:nvPr>
        </p:nvGraphicFramePr>
        <p:xfrm>
          <a:off x="5545138" y="4648200"/>
          <a:ext cx="2151062" cy="598086"/>
        </p:xfrm>
        <a:graphic>
          <a:graphicData uri="http://schemas.openxmlformats.org/presentationml/2006/ole">
            <mc:AlternateContent xmlns:mc="http://schemas.openxmlformats.org/markup-compatibility/2006">
              <mc:Choice xmlns:v="urn:schemas-microsoft-com:vml" Requires="v">
                <p:oleObj spid="_x0000_s2234" name="Equation" r:id="rId4" imgW="1460160" imgH="406080" progId="Equation.DSMT4">
                  <p:embed/>
                </p:oleObj>
              </mc:Choice>
              <mc:Fallback>
                <p:oleObj name="Equation" r:id="rId4" imgW="1460160" imgH="406080" progId="Equation.DSMT4">
                  <p:embed/>
                  <p:pic>
                    <p:nvPicPr>
                      <p:cNvPr id="0" name="Picture 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5138" y="4648200"/>
                        <a:ext cx="2151062" cy="5980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13044383"/>
              </p:ext>
            </p:extLst>
          </p:nvPr>
        </p:nvGraphicFramePr>
        <p:xfrm>
          <a:off x="5126037" y="5399088"/>
          <a:ext cx="1731963" cy="544512"/>
        </p:xfrm>
        <a:graphic>
          <a:graphicData uri="http://schemas.openxmlformats.org/presentationml/2006/ole">
            <mc:AlternateContent xmlns:mc="http://schemas.openxmlformats.org/markup-compatibility/2006">
              <mc:Choice xmlns:v="urn:schemas-microsoft-com:vml" Requires="v">
                <p:oleObj spid="_x0000_s2235" name="Equation" r:id="rId6" imgW="1295280" imgH="406080" progId="Equation.DSMT4">
                  <p:embed/>
                </p:oleObj>
              </mc:Choice>
              <mc:Fallback>
                <p:oleObj name="Equation" r:id="rId6" imgW="1295280" imgH="406080" progId="Equation.DSMT4">
                  <p:embed/>
                  <p:pic>
                    <p:nvPicPr>
                      <p:cNvPr id="0" name="Picture 1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6037" y="5399088"/>
                        <a:ext cx="1731963" cy="54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46574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03052"/>
          </a:xfrm>
        </p:spPr>
        <p:txBody>
          <a:bodyPr/>
          <a:lstStyle/>
          <a:p>
            <a:r>
              <a:rPr lang="en-US" sz="3600" dirty="0">
                <a:solidFill>
                  <a:schemeClr val="bg2"/>
                </a:solidFill>
              </a:rPr>
              <a:t>Para, </a:t>
            </a:r>
            <a:r>
              <a:rPr lang="en-US" sz="3600" dirty="0" err="1">
                <a:solidFill>
                  <a:schemeClr val="bg2"/>
                </a:solidFill>
              </a:rPr>
              <a:t>Fiyatlar</a:t>
            </a:r>
            <a:r>
              <a:rPr lang="en-US" sz="3600" dirty="0">
                <a:solidFill>
                  <a:schemeClr val="bg2"/>
                </a:solidFill>
              </a:rPr>
              <a:t>, </a:t>
            </a:r>
            <a:r>
              <a:rPr lang="en-US" sz="3600" dirty="0" err="1">
                <a:solidFill>
                  <a:schemeClr val="bg2"/>
                </a:solidFill>
              </a:rPr>
              <a:t>ve</a:t>
            </a:r>
            <a:r>
              <a:rPr lang="en-US" sz="3600" dirty="0">
                <a:solidFill>
                  <a:schemeClr val="bg2"/>
                </a:solidFill>
              </a:rPr>
              <a:t> GSYİH</a:t>
            </a:r>
            <a:endParaRPr lang="en-IN" sz="2000" dirty="0"/>
          </a:p>
        </p:txBody>
      </p:sp>
      <p:sp>
        <p:nvSpPr>
          <p:cNvPr id="4" name="Content Placeholder 3"/>
          <p:cNvSpPr>
            <a:spLocks noGrp="1"/>
          </p:cNvSpPr>
          <p:nvPr>
            <p:ph sz="quarter" idx="13"/>
          </p:nvPr>
        </p:nvSpPr>
        <p:spPr>
          <a:xfrm>
            <a:off x="457200" y="2133600"/>
            <a:ext cx="6629400" cy="685800"/>
          </a:xfrm>
        </p:spPr>
        <p:txBody>
          <a:bodyPr/>
          <a:lstStyle/>
          <a:p>
            <a:pPr marL="0" indent="0">
              <a:buNone/>
            </a:pPr>
            <a:r>
              <a:rPr lang="en-US" sz="2800" dirty="0" err="1">
                <a:cs typeface="Times New Roman" pitchFamily="18" charset="0"/>
              </a:rPr>
              <a:t>Sonuçlar</a:t>
            </a:r>
            <a:r>
              <a:rPr lang="en-US" sz="2800" dirty="0">
                <a:cs typeface="Times New Roman" pitchFamily="18"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3717834512"/>
              </p:ext>
            </p:extLst>
          </p:nvPr>
        </p:nvGraphicFramePr>
        <p:xfrm>
          <a:off x="304800" y="3352800"/>
          <a:ext cx="8534399" cy="1656080"/>
        </p:xfrm>
        <a:graphic>
          <a:graphicData uri="http://schemas.openxmlformats.org/drawingml/2006/table">
            <a:tbl>
              <a:tblPr firstRow="1" bandRow="1">
                <a:tableStyleId>{3B4B98B0-60AC-42C2-AFA5-B58CD77FA1E5}</a:tableStyleId>
              </a:tblPr>
              <a:tblGrid>
                <a:gridCol w="2057399">
                  <a:extLst>
                    <a:ext uri="{9D8B030D-6E8A-4147-A177-3AD203B41FA5}">
                      <a16:colId xmlns:a16="http://schemas.microsoft.com/office/drawing/2014/main" val="20000"/>
                    </a:ext>
                  </a:extLst>
                </a:gridCol>
                <a:gridCol w="2019301">
                  <a:extLst>
                    <a:ext uri="{9D8B030D-6E8A-4147-A177-3AD203B41FA5}">
                      <a16:colId xmlns:a16="http://schemas.microsoft.com/office/drawing/2014/main" val="20001"/>
                    </a:ext>
                  </a:extLst>
                </a:gridCol>
                <a:gridCol w="2324099">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914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u="none" strike="noStrike" dirty="0">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800" b="0" u="none" strike="noStrike" dirty="0" err="1">
                          <a:effectLst/>
                        </a:rPr>
                        <a:t>Senaryo</a:t>
                      </a:r>
                      <a:endParaRPr lang="en-US" sz="1800" b="0" i="0" u="none" strike="noStrike" dirty="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US" sz="1800" b="0" u="none" strike="noStrike" dirty="0">
                        <a:effectLst/>
                      </a:endParaRPr>
                    </a:p>
                    <a:p>
                      <a:pPr algn="ctr" fontAlgn="b"/>
                      <a:r>
                        <a:rPr lang="en-US" sz="1800" b="0" u="none" strike="noStrike" dirty="0" err="1">
                          <a:effectLst/>
                        </a:rPr>
                        <a:t>Büyüme</a:t>
                      </a:r>
                      <a:r>
                        <a:rPr lang="en-US" sz="1800" b="0" u="none" strike="noStrike" dirty="0">
                          <a:effectLst/>
                        </a:rPr>
                        <a:t> </a:t>
                      </a:r>
                      <a:r>
                        <a:rPr lang="en-US" sz="1800" b="0" u="none" strike="noStrike" dirty="0" err="1">
                          <a:effectLst/>
                        </a:rPr>
                        <a:t>haddi</a:t>
                      </a:r>
                      <a:r>
                        <a:rPr lang="en-US" sz="1800" b="0" u="none" strike="noStrike" dirty="0">
                          <a:effectLst/>
                        </a:rPr>
                        <a:t> </a:t>
                      </a:r>
                      <a:r>
                        <a:rPr lang="en-US" sz="1800" b="0" u="none" strike="noStrike" baseline="0" dirty="0">
                          <a:effectLst/>
                        </a:rPr>
                        <a:t>Nominal GSYİH</a:t>
                      </a:r>
                      <a:endParaRPr lang="en-US" sz="1800" b="0" i="0" u="none" strike="noStrike" dirty="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u="none" strike="noStrike" dirty="0">
                        <a:effectLst/>
                        <a:latin typeface="+mn-lt"/>
                      </a:endParaRPr>
                    </a:p>
                    <a:p>
                      <a:pPr algn="ctr" fontAlgn="b"/>
                      <a:r>
                        <a:rPr lang="en-US" sz="1800" b="0" u="none" strike="noStrike" dirty="0" err="1">
                          <a:effectLst/>
                        </a:rPr>
                        <a:t>Büyüme</a:t>
                      </a:r>
                      <a:r>
                        <a:rPr lang="en-US" sz="1800" b="0" u="none" strike="noStrike" dirty="0">
                          <a:effectLst/>
                        </a:rPr>
                        <a:t> </a:t>
                      </a:r>
                      <a:r>
                        <a:rPr lang="en-US" sz="1800" b="0" u="none" strike="noStrike" dirty="0" err="1">
                          <a:effectLst/>
                        </a:rPr>
                        <a:t>haddi</a:t>
                      </a:r>
                      <a:endParaRPr lang="en-US" sz="1800" b="0" u="none" strike="noStrike" dirty="0">
                        <a:effectLst/>
                      </a:endParaRPr>
                    </a:p>
                    <a:p>
                      <a:pPr algn="ctr" fontAlgn="b"/>
                      <a:r>
                        <a:rPr lang="en-US" sz="1800" b="0" u="none" strike="noStrike" baseline="0" dirty="0">
                          <a:effectLst/>
                        </a:rPr>
                        <a:t>Reel GSYİH</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u="none" strike="noStrike" dirty="0">
                        <a:effectLst/>
                        <a:latin typeface="+mn-lt"/>
                      </a:endParaRPr>
                    </a:p>
                    <a:p>
                      <a:pPr algn="ctr" fontAlgn="b"/>
                      <a:r>
                        <a:rPr lang="en-US" sz="1800" b="0" u="none" strike="noStrike" dirty="0" err="1">
                          <a:effectLst/>
                        </a:rPr>
                        <a:t>Fiyatlarda</a:t>
                      </a:r>
                      <a:r>
                        <a:rPr lang="en-US" sz="1800" b="0" u="none" strike="noStrike" dirty="0">
                          <a:effectLst/>
                        </a:rPr>
                        <a:t> </a:t>
                      </a:r>
                      <a:r>
                        <a:rPr lang="en-US" sz="1800" b="0" u="none" strike="noStrike" dirty="0" err="1">
                          <a:effectLst/>
                        </a:rPr>
                        <a:t>Büyüme</a:t>
                      </a:r>
                      <a:r>
                        <a:rPr lang="en-US" sz="1800" b="0" u="none" strike="noStrike" dirty="0">
                          <a:effectLst/>
                        </a:rPr>
                        <a:t> </a:t>
                      </a:r>
                      <a:r>
                        <a:rPr lang="en-US" sz="1800" b="0" u="none" strike="noStrike" dirty="0" err="1">
                          <a:effectLst/>
                        </a:rPr>
                        <a:t>Haddi</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fontAlgn="b">
                        <a:spcBef>
                          <a:spcPts val="600"/>
                        </a:spcBef>
                        <a:spcAft>
                          <a:spcPts val="600"/>
                        </a:spcAft>
                      </a:pPr>
                      <a:r>
                        <a:rPr lang="en-US" sz="1800" b="0" i="0" u="none" strike="noStrike" dirty="0">
                          <a:solidFill>
                            <a:srgbClr val="000000"/>
                          </a:solidFill>
                          <a:effectLst/>
                          <a:latin typeface="Calibri"/>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n-US" sz="1800" u="none" strike="noStrike" dirty="0">
                          <a:effectLst/>
                        </a:rPr>
                        <a:t>25%</a:t>
                      </a:r>
                      <a:endParaRPr lang="en-US" sz="1800" b="0" i="0" u="none" strike="noStrike" dirty="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n-US" sz="1800" u="none" strike="noStrike" dirty="0">
                          <a:effectLst/>
                        </a:rPr>
                        <a:t>25%</a:t>
                      </a:r>
                      <a:endParaRPr lang="en-US" sz="1800" b="0" i="0" u="none" strike="noStrike" dirty="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n-US" sz="1800" u="none" strike="noStrike" dirty="0">
                          <a:effectLst/>
                        </a:rPr>
                        <a:t>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fontAlgn="b">
                        <a:spcBef>
                          <a:spcPts val="600"/>
                        </a:spcBef>
                        <a:spcAft>
                          <a:spcPts val="600"/>
                        </a:spcAft>
                      </a:pPr>
                      <a:r>
                        <a:rPr lang="en-US" sz="1800" b="0" i="0" u="none" strike="noStrike" dirty="0">
                          <a:solidFill>
                            <a:srgbClr val="000000"/>
                          </a:solidFill>
                          <a:effectLst/>
                          <a:latin typeface="+mn-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n-US" sz="1800" u="none" strike="noStrike" dirty="0">
                          <a:effectLst/>
                        </a:rPr>
                        <a:t>25%</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spcBef>
                          <a:spcPts val="600"/>
                        </a:spcBef>
                        <a:spcAft>
                          <a:spcPts val="600"/>
                        </a:spcAft>
                      </a:pPr>
                      <a:r>
                        <a:rPr lang="en-US" sz="1800" u="none" strike="noStrike" dirty="0">
                          <a:effectLst/>
                        </a:rPr>
                        <a:t>0%</a:t>
                      </a:r>
                      <a:endParaRPr lang="en-US" sz="1800" b="0" i="0" u="none" strike="noStrike" dirty="0">
                        <a:solidFill>
                          <a:srgbClr val="00000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600"/>
                        </a:spcBef>
                        <a:spcAft>
                          <a:spcPts val="600"/>
                        </a:spcAft>
                        <a:buClrTx/>
                        <a:buSzTx/>
                        <a:buFontTx/>
                        <a:buNone/>
                        <a:tabLst/>
                        <a:defRPr/>
                      </a:pPr>
                      <a:r>
                        <a:rPr lang="en-US" sz="1800" u="none" strike="noStrike" dirty="0">
                          <a:effectLst/>
                        </a:rPr>
                        <a:t>25%</a:t>
                      </a:r>
                      <a:endParaRPr lang="en-US" sz="1800" b="0" i="0" u="none" strike="noStrike" dirty="0">
                        <a:solidFill>
                          <a:srgbClr val="000000"/>
                        </a:solidFill>
                        <a:effectLst/>
                        <a:latin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71332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703052"/>
          </a:xfrm>
        </p:spPr>
        <p:txBody>
          <a:bodyPr/>
          <a:lstStyle/>
          <a:p>
            <a:r>
              <a:rPr lang="en-US" sz="3600" dirty="0">
                <a:solidFill>
                  <a:schemeClr val="bg2"/>
                </a:solidFill>
              </a:rPr>
              <a:t>Para, </a:t>
            </a:r>
            <a:r>
              <a:rPr lang="en-US" sz="3600" dirty="0" err="1">
                <a:solidFill>
                  <a:schemeClr val="bg2"/>
                </a:solidFill>
              </a:rPr>
              <a:t>Fiyatlar</a:t>
            </a:r>
            <a:r>
              <a:rPr lang="en-US" sz="3600" dirty="0">
                <a:solidFill>
                  <a:schemeClr val="bg2"/>
                </a:solidFill>
              </a:rPr>
              <a:t>, </a:t>
            </a:r>
            <a:r>
              <a:rPr lang="en-US" sz="3600" dirty="0" err="1">
                <a:solidFill>
                  <a:schemeClr val="bg2"/>
                </a:solidFill>
              </a:rPr>
              <a:t>ve</a:t>
            </a:r>
            <a:r>
              <a:rPr lang="en-US" sz="3600" dirty="0">
                <a:solidFill>
                  <a:schemeClr val="bg2"/>
                </a:solidFill>
              </a:rPr>
              <a:t> GSYİH</a:t>
            </a:r>
            <a:endParaRPr lang="en-IN" sz="2000" dirty="0"/>
          </a:p>
        </p:txBody>
      </p:sp>
      <p:sp>
        <p:nvSpPr>
          <p:cNvPr id="2" name="Text Box 1"/>
          <p:cNvSpPr>
            <a:spLocks noGrp="1"/>
          </p:cNvSpPr>
          <p:nvPr>
            <p:ph sz="quarter" idx="13"/>
          </p:nvPr>
        </p:nvSpPr>
        <p:spPr>
          <a:xfrm>
            <a:off x="533400" y="1828800"/>
            <a:ext cx="7848600" cy="4038600"/>
          </a:xfrm>
        </p:spPr>
        <p:txBody>
          <a:bodyPr/>
          <a:lstStyle/>
          <a:p>
            <a:pPr>
              <a:lnSpc>
                <a:spcPct val="150000"/>
              </a:lnSpc>
            </a:pPr>
            <a:r>
              <a:rPr lang="en-US" sz="2400" dirty="0">
                <a:cs typeface="Times New Roman" panose="02020603050405020304" pitchFamily="18" charset="0"/>
              </a:rPr>
              <a:t>nominal GSYİH </a:t>
            </a:r>
            <a:r>
              <a:rPr lang="en-US" sz="2400" dirty="0" err="1">
                <a:cs typeface="Times New Roman" panose="02020603050405020304" pitchFamily="18" charset="0"/>
              </a:rPr>
              <a:t>Büyüme</a:t>
            </a:r>
            <a:r>
              <a:rPr lang="en-US" sz="2400" dirty="0">
                <a:cs typeface="Times New Roman" panose="02020603050405020304" pitchFamily="18" charset="0"/>
              </a:rPr>
              <a:t> </a:t>
            </a:r>
            <a:r>
              <a:rPr lang="en-US" sz="2400" dirty="0" err="1">
                <a:cs typeface="Times New Roman" panose="02020603050405020304" pitchFamily="18" charset="0"/>
              </a:rPr>
              <a:t>haddi</a:t>
            </a:r>
            <a:r>
              <a:rPr lang="en-US" sz="2400" dirty="0">
                <a:cs typeface="Times New Roman" panose="02020603050405020304" pitchFamily="18" charset="0"/>
              </a:rPr>
              <a:t> = reel GSYİH </a:t>
            </a:r>
            <a:r>
              <a:rPr lang="en-US" sz="2400" dirty="0" err="1">
                <a:cs typeface="Times New Roman" panose="02020603050405020304" pitchFamily="18" charset="0"/>
              </a:rPr>
              <a:t>Büyüme</a:t>
            </a:r>
            <a:r>
              <a:rPr lang="en-US" sz="2400" dirty="0">
                <a:cs typeface="Times New Roman" panose="02020603050405020304" pitchFamily="18" charset="0"/>
              </a:rPr>
              <a:t> </a:t>
            </a:r>
            <a:r>
              <a:rPr lang="en-US" sz="2400" dirty="0" err="1">
                <a:cs typeface="Times New Roman" panose="02020603050405020304" pitchFamily="18" charset="0"/>
              </a:rPr>
              <a:t>haddi</a:t>
            </a:r>
            <a:r>
              <a:rPr lang="en-US" sz="2400" dirty="0">
                <a:cs typeface="Times New Roman" panose="02020603050405020304" pitchFamily="18" charset="0"/>
              </a:rPr>
              <a:t> + </a:t>
            </a:r>
            <a:r>
              <a:rPr lang="en-US" sz="2400" dirty="0" err="1">
                <a:cs typeface="Times New Roman" panose="02020603050405020304" pitchFamily="18" charset="0"/>
              </a:rPr>
              <a:t>fiyatların</a:t>
            </a:r>
            <a:r>
              <a:rPr lang="en-US" sz="2400" dirty="0">
                <a:cs typeface="Times New Roman" panose="02020603050405020304" pitchFamily="18" charset="0"/>
              </a:rPr>
              <a:t> </a:t>
            </a:r>
            <a:r>
              <a:rPr lang="en-US" sz="2400" dirty="0" err="1">
                <a:cs typeface="Times New Roman" panose="02020603050405020304" pitchFamily="18" charset="0"/>
              </a:rPr>
              <a:t>Büyüme</a:t>
            </a:r>
            <a:r>
              <a:rPr lang="en-US" sz="2400" dirty="0">
                <a:cs typeface="Times New Roman" panose="02020603050405020304" pitchFamily="18" charset="0"/>
              </a:rPr>
              <a:t> </a:t>
            </a:r>
            <a:r>
              <a:rPr lang="en-US" sz="2400" dirty="0" err="1">
                <a:cs typeface="Times New Roman" panose="02020603050405020304" pitchFamily="18" charset="0"/>
              </a:rPr>
              <a:t>haddi</a:t>
            </a:r>
            <a:r>
              <a:rPr lang="en-US" sz="2400" dirty="0">
                <a:cs typeface="Times New Roman" panose="02020603050405020304" pitchFamily="18" charset="0"/>
              </a:rPr>
              <a:t> </a:t>
            </a:r>
          </a:p>
          <a:p>
            <a:pPr marL="0" indent="0">
              <a:lnSpc>
                <a:spcPct val="150000"/>
              </a:lnSpc>
              <a:buNone/>
            </a:pPr>
            <a:r>
              <a:rPr lang="en-US" sz="2400" dirty="0" err="1">
                <a:cs typeface="Times New Roman" panose="02020603050405020304" pitchFamily="18" charset="0"/>
              </a:rPr>
              <a:t>Aynı</a:t>
            </a:r>
            <a:r>
              <a:rPr lang="en-US" sz="2400" dirty="0">
                <a:cs typeface="Times New Roman" panose="02020603050405020304" pitchFamily="18" charset="0"/>
              </a:rPr>
              <a:t> </a:t>
            </a:r>
            <a:r>
              <a:rPr lang="en-US" sz="2400" dirty="0" err="1">
                <a:cs typeface="Times New Roman" panose="02020603050405020304" pitchFamily="18" charset="0"/>
              </a:rPr>
              <a:t>denklem</a:t>
            </a:r>
            <a:r>
              <a:rPr lang="en-US" sz="2400" dirty="0">
                <a:cs typeface="Times New Roman" panose="02020603050405020304" pitchFamily="18" charset="0"/>
              </a:rPr>
              <a:t> </a:t>
            </a:r>
            <a:r>
              <a:rPr lang="en-US" sz="2400" dirty="0" err="1">
                <a:cs typeface="Times New Roman" panose="02020603050405020304" pitchFamily="18" charset="0"/>
              </a:rPr>
              <a:t>şu</a:t>
            </a:r>
            <a:r>
              <a:rPr lang="en-US" sz="2400" dirty="0">
                <a:cs typeface="Times New Roman" panose="02020603050405020304" pitchFamily="18" charset="0"/>
              </a:rPr>
              <a:t> </a:t>
            </a:r>
            <a:r>
              <a:rPr lang="en-US" sz="2400" dirty="0" err="1">
                <a:cs typeface="Times New Roman" panose="02020603050405020304" pitchFamily="18" charset="0"/>
              </a:rPr>
              <a:t>şekilde</a:t>
            </a:r>
            <a:r>
              <a:rPr lang="en-US" sz="2400" dirty="0">
                <a:cs typeface="Times New Roman" panose="02020603050405020304" pitchFamily="18" charset="0"/>
              </a:rPr>
              <a:t> de </a:t>
            </a:r>
            <a:r>
              <a:rPr lang="en-US" sz="2400" dirty="0" err="1">
                <a:cs typeface="Times New Roman" panose="02020603050405020304" pitchFamily="18" charset="0"/>
              </a:rPr>
              <a:t>yazılabilir</a:t>
            </a:r>
            <a:r>
              <a:rPr lang="en-US" sz="2400" dirty="0">
                <a:cs typeface="Times New Roman" panose="02020603050405020304" pitchFamily="18" charset="0"/>
              </a:rPr>
              <a:t>:</a:t>
            </a:r>
          </a:p>
          <a:p>
            <a:pPr>
              <a:lnSpc>
                <a:spcPct val="150000"/>
              </a:lnSpc>
            </a:pPr>
            <a:r>
              <a:rPr lang="en-US" sz="2400" dirty="0">
                <a:cs typeface="Times New Roman" panose="02020603050405020304" pitchFamily="18" charset="0"/>
              </a:rPr>
              <a:t>nominal GSYİH </a:t>
            </a:r>
            <a:r>
              <a:rPr lang="en-US" sz="2400" dirty="0" err="1">
                <a:cs typeface="Times New Roman" panose="02020603050405020304" pitchFamily="18" charset="0"/>
              </a:rPr>
              <a:t>Büyüme</a:t>
            </a:r>
            <a:r>
              <a:rPr lang="en-US" sz="2400" dirty="0">
                <a:cs typeface="Times New Roman" panose="02020603050405020304" pitchFamily="18" charset="0"/>
              </a:rPr>
              <a:t> </a:t>
            </a:r>
            <a:r>
              <a:rPr lang="en-US" sz="2400" dirty="0" err="1">
                <a:cs typeface="Times New Roman" panose="02020603050405020304" pitchFamily="18" charset="0"/>
              </a:rPr>
              <a:t>haddi</a:t>
            </a:r>
            <a:r>
              <a:rPr lang="en-US" sz="2400" dirty="0">
                <a:cs typeface="Times New Roman" panose="02020603050405020304" pitchFamily="18" charset="0"/>
              </a:rPr>
              <a:t> = reel GSYİH </a:t>
            </a:r>
            <a:r>
              <a:rPr lang="en-US" sz="2400" dirty="0" err="1">
                <a:cs typeface="Times New Roman" panose="02020603050405020304" pitchFamily="18" charset="0"/>
              </a:rPr>
              <a:t>Büyüme</a:t>
            </a:r>
            <a:r>
              <a:rPr lang="en-US" sz="2400" dirty="0">
                <a:cs typeface="Times New Roman" panose="02020603050405020304" pitchFamily="18" charset="0"/>
              </a:rPr>
              <a:t> </a:t>
            </a:r>
            <a:r>
              <a:rPr lang="en-US" sz="2400" dirty="0" err="1">
                <a:cs typeface="Times New Roman" panose="02020603050405020304" pitchFamily="18" charset="0"/>
              </a:rPr>
              <a:t>haddi</a:t>
            </a:r>
            <a:r>
              <a:rPr lang="en-US" sz="2400" dirty="0">
                <a:cs typeface="Times New Roman" panose="02020603050405020304" pitchFamily="18" charset="0"/>
              </a:rPr>
              <a:t> + </a:t>
            </a:r>
            <a:r>
              <a:rPr lang="en-US" sz="2400" dirty="0" err="1">
                <a:cs typeface="Times New Roman" panose="02020603050405020304" pitchFamily="18" charset="0"/>
              </a:rPr>
              <a:t>Enflasyon</a:t>
            </a:r>
            <a:r>
              <a:rPr lang="en-US" sz="2400" dirty="0">
                <a:cs typeface="Times New Roman" panose="02020603050405020304" pitchFamily="18" charset="0"/>
              </a:rPr>
              <a:t> </a:t>
            </a:r>
            <a:r>
              <a:rPr lang="en-US" sz="2400" dirty="0" err="1">
                <a:cs typeface="Times New Roman" panose="02020603050405020304" pitchFamily="18" charset="0"/>
              </a:rPr>
              <a:t>haddi</a:t>
            </a:r>
            <a:r>
              <a:rPr lang="en-US" sz="2400" dirty="0">
                <a:cs typeface="Times New Roman" panose="02020603050405020304" pitchFamily="18" charset="0"/>
              </a:rPr>
              <a:t> </a:t>
            </a:r>
          </a:p>
        </p:txBody>
      </p:sp>
    </p:spTree>
    <p:extLst>
      <p:ext uri="{BB962C8B-B14F-4D97-AF65-F5344CB8AC3E}">
        <p14:creationId xmlns:p14="http://schemas.microsoft.com/office/powerpoint/2010/main" val="1157723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779252"/>
          </a:xfrm>
        </p:spPr>
        <p:txBody>
          <a:bodyPr/>
          <a:lstStyle/>
          <a:p>
            <a:r>
              <a:rPr lang="en-US" sz="3600" dirty="0">
                <a:solidFill>
                  <a:schemeClr val="bg2"/>
                </a:solidFill>
              </a:rPr>
              <a:t>Para, </a:t>
            </a:r>
            <a:r>
              <a:rPr lang="en-US" sz="3600" dirty="0" err="1">
                <a:solidFill>
                  <a:schemeClr val="bg2"/>
                </a:solidFill>
              </a:rPr>
              <a:t>Fiyatlar</a:t>
            </a:r>
            <a:r>
              <a:rPr lang="en-US" sz="3600" dirty="0">
                <a:solidFill>
                  <a:schemeClr val="bg2"/>
                </a:solidFill>
              </a:rPr>
              <a:t>, </a:t>
            </a:r>
            <a:r>
              <a:rPr lang="en-US" sz="3600" dirty="0" err="1">
                <a:solidFill>
                  <a:schemeClr val="bg2"/>
                </a:solidFill>
              </a:rPr>
              <a:t>ve</a:t>
            </a:r>
            <a:r>
              <a:rPr lang="en-US" sz="3600" dirty="0">
                <a:solidFill>
                  <a:schemeClr val="bg2"/>
                </a:solidFill>
              </a:rPr>
              <a:t> GSYİH</a:t>
            </a:r>
            <a:endParaRPr lang="en-IN" sz="2000" dirty="0"/>
          </a:p>
        </p:txBody>
      </p:sp>
      <p:sp>
        <p:nvSpPr>
          <p:cNvPr id="2" name="Text Box 1"/>
          <p:cNvSpPr>
            <a:spLocks noGrp="1"/>
          </p:cNvSpPr>
          <p:nvPr>
            <p:ph sz="quarter" idx="13"/>
          </p:nvPr>
        </p:nvSpPr>
        <p:spPr>
          <a:xfrm>
            <a:off x="457200" y="1752600"/>
            <a:ext cx="8077200" cy="4114800"/>
          </a:xfrm>
        </p:spPr>
        <p:txBody>
          <a:bodyPr/>
          <a:lstStyle/>
          <a:p>
            <a:pPr marL="0" indent="0">
              <a:lnSpc>
                <a:spcPct val="150000"/>
              </a:lnSpc>
              <a:buNone/>
            </a:pPr>
            <a:r>
              <a:rPr lang="en-US" sz="2800" dirty="0" err="1">
                <a:cs typeface="Times New Roman" pitchFamily="18" charset="0"/>
              </a:rPr>
              <a:t>Paranın</a:t>
            </a:r>
            <a:r>
              <a:rPr lang="en-US" sz="2800" dirty="0">
                <a:cs typeface="Times New Roman" pitchFamily="18" charset="0"/>
              </a:rPr>
              <a:t> </a:t>
            </a:r>
            <a:r>
              <a:rPr lang="en-US" sz="2800" dirty="0" err="1">
                <a:cs typeface="Times New Roman" pitchFamily="18" charset="0"/>
              </a:rPr>
              <a:t>miktar</a:t>
            </a:r>
            <a:r>
              <a:rPr lang="en-US" sz="2800" dirty="0">
                <a:cs typeface="Times New Roman" pitchFamily="18" charset="0"/>
              </a:rPr>
              <a:t> </a:t>
            </a:r>
            <a:r>
              <a:rPr lang="en-US" sz="2800" dirty="0" err="1">
                <a:cs typeface="Times New Roman" pitchFamily="18" charset="0"/>
              </a:rPr>
              <a:t>teorisine</a:t>
            </a:r>
            <a:r>
              <a:rPr lang="en-US" sz="2800" dirty="0">
                <a:cs typeface="Times New Roman" pitchFamily="18" charset="0"/>
              </a:rPr>
              <a:t> </a:t>
            </a:r>
            <a:r>
              <a:rPr lang="en-US" sz="2800" dirty="0" err="1">
                <a:cs typeface="Times New Roman" pitchFamily="18" charset="0"/>
              </a:rPr>
              <a:t>göre</a:t>
            </a:r>
            <a:r>
              <a:rPr lang="en-US" sz="2800" dirty="0">
                <a:cs typeface="Times New Roman" pitchFamily="18" charset="0"/>
              </a:rPr>
              <a:t>: </a:t>
            </a:r>
          </a:p>
          <a:p>
            <a:pPr marL="0" indent="0">
              <a:lnSpc>
                <a:spcPct val="150000"/>
              </a:lnSpc>
              <a:buNone/>
            </a:pPr>
            <a:r>
              <a:rPr lang="en-US" sz="2800" dirty="0" err="1">
                <a:cs typeface="Times New Roman" pitchFamily="18" charset="0"/>
              </a:rPr>
              <a:t>Uzun</a:t>
            </a:r>
            <a:r>
              <a:rPr lang="en-US" sz="2800" dirty="0">
                <a:cs typeface="Times New Roman" pitchFamily="18" charset="0"/>
              </a:rPr>
              <a:t> </a:t>
            </a:r>
            <a:r>
              <a:rPr lang="en-US" sz="2800" dirty="0" err="1">
                <a:cs typeface="Times New Roman" pitchFamily="18" charset="0"/>
              </a:rPr>
              <a:t>dönemde</a:t>
            </a:r>
            <a:r>
              <a:rPr lang="en-US" sz="2800" dirty="0">
                <a:cs typeface="Times New Roman" pitchFamily="18" charset="0"/>
              </a:rPr>
              <a:t> :</a:t>
            </a:r>
          </a:p>
          <a:p>
            <a:pPr marL="0" indent="0">
              <a:lnSpc>
                <a:spcPct val="150000"/>
              </a:lnSpc>
              <a:buNone/>
            </a:pPr>
            <a:r>
              <a:rPr lang="en-US" sz="2800" dirty="0">
                <a:cs typeface="Times New Roman" pitchFamily="18" charset="0"/>
              </a:rPr>
              <a:t>Para </a:t>
            </a:r>
            <a:r>
              <a:rPr lang="en-US" sz="2800" dirty="0" err="1">
                <a:cs typeface="Times New Roman" pitchFamily="18" charset="0"/>
              </a:rPr>
              <a:t>arzının</a:t>
            </a:r>
            <a:r>
              <a:rPr lang="en-US" sz="2800" dirty="0">
                <a:cs typeface="Times New Roman" pitchFamily="18" charset="0"/>
              </a:rPr>
              <a:t> </a:t>
            </a:r>
            <a:r>
              <a:rPr lang="en-US" sz="2800" dirty="0" err="1">
                <a:cs typeface="Times New Roman" pitchFamily="18" charset="0"/>
              </a:rPr>
              <a:t>büyüme</a:t>
            </a:r>
            <a:r>
              <a:rPr lang="en-US" sz="2800" dirty="0">
                <a:cs typeface="Times New Roman" pitchFamily="18" charset="0"/>
              </a:rPr>
              <a:t> </a:t>
            </a:r>
            <a:r>
              <a:rPr lang="en-US" sz="2800" dirty="0" err="1">
                <a:cs typeface="Times New Roman" pitchFamily="18" charset="0"/>
              </a:rPr>
              <a:t>hızı</a:t>
            </a:r>
            <a:r>
              <a:rPr lang="en-US" sz="2800" dirty="0">
                <a:cs typeface="Times New Roman" pitchFamily="18" charset="0"/>
              </a:rPr>
              <a:t>= nominal </a:t>
            </a:r>
            <a:r>
              <a:rPr lang="en-US" sz="2800" dirty="0" err="1">
                <a:cs typeface="Times New Roman" pitchFamily="18" charset="0"/>
              </a:rPr>
              <a:t>GSYİH’nın</a:t>
            </a:r>
            <a:r>
              <a:rPr lang="en-US" sz="2800" dirty="0">
                <a:cs typeface="Times New Roman" pitchFamily="18" charset="0"/>
              </a:rPr>
              <a:t> </a:t>
            </a:r>
            <a:r>
              <a:rPr lang="en-US" sz="2800" dirty="0" err="1">
                <a:cs typeface="Times New Roman" pitchFamily="18" charset="0"/>
              </a:rPr>
              <a:t>büyüme</a:t>
            </a:r>
            <a:r>
              <a:rPr lang="en-US" sz="2800" dirty="0">
                <a:cs typeface="Times New Roman" pitchFamily="18" charset="0"/>
              </a:rPr>
              <a:t> </a:t>
            </a:r>
            <a:r>
              <a:rPr lang="en-US" sz="2800" dirty="0" err="1">
                <a:cs typeface="Times New Roman" pitchFamily="18" charset="0"/>
              </a:rPr>
              <a:t>hızı</a:t>
            </a:r>
            <a:endParaRPr lang="en-US" sz="2800" dirty="0">
              <a:cs typeface="Times New Roman" pitchFamily="18" charset="0"/>
            </a:endParaRPr>
          </a:p>
        </p:txBody>
      </p:sp>
    </p:spTree>
    <p:extLst>
      <p:ext uri="{BB962C8B-B14F-4D97-AF65-F5344CB8AC3E}">
        <p14:creationId xmlns:p14="http://schemas.microsoft.com/office/powerpoint/2010/main" val="1894509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703052"/>
          </a:xfrm>
        </p:spPr>
        <p:txBody>
          <a:bodyPr/>
          <a:lstStyle/>
          <a:p>
            <a:r>
              <a:rPr lang="en-US" sz="3600" dirty="0">
                <a:solidFill>
                  <a:schemeClr val="bg2"/>
                </a:solidFill>
              </a:rPr>
              <a:t>Para, </a:t>
            </a:r>
            <a:r>
              <a:rPr lang="en-US" sz="3600" dirty="0" err="1">
                <a:solidFill>
                  <a:schemeClr val="bg2"/>
                </a:solidFill>
              </a:rPr>
              <a:t>Fiyatlar</a:t>
            </a:r>
            <a:r>
              <a:rPr lang="en-US" sz="3600" dirty="0">
                <a:solidFill>
                  <a:schemeClr val="bg2"/>
                </a:solidFill>
              </a:rPr>
              <a:t>, </a:t>
            </a:r>
            <a:r>
              <a:rPr lang="en-US" sz="3600" dirty="0" err="1">
                <a:solidFill>
                  <a:schemeClr val="bg2"/>
                </a:solidFill>
              </a:rPr>
              <a:t>ve</a:t>
            </a:r>
            <a:r>
              <a:rPr lang="en-US" sz="3600" dirty="0">
                <a:solidFill>
                  <a:schemeClr val="bg2"/>
                </a:solidFill>
              </a:rPr>
              <a:t> GSYİH</a:t>
            </a:r>
            <a:endParaRPr lang="en-IN" sz="2000" dirty="0"/>
          </a:p>
        </p:txBody>
      </p:sp>
      <p:sp>
        <p:nvSpPr>
          <p:cNvPr id="2" name="Text Box 1"/>
          <p:cNvSpPr>
            <a:spLocks noGrp="1"/>
          </p:cNvSpPr>
          <p:nvPr>
            <p:ph sz="quarter" idx="13"/>
          </p:nvPr>
        </p:nvSpPr>
        <p:spPr>
          <a:xfrm>
            <a:off x="609600" y="1600200"/>
            <a:ext cx="7924800" cy="3886200"/>
          </a:xfrm>
        </p:spPr>
        <p:txBody>
          <a:bodyPr/>
          <a:lstStyle/>
          <a:p>
            <a:pPr marL="342900" indent="-342900">
              <a:lnSpc>
                <a:spcPct val="150000"/>
              </a:lnSpc>
              <a:buFont typeface="Arial" panose="020B0604020202020204" pitchFamily="34" charset="0"/>
              <a:buChar char="•"/>
            </a:pPr>
            <a:r>
              <a:rPr lang="en-US" sz="2000" dirty="0">
                <a:cs typeface="Times New Roman" pitchFamily="18" charset="0"/>
              </a:rPr>
              <a:t> Nominal </a:t>
            </a:r>
            <a:r>
              <a:rPr lang="en-US" sz="2000" b="1" dirty="0">
                <a:cs typeface="Times New Roman" pitchFamily="18" charset="0"/>
              </a:rPr>
              <a:t>GSYİH </a:t>
            </a:r>
            <a:r>
              <a:rPr lang="en-US" sz="2000" b="1" dirty="0" err="1">
                <a:cs typeface="Times New Roman" pitchFamily="18" charset="0"/>
              </a:rPr>
              <a:t>büyüme</a:t>
            </a:r>
            <a:r>
              <a:rPr lang="en-US" sz="2000" b="1" dirty="0">
                <a:cs typeface="Times New Roman" pitchFamily="18" charset="0"/>
              </a:rPr>
              <a:t> </a:t>
            </a:r>
            <a:r>
              <a:rPr lang="en-US" sz="2000" b="1" dirty="0" err="1">
                <a:cs typeface="Times New Roman" pitchFamily="18" charset="0"/>
              </a:rPr>
              <a:t>hızı</a:t>
            </a:r>
            <a:r>
              <a:rPr lang="en-US" sz="2000" b="1" dirty="0">
                <a:cs typeface="Times New Roman" pitchFamily="18" charset="0"/>
              </a:rPr>
              <a:t> </a:t>
            </a:r>
            <a:r>
              <a:rPr lang="en-US" sz="2000" b="1" dirty="0" err="1">
                <a:cs typeface="Times New Roman" pitchFamily="18" charset="0"/>
              </a:rPr>
              <a:t>denklemi</a:t>
            </a:r>
            <a:r>
              <a:rPr lang="en-US" sz="2000" dirty="0">
                <a:cs typeface="Times New Roman" pitchFamily="18" charset="0"/>
              </a:rPr>
              <a:t>:</a:t>
            </a:r>
          </a:p>
          <a:p>
            <a:pPr marL="360000">
              <a:lnSpc>
                <a:spcPct val="150000"/>
              </a:lnSpc>
            </a:pPr>
            <a:r>
              <a:rPr lang="en-US" sz="2000" dirty="0">
                <a:cs typeface="Times New Roman" pitchFamily="18" charset="0"/>
              </a:rPr>
              <a:t>Nominal </a:t>
            </a:r>
            <a:r>
              <a:rPr lang="en-US" sz="2000" b="1" dirty="0">
                <a:cs typeface="Times New Roman" pitchFamily="18" charset="0"/>
              </a:rPr>
              <a:t>GSYİH </a:t>
            </a:r>
            <a:r>
              <a:rPr lang="en-US" sz="2000" b="1" dirty="0" err="1">
                <a:cs typeface="Times New Roman" pitchFamily="18" charset="0"/>
              </a:rPr>
              <a:t>büyüme</a:t>
            </a:r>
            <a:r>
              <a:rPr lang="en-US" sz="2000" b="1" dirty="0">
                <a:cs typeface="Times New Roman" pitchFamily="18" charset="0"/>
              </a:rPr>
              <a:t> </a:t>
            </a:r>
            <a:r>
              <a:rPr lang="en-US" sz="2000" b="1" dirty="0" err="1">
                <a:cs typeface="Times New Roman" pitchFamily="18" charset="0"/>
              </a:rPr>
              <a:t>hızı</a:t>
            </a:r>
            <a:r>
              <a:rPr lang="en-US" sz="2000" b="1" dirty="0">
                <a:cs typeface="Times New Roman" pitchFamily="18" charset="0"/>
              </a:rPr>
              <a:t> </a:t>
            </a:r>
            <a:r>
              <a:rPr lang="en-US" sz="2000" dirty="0">
                <a:cs typeface="Times New Roman" pitchFamily="18" charset="0"/>
              </a:rPr>
              <a:t>= Reel </a:t>
            </a:r>
            <a:r>
              <a:rPr lang="en-US" sz="2000" b="1" dirty="0">
                <a:cs typeface="Times New Roman" pitchFamily="18" charset="0"/>
              </a:rPr>
              <a:t>GSYİH </a:t>
            </a:r>
            <a:r>
              <a:rPr lang="en-US" sz="2000" b="1" dirty="0" err="1">
                <a:cs typeface="Times New Roman" pitchFamily="18" charset="0"/>
              </a:rPr>
              <a:t>büyüme</a:t>
            </a:r>
            <a:r>
              <a:rPr lang="en-US" sz="2000" b="1" dirty="0">
                <a:cs typeface="Times New Roman" pitchFamily="18" charset="0"/>
              </a:rPr>
              <a:t> </a:t>
            </a:r>
            <a:r>
              <a:rPr lang="en-US" sz="2000" b="1" dirty="0" err="1">
                <a:cs typeface="Times New Roman" pitchFamily="18" charset="0"/>
              </a:rPr>
              <a:t>hızı</a:t>
            </a:r>
            <a:r>
              <a:rPr lang="en-US" sz="2000" b="1" dirty="0">
                <a:cs typeface="Times New Roman" pitchFamily="18" charset="0"/>
              </a:rPr>
              <a:t> </a:t>
            </a:r>
            <a:r>
              <a:rPr lang="en-US" sz="2000" dirty="0">
                <a:cs typeface="Times New Roman" pitchFamily="18" charset="0"/>
              </a:rPr>
              <a:t>+ </a:t>
            </a:r>
            <a:r>
              <a:rPr lang="en-US" sz="2000" dirty="0" err="1">
                <a:cs typeface="Times New Roman" pitchFamily="18" charset="0"/>
              </a:rPr>
              <a:t>Enflasyon</a:t>
            </a:r>
            <a:r>
              <a:rPr lang="en-US" sz="2000" dirty="0">
                <a:cs typeface="Times New Roman" pitchFamily="18" charset="0"/>
              </a:rPr>
              <a:t> </a:t>
            </a:r>
            <a:r>
              <a:rPr lang="en-US" sz="2000" dirty="0" err="1">
                <a:cs typeface="Times New Roman" pitchFamily="18" charset="0"/>
              </a:rPr>
              <a:t>haddi</a:t>
            </a:r>
            <a:endParaRPr lang="en-US" sz="2000" dirty="0">
              <a:cs typeface="Times New Roman" pitchFamily="18" charset="0"/>
            </a:endParaRPr>
          </a:p>
          <a:p>
            <a:pPr marL="342900" indent="-342900">
              <a:buFont typeface="Arial" panose="020B0604020202020204" pitchFamily="34" charset="0"/>
              <a:buChar char="•"/>
            </a:pPr>
            <a:r>
              <a:rPr lang="en-US" sz="2000" dirty="0">
                <a:cs typeface="Times New Roman" pitchFamily="18" charset="0"/>
              </a:rPr>
              <a:t> </a:t>
            </a:r>
            <a:r>
              <a:rPr lang="en-US" sz="2000" dirty="0" err="1">
                <a:cs typeface="Times New Roman" pitchFamily="18" charset="0"/>
              </a:rPr>
              <a:t>Paranın</a:t>
            </a:r>
            <a:r>
              <a:rPr lang="en-US" sz="2000" dirty="0">
                <a:cs typeface="Times New Roman" pitchFamily="18" charset="0"/>
              </a:rPr>
              <a:t> </a:t>
            </a:r>
            <a:r>
              <a:rPr lang="en-US" sz="2000" dirty="0" err="1">
                <a:cs typeface="Times New Roman" pitchFamily="18" charset="0"/>
              </a:rPr>
              <a:t>miktar</a:t>
            </a:r>
            <a:r>
              <a:rPr lang="en-US" sz="2000" dirty="0">
                <a:cs typeface="Times New Roman" pitchFamily="18" charset="0"/>
              </a:rPr>
              <a:t> </a:t>
            </a:r>
            <a:r>
              <a:rPr lang="en-US" sz="2000" dirty="0" err="1">
                <a:cs typeface="Times New Roman" pitchFamily="18" charset="0"/>
              </a:rPr>
              <a:t>teorisi</a:t>
            </a:r>
            <a:r>
              <a:rPr lang="en-US" sz="2000" dirty="0">
                <a:cs typeface="Times New Roman" pitchFamily="18" charset="0"/>
              </a:rPr>
              <a:t>:</a:t>
            </a:r>
          </a:p>
          <a:p>
            <a:pPr marL="360000"/>
            <a:r>
              <a:rPr lang="en-US" sz="2000" dirty="0">
                <a:cs typeface="Times New Roman" pitchFamily="18" charset="0"/>
              </a:rPr>
              <a:t>Para </a:t>
            </a:r>
            <a:r>
              <a:rPr lang="en-US" sz="2000" dirty="0" err="1">
                <a:cs typeface="Times New Roman" pitchFamily="18" charset="0"/>
              </a:rPr>
              <a:t>arzının</a:t>
            </a:r>
            <a:r>
              <a:rPr lang="en-US" sz="2000" dirty="0">
                <a:cs typeface="Times New Roman" pitchFamily="18" charset="0"/>
              </a:rPr>
              <a:t> </a:t>
            </a:r>
            <a:r>
              <a:rPr lang="en-US" sz="2000" dirty="0" err="1">
                <a:cs typeface="Times New Roman" pitchFamily="18" charset="0"/>
              </a:rPr>
              <a:t>büyüme</a:t>
            </a:r>
            <a:r>
              <a:rPr lang="en-US" sz="2000" dirty="0">
                <a:cs typeface="Times New Roman" pitchFamily="18" charset="0"/>
              </a:rPr>
              <a:t> </a:t>
            </a:r>
            <a:r>
              <a:rPr lang="en-US" sz="2000" dirty="0" err="1">
                <a:cs typeface="Times New Roman" pitchFamily="18" charset="0"/>
              </a:rPr>
              <a:t>hızı</a:t>
            </a:r>
            <a:r>
              <a:rPr lang="en-US" sz="2000" dirty="0">
                <a:cs typeface="Times New Roman" pitchFamily="18" charset="0"/>
              </a:rPr>
              <a:t>= Nominal </a:t>
            </a:r>
            <a:r>
              <a:rPr lang="en-US" sz="2000" b="1" dirty="0">
                <a:cs typeface="Times New Roman" pitchFamily="18" charset="0"/>
              </a:rPr>
              <a:t>GSYİH </a:t>
            </a:r>
            <a:r>
              <a:rPr lang="en-US" sz="2000" b="1" dirty="0" err="1">
                <a:cs typeface="Times New Roman" pitchFamily="18" charset="0"/>
              </a:rPr>
              <a:t>büyüme</a:t>
            </a:r>
            <a:r>
              <a:rPr lang="en-US" sz="2000" b="1" dirty="0">
                <a:cs typeface="Times New Roman" pitchFamily="18" charset="0"/>
              </a:rPr>
              <a:t> </a:t>
            </a:r>
            <a:r>
              <a:rPr lang="en-US" sz="2000" b="1" dirty="0" err="1">
                <a:cs typeface="Times New Roman" pitchFamily="18" charset="0"/>
              </a:rPr>
              <a:t>hızı</a:t>
            </a:r>
            <a:r>
              <a:rPr lang="en-US" sz="2000" b="1" dirty="0">
                <a:cs typeface="Times New Roman" pitchFamily="18" charset="0"/>
              </a:rPr>
              <a:t> </a:t>
            </a:r>
            <a:endParaRPr lang="en-US" sz="2000" dirty="0">
              <a:cs typeface="Times New Roman" pitchFamily="18" charset="0"/>
            </a:endParaRPr>
          </a:p>
          <a:p>
            <a:pPr marL="342900" indent="-342900">
              <a:lnSpc>
                <a:spcPct val="150000"/>
              </a:lnSpc>
              <a:buFont typeface="Arial" panose="020B0604020202020204" pitchFamily="34" charset="0"/>
              <a:buChar char="•"/>
            </a:pPr>
            <a:r>
              <a:rPr lang="en-US" sz="2000" dirty="0">
                <a:cs typeface="Times New Roman" pitchFamily="18" charset="0"/>
              </a:rPr>
              <a:t> </a:t>
            </a:r>
            <a:r>
              <a:rPr lang="en-US" sz="2000" dirty="0" err="1">
                <a:cs typeface="Times New Roman" pitchFamily="18" charset="0"/>
              </a:rPr>
              <a:t>Enflasyon</a:t>
            </a:r>
            <a:r>
              <a:rPr lang="en-US" sz="2000" dirty="0">
                <a:cs typeface="Times New Roman" pitchFamily="18" charset="0"/>
              </a:rPr>
              <a:t> </a:t>
            </a:r>
            <a:r>
              <a:rPr lang="en-US" sz="2000" dirty="0" err="1">
                <a:cs typeface="Times New Roman" pitchFamily="18" charset="0"/>
              </a:rPr>
              <a:t>haddi</a:t>
            </a:r>
            <a:r>
              <a:rPr lang="en-US" sz="2000" dirty="0">
                <a:cs typeface="Times New Roman" pitchFamily="18" charset="0"/>
              </a:rPr>
              <a:t>:</a:t>
            </a:r>
          </a:p>
          <a:p>
            <a:pPr>
              <a:lnSpc>
                <a:spcPct val="150000"/>
              </a:lnSpc>
            </a:pPr>
            <a:r>
              <a:rPr lang="en-US" sz="2000" dirty="0" err="1">
                <a:cs typeface="Times New Roman" pitchFamily="18" charset="0"/>
              </a:rPr>
              <a:t>Enflasyon</a:t>
            </a:r>
            <a:r>
              <a:rPr lang="en-US" sz="2000" dirty="0">
                <a:cs typeface="Times New Roman" pitchFamily="18" charset="0"/>
              </a:rPr>
              <a:t> </a:t>
            </a:r>
            <a:r>
              <a:rPr lang="en-US" sz="2000" dirty="0" err="1">
                <a:cs typeface="Times New Roman" pitchFamily="18" charset="0"/>
              </a:rPr>
              <a:t>haddi</a:t>
            </a:r>
            <a:r>
              <a:rPr lang="en-US" sz="2000" dirty="0">
                <a:cs typeface="Times New Roman" pitchFamily="18" charset="0"/>
              </a:rPr>
              <a:t> = Para </a:t>
            </a:r>
            <a:r>
              <a:rPr lang="en-US" sz="2000" dirty="0" err="1">
                <a:cs typeface="Times New Roman" pitchFamily="18" charset="0"/>
              </a:rPr>
              <a:t>arzının</a:t>
            </a:r>
            <a:r>
              <a:rPr lang="en-US" sz="2000" dirty="0">
                <a:cs typeface="Times New Roman" pitchFamily="18" charset="0"/>
              </a:rPr>
              <a:t> </a:t>
            </a:r>
            <a:r>
              <a:rPr lang="en-US" sz="2000" dirty="0" err="1">
                <a:cs typeface="Times New Roman" pitchFamily="18" charset="0"/>
              </a:rPr>
              <a:t>büyüme</a:t>
            </a:r>
            <a:r>
              <a:rPr lang="en-US" sz="2000" dirty="0">
                <a:cs typeface="Times New Roman" pitchFamily="18" charset="0"/>
              </a:rPr>
              <a:t> </a:t>
            </a:r>
            <a:r>
              <a:rPr lang="en-US" sz="2000" dirty="0" err="1">
                <a:cs typeface="Times New Roman" pitchFamily="18" charset="0"/>
              </a:rPr>
              <a:t>hızı</a:t>
            </a:r>
            <a:r>
              <a:rPr lang="en-US" sz="2000" dirty="0">
                <a:cs typeface="Times New Roman" pitchFamily="18" charset="0"/>
              </a:rPr>
              <a:t>– Reel </a:t>
            </a:r>
            <a:r>
              <a:rPr lang="en-US" sz="2000" b="1" dirty="0">
                <a:cs typeface="Times New Roman" pitchFamily="18" charset="0"/>
              </a:rPr>
              <a:t>GSYİH </a:t>
            </a:r>
            <a:r>
              <a:rPr lang="en-US" sz="2000" b="1" dirty="0" err="1">
                <a:cs typeface="Times New Roman" pitchFamily="18" charset="0"/>
              </a:rPr>
              <a:t>büyüme</a:t>
            </a:r>
            <a:r>
              <a:rPr lang="en-US" sz="2000" b="1" dirty="0">
                <a:cs typeface="Times New Roman" pitchFamily="18" charset="0"/>
              </a:rPr>
              <a:t> </a:t>
            </a:r>
            <a:r>
              <a:rPr lang="en-US" sz="2000" b="1" dirty="0" err="1">
                <a:cs typeface="Times New Roman" pitchFamily="18" charset="0"/>
              </a:rPr>
              <a:t>hızı</a:t>
            </a:r>
            <a:r>
              <a:rPr lang="en-US" sz="2000" b="1" dirty="0">
                <a:cs typeface="Times New Roman" pitchFamily="18" charset="0"/>
              </a:rPr>
              <a:t> </a:t>
            </a:r>
            <a:endParaRPr lang="en-US" sz="2000" dirty="0">
              <a:cs typeface="Times New Roman" pitchFamily="18" charset="0"/>
            </a:endParaRPr>
          </a:p>
        </p:txBody>
      </p:sp>
    </p:spTree>
    <p:extLst>
      <p:ext uri="{BB962C8B-B14F-4D97-AF65-F5344CB8AC3E}">
        <p14:creationId xmlns:p14="http://schemas.microsoft.com/office/powerpoint/2010/main" val="2482161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779252"/>
          </a:xfrm>
        </p:spPr>
        <p:txBody>
          <a:bodyPr/>
          <a:lstStyle/>
          <a:p>
            <a:r>
              <a:rPr lang="en-US" sz="3600" dirty="0">
                <a:solidFill>
                  <a:schemeClr val="bg2"/>
                </a:solidFill>
              </a:rPr>
              <a:t>Para, </a:t>
            </a:r>
            <a:r>
              <a:rPr lang="en-US" sz="3600" dirty="0" err="1">
                <a:solidFill>
                  <a:schemeClr val="bg2"/>
                </a:solidFill>
              </a:rPr>
              <a:t>Fiyatlar</a:t>
            </a:r>
            <a:r>
              <a:rPr lang="en-US" sz="3600" dirty="0">
                <a:solidFill>
                  <a:schemeClr val="bg2"/>
                </a:solidFill>
              </a:rPr>
              <a:t>, </a:t>
            </a:r>
            <a:r>
              <a:rPr lang="en-US" sz="3600" dirty="0" err="1">
                <a:solidFill>
                  <a:schemeClr val="bg2"/>
                </a:solidFill>
              </a:rPr>
              <a:t>ve</a:t>
            </a:r>
            <a:r>
              <a:rPr lang="en-US" sz="3600" dirty="0">
                <a:solidFill>
                  <a:schemeClr val="bg2"/>
                </a:solidFill>
              </a:rPr>
              <a:t> GSYİH</a:t>
            </a:r>
            <a:endParaRPr lang="en-IN" sz="2000" dirty="0"/>
          </a:p>
        </p:txBody>
      </p:sp>
      <p:sp>
        <p:nvSpPr>
          <p:cNvPr id="4" name="Content Placeholder 3"/>
          <p:cNvSpPr>
            <a:spLocks noGrp="1"/>
          </p:cNvSpPr>
          <p:nvPr>
            <p:ph idx="1"/>
          </p:nvPr>
        </p:nvSpPr>
        <p:spPr>
          <a:xfrm>
            <a:off x="381000" y="2057401"/>
            <a:ext cx="8153400" cy="761999"/>
          </a:xfrm>
        </p:spPr>
        <p:txBody>
          <a:bodyPr/>
          <a:lstStyle/>
          <a:p>
            <a:pPr marL="0" indent="0" algn="ctr">
              <a:buNone/>
            </a:pPr>
            <a:r>
              <a:rPr lang="en-US" sz="2400" dirty="0" err="1"/>
              <a:t>Paranın</a:t>
            </a:r>
            <a:r>
              <a:rPr lang="en-US" sz="2400" dirty="0"/>
              <a:t> </a:t>
            </a:r>
            <a:r>
              <a:rPr lang="en-US" sz="2400" dirty="0" err="1"/>
              <a:t>Miktar</a:t>
            </a:r>
            <a:r>
              <a:rPr lang="en-US" sz="2400" dirty="0"/>
              <a:t> </a:t>
            </a:r>
            <a:r>
              <a:rPr lang="en-US" sz="2400" dirty="0" err="1"/>
              <a:t>Teorisinin</a:t>
            </a:r>
            <a:r>
              <a:rPr lang="en-US" sz="2400" dirty="0"/>
              <a:t> </a:t>
            </a:r>
            <a:r>
              <a:rPr lang="en-US" sz="2400" dirty="0" err="1"/>
              <a:t>Uzun</a:t>
            </a:r>
            <a:r>
              <a:rPr lang="en-US" sz="2400" dirty="0"/>
              <a:t> </a:t>
            </a:r>
            <a:r>
              <a:rPr lang="en-US" sz="2400" dirty="0" err="1"/>
              <a:t>dönemli</a:t>
            </a:r>
            <a:r>
              <a:rPr lang="en-US" sz="2400" dirty="0"/>
              <a:t> </a:t>
            </a:r>
            <a:r>
              <a:rPr lang="en-US" sz="2400" dirty="0" err="1"/>
              <a:t>Öngörüsüne</a:t>
            </a:r>
            <a:r>
              <a:rPr lang="en-US" sz="2400" dirty="0"/>
              <a:t> </a:t>
            </a:r>
            <a:r>
              <a:rPr lang="en-US" sz="2400" dirty="0" err="1"/>
              <a:t>Dair</a:t>
            </a:r>
            <a:r>
              <a:rPr lang="en-US" sz="2400" dirty="0"/>
              <a:t> Test </a:t>
            </a:r>
            <a:endParaRPr lang="en-IN" sz="2400" dirty="0"/>
          </a:p>
        </p:txBody>
      </p:sp>
      <p:pic>
        <p:nvPicPr>
          <p:cNvPr id="3074" name="Picture 2" descr="A scatter plot depicts testing the long-run prediction of the quantity theory of money.&#10;The vertical axis is labeled &quot;Inflation rate (percent)&quot; and ranges from 0 to 90 in increments of 10. The horizontal axis is labeled &quot;Growth rate of money supply minus growth rate of real GDP (percent)&quot; and ranges from 0 to 90 in increments of 10. The dots are mainly clustered near the origin in the range between 0 and 20 along both the axes with few dots sloping upward to the upper right corner. The line of best fit is a line sloping upward passing through the dots making an angle of 45 degrees with the horizontal axis. The dots of some countries are highlighted as follows:&#10;◦ United States: (5 comma 5)&#10;◦ Germany: (5.5 comma 4.5)&#10;◦ France: (8 comma 5)&#10;◦ United Kingdom: (10.5 comma 5.5)&#10;◦ Qatar: (11.5 comma 3)&#10;◦ S. Korea: (14 comma 10)&#10;◦ Iceland: (22 comma 22)&#10;◦ Mexico: (25 comma 22)&#10;◦ Yemen: (25 comma 12)&#10;◦ Ghana: (26 comma 28)&#10;◦ Zaire: (33 comma 34)&#10;◦ Bolivia: (33.5 comma 30)&#10;◦ Israel: (41 comma 32)&#10;◦ Chile: (46 comma 41)&#10;◦ Poland: (46 comma 53)&#10;◦ Nicaragua: (59 comma 50)&#10;◦ Argentina: (77 comma 78)&#10;The values used in the description are approxim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429000"/>
            <a:ext cx="5090158" cy="2512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465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26852"/>
          </a:xfrm>
        </p:spPr>
        <p:txBody>
          <a:bodyPr/>
          <a:lstStyle/>
          <a:p>
            <a:r>
              <a:rPr lang="en-US" sz="3600" dirty="0" err="1">
                <a:solidFill>
                  <a:schemeClr val="bg2"/>
                </a:solidFill>
              </a:rPr>
              <a:t>Enflasyon</a:t>
            </a:r>
            <a:endParaRPr lang="en-IN" sz="2000" dirty="0">
              <a:solidFill>
                <a:schemeClr val="bg2"/>
              </a:solidFill>
            </a:endParaRPr>
          </a:p>
        </p:txBody>
      </p:sp>
      <p:sp>
        <p:nvSpPr>
          <p:cNvPr id="3" name="Text Box 1"/>
          <p:cNvSpPr>
            <a:spLocks noGrp="1"/>
          </p:cNvSpPr>
          <p:nvPr>
            <p:ph idx="1"/>
          </p:nvPr>
        </p:nvSpPr>
        <p:spPr>
          <a:xfrm>
            <a:off x="533400" y="1828800"/>
            <a:ext cx="8229600" cy="4343400"/>
          </a:xfrm>
        </p:spPr>
        <p:txBody>
          <a:bodyPr/>
          <a:lstStyle/>
          <a:p>
            <a:pPr marL="0" indent="0">
              <a:lnSpc>
                <a:spcPct val="150000"/>
              </a:lnSpc>
              <a:buNone/>
            </a:pPr>
            <a:r>
              <a:rPr lang="en-US" sz="2400" b="1" dirty="0" err="1">
                <a:cs typeface="Times New Roman" pitchFamily="18" charset="0"/>
              </a:rPr>
              <a:t>Enflasyon</a:t>
            </a:r>
            <a:r>
              <a:rPr lang="en-US" sz="2400" b="1" dirty="0">
                <a:cs typeface="Times New Roman" pitchFamily="18" charset="0"/>
              </a:rPr>
              <a:t> </a:t>
            </a:r>
            <a:endParaRPr lang="en-US" sz="2400" dirty="0">
              <a:cs typeface="Times New Roman" pitchFamily="18" charset="0"/>
            </a:endParaRPr>
          </a:p>
          <a:p>
            <a:pPr marL="457200" lvl="1" indent="0">
              <a:spcBef>
                <a:spcPts val="0"/>
              </a:spcBef>
              <a:buNone/>
            </a:pPr>
            <a:r>
              <a:rPr lang="en-US" sz="2400" dirty="0" err="1">
                <a:cs typeface="Times New Roman" pitchFamily="18" charset="0"/>
              </a:rPr>
              <a:t>Fiyatlarda</a:t>
            </a:r>
            <a:r>
              <a:rPr lang="en-US" sz="2400" dirty="0">
                <a:cs typeface="Times New Roman" pitchFamily="18" charset="0"/>
              </a:rPr>
              <a:t> </a:t>
            </a:r>
            <a:r>
              <a:rPr lang="en-US" sz="2400" dirty="0" err="1">
                <a:cs typeface="Times New Roman" pitchFamily="18" charset="0"/>
              </a:rPr>
              <a:t>artış</a:t>
            </a:r>
            <a:r>
              <a:rPr lang="en-US" sz="2400" dirty="0">
                <a:cs typeface="Times New Roman" pitchFamily="18" charset="0"/>
              </a:rPr>
              <a:t> </a:t>
            </a:r>
            <a:r>
              <a:rPr lang="en-US" sz="2400" dirty="0" err="1">
                <a:cs typeface="Times New Roman" pitchFamily="18" charset="0"/>
              </a:rPr>
              <a:t>gözlendiğinde</a:t>
            </a:r>
            <a:r>
              <a:rPr lang="en-US" sz="2400" dirty="0">
                <a:cs typeface="Times New Roman" pitchFamily="18" charset="0"/>
              </a:rPr>
              <a:t> </a:t>
            </a:r>
          </a:p>
          <a:p>
            <a:pPr marL="457200" lvl="1" indent="0">
              <a:spcBef>
                <a:spcPts val="0"/>
              </a:spcBef>
              <a:buNone/>
            </a:pPr>
            <a:endParaRPr lang="en-US" sz="2400" dirty="0">
              <a:cs typeface="Times New Roman" pitchFamily="18" charset="0"/>
            </a:endParaRPr>
          </a:p>
          <a:p>
            <a:pPr marL="0" indent="-29718">
              <a:spcBef>
                <a:spcPts val="0"/>
              </a:spcBef>
              <a:buNone/>
            </a:pPr>
            <a:r>
              <a:rPr lang="en-US" sz="2400" b="1" dirty="0" err="1">
                <a:cs typeface="Times New Roman" pitchFamily="18" charset="0"/>
              </a:rPr>
              <a:t>Deflasyon</a:t>
            </a:r>
            <a:endParaRPr lang="en-US" sz="2400" dirty="0">
              <a:cs typeface="Times New Roman" pitchFamily="18" charset="0"/>
            </a:endParaRPr>
          </a:p>
          <a:p>
            <a:pPr marL="457200" lvl="1" indent="0">
              <a:spcBef>
                <a:spcPts val="0"/>
              </a:spcBef>
              <a:buNone/>
            </a:pPr>
            <a:r>
              <a:rPr lang="en-US" sz="2400" dirty="0" err="1">
                <a:cs typeface="Times New Roman" pitchFamily="18" charset="0"/>
              </a:rPr>
              <a:t>Fiyatlarda</a:t>
            </a:r>
            <a:r>
              <a:rPr lang="en-US" sz="2400" dirty="0">
                <a:cs typeface="Times New Roman" pitchFamily="18" charset="0"/>
              </a:rPr>
              <a:t> </a:t>
            </a:r>
            <a:r>
              <a:rPr lang="en-US" sz="2400" dirty="0" err="1">
                <a:cs typeface="Times New Roman" pitchFamily="18" charset="0"/>
              </a:rPr>
              <a:t>düşüş</a:t>
            </a:r>
            <a:r>
              <a:rPr lang="en-US" sz="2400" dirty="0">
                <a:cs typeface="Times New Roman" pitchFamily="18" charset="0"/>
              </a:rPr>
              <a:t> </a:t>
            </a:r>
            <a:r>
              <a:rPr lang="en-US" sz="2400" dirty="0" err="1">
                <a:cs typeface="Times New Roman" pitchFamily="18" charset="0"/>
              </a:rPr>
              <a:t>gözlendiğinde</a:t>
            </a:r>
            <a:r>
              <a:rPr lang="en-US" sz="2400" dirty="0">
                <a:cs typeface="Times New Roman" pitchFamily="18" charset="0"/>
              </a:rPr>
              <a:t> (</a:t>
            </a:r>
            <a:r>
              <a:rPr lang="en-US" sz="2400" dirty="0" err="1">
                <a:cs typeface="Times New Roman" pitchFamily="18" charset="0"/>
              </a:rPr>
              <a:t>negatif</a:t>
            </a:r>
            <a:r>
              <a:rPr lang="en-US" sz="2400" dirty="0">
                <a:cs typeface="Times New Roman" pitchFamily="18" charset="0"/>
              </a:rPr>
              <a:t> </a:t>
            </a:r>
            <a:r>
              <a:rPr lang="en-US" sz="2400" dirty="0" err="1">
                <a:cs typeface="Times New Roman" pitchFamily="18" charset="0"/>
              </a:rPr>
              <a:t>enflasyon</a:t>
            </a:r>
            <a:r>
              <a:rPr lang="en-US" sz="2400" dirty="0">
                <a:cs typeface="Times New Roman" pitchFamily="18" charset="0"/>
              </a:rPr>
              <a:t>). </a:t>
            </a:r>
          </a:p>
          <a:p>
            <a:pPr marL="0" indent="0">
              <a:lnSpc>
                <a:spcPct val="150000"/>
              </a:lnSpc>
              <a:buNone/>
            </a:pPr>
            <a:r>
              <a:rPr lang="en-US" sz="2400" b="1" dirty="0" err="1">
                <a:cs typeface="Times New Roman" pitchFamily="18" charset="0"/>
              </a:rPr>
              <a:t>Hiperenflasyon</a:t>
            </a:r>
            <a:endParaRPr lang="en-US" sz="2400" dirty="0">
              <a:cs typeface="Times New Roman" pitchFamily="18" charset="0"/>
            </a:endParaRPr>
          </a:p>
          <a:p>
            <a:pPr marL="457200" lvl="1" indent="0">
              <a:spcBef>
                <a:spcPts val="0"/>
              </a:spcBef>
              <a:buNone/>
            </a:pPr>
            <a:r>
              <a:rPr lang="en-US" sz="2400" dirty="0" err="1">
                <a:cs typeface="Times New Roman" pitchFamily="18" charset="0"/>
              </a:rPr>
              <a:t>Fiyatların</a:t>
            </a:r>
            <a:r>
              <a:rPr lang="en-US" sz="2400" dirty="0">
                <a:cs typeface="Times New Roman" pitchFamily="18" charset="0"/>
              </a:rPr>
              <a:t> </a:t>
            </a:r>
            <a:r>
              <a:rPr lang="en-US" sz="2400" dirty="0" err="1">
                <a:cs typeface="Times New Roman" pitchFamily="18" charset="0"/>
              </a:rPr>
              <a:t>çok</a:t>
            </a:r>
            <a:r>
              <a:rPr lang="en-US" sz="2400" dirty="0">
                <a:cs typeface="Times New Roman" pitchFamily="18" charset="0"/>
              </a:rPr>
              <a:t> </a:t>
            </a:r>
            <a:r>
              <a:rPr lang="en-US" sz="2400" dirty="0" err="1">
                <a:cs typeface="Times New Roman" pitchFamily="18" charset="0"/>
              </a:rPr>
              <a:t>kısa</a:t>
            </a:r>
            <a:r>
              <a:rPr lang="en-US" sz="2400" dirty="0">
                <a:cs typeface="Times New Roman" pitchFamily="18" charset="0"/>
              </a:rPr>
              <a:t> </a:t>
            </a:r>
            <a:r>
              <a:rPr lang="en-US" sz="2400" dirty="0" err="1">
                <a:cs typeface="Times New Roman" pitchFamily="18" charset="0"/>
              </a:rPr>
              <a:t>dönemlerde</a:t>
            </a:r>
            <a:r>
              <a:rPr lang="en-US" sz="2400" dirty="0">
                <a:cs typeface="Times New Roman" pitchFamily="18" charset="0"/>
              </a:rPr>
              <a:t> </a:t>
            </a:r>
            <a:r>
              <a:rPr lang="en-US" sz="2400" dirty="0" err="1">
                <a:cs typeface="Times New Roman" pitchFamily="18" charset="0"/>
              </a:rPr>
              <a:t>aniden</a:t>
            </a:r>
            <a:r>
              <a:rPr lang="en-US" sz="2400" dirty="0">
                <a:cs typeface="Times New Roman" pitchFamily="18" charset="0"/>
              </a:rPr>
              <a:t> </a:t>
            </a:r>
            <a:r>
              <a:rPr lang="en-US" sz="2400" dirty="0" err="1">
                <a:cs typeface="Times New Roman" pitchFamily="18" charset="0"/>
              </a:rPr>
              <a:t>aşırı</a:t>
            </a:r>
            <a:r>
              <a:rPr lang="en-US" sz="2400" dirty="0">
                <a:cs typeface="Times New Roman" pitchFamily="18" charset="0"/>
              </a:rPr>
              <a:t> </a:t>
            </a:r>
            <a:r>
              <a:rPr lang="en-US" sz="2400" dirty="0" err="1">
                <a:cs typeface="Times New Roman" pitchFamily="18" charset="0"/>
              </a:rPr>
              <a:t>yükseldiği</a:t>
            </a:r>
            <a:r>
              <a:rPr lang="en-US" sz="2400" dirty="0">
                <a:cs typeface="Times New Roman" pitchFamily="18" charset="0"/>
              </a:rPr>
              <a:t> durum.</a:t>
            </a:r>
          </a:p>
        </p:txBody>
      </p:sp>
    </p:spTree>
    <p:extLst>
      <p:ext uri="{BB962C8B-B14F-4D97-AF65-F5344CB8AC3E}">
        <p14:creationId xmlns:p14="http://schemas.microsoft.com/office/powerpoint/2010/main" val="3793534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381000"/>
            <a:ext cx="8229600" cy="703052"/>
          </a:xfrm>
        </p:spPr>
        <p:txBody>
          <a:bodyPr/>
          <a:lstStyle/>
          <a:p>
            <a:r>
              <a:rPr lang="en-US" sz="3600" dirty="0" err="1">
                <a:solidFill>
                  <a:schemeClr val="bg2"/>
                </a:solidFill>
              </a:rPr>
              <a:t>Enflasyon</a:t>
            </a:r>
            <a:endParaRPr lang="en-IN" sz="2000" dirty="0"/>
          </a:p>
        </p:txBody>
      </p:sp>
      <p:sp>
        <p:nvSpPr>
          <p:cNvPr id="2" name="Text Box 1"/>
          <p:cNvSpPr>
            <a:spLocks noGrp="1"/>
          </p:cNvSpPr>
          <p:nvPr>
            <p:ph idx="1"/>
          </p:nvPr>
        </p:nvSpPr>
        <p:spPr/>
        <p:txBody>
          <a:bodyPr>
            <a:normAutofit/>
          </a:bodyPr>
          <a:lstStyle/>
          <a:p>
            <a:pPr marL="0" indent="0">
              <a:lnSpc>
                <a:spcPct val="150000"/>
              </a:lnSpc>
              <a:buNone/>
            </a:pPr>
            <a:r>
              <a:rPr lang="en-US" sz="2800" dirty="0" err="1">
                <a:cs typeface="Times New Roman" pitchFamily="18" charset="0"/>
              </a:rPr>
              <a:t>Beklenmeyen</a:t>
            </a:r>
            <a:r>
              <a:rPr lang="en-US" sz="2800" dirty="0">
                <a:cs typeface="Times New Roman" pitchFamily="18" charset="0"/>
              </a:rPr>
              <a:t> </a:t>
            </a:r>
            <a:r>
              <a:rPr lang="en-US" sz="2800" dirty="0" err="1">
                <a:cs typeface="Times New Roman" pitchFamily="18" charset="0"/>
              </a:rPr>
              <a:t>enflasyon</a:t>
            </a:r>
            <a:r>
              <a:rPr lang="en-US" sz="2800" dirty="0">
                <a:cs typeface="Times New Roman" pitchFamily="18" charset="0"/>
              </a:rPr>
              <a:t> </a:t>
            </a:r>
            <a:r>
              <a:rPr lang="en-US" sz="2800" dirty="0" err="1">
                <a:cs typeface="Times New Roman" pitchFamily="18" charset="0"/>
              </a:rPr>
              <a:t>sürecinde</a:t>
            </a:r>
            <a:r>
              <a:rPr lang="en-US" sz="2800" dirty="0">
                <a:cs typeface="Times New Roman" pitchFamily="18" charset="0"/>
              </a:rPr>
              <a:t> </a:t>
            </a:r>
            <a:r>
              <a:rPr lang="en-US" sz="2800" dirty="0" err="1">
                <a:cs typeface="Times New Roman" pitchFamily="18" charset="0"/>
              </a:rPr>
              <a:t>kazananlar</a:t>
            </a:r>
            <a:r>
              <a:rPr lang="en-US" sz="2800" dirty="0">
                <a:cs typeface="Times New Roman" pitchFamily="18" charset="0"/>
              </a:rPr>
              <a:t> </a:t>
            </a:r>
            <a:r>
              <a:rPr lang="en-US" sz="2800" dirty="0" err="1">
                <a:cs typeface="Times New Roman" pitchFamily="18" charset="0"/>
              </a:rPr>
              <a:t>kaybedenler</a:t>
            </a:r>
            <a:r>
              <a:rPr lang="en-US" sz="2800" dirty="0">
                <a:cs typeface="Times New Roman" pitchFamily="18" charset="0"/>
              </a:rPr>
              <a:t>?</a:t>
            </a:r>
          </a:p>
          <a:p>
            <a:pPr marL="0" indent="0">
              <a:lnSpc>
                <a:spcPct val="150000"/>
              </a:lnSpc>
              <a:buNone/>
            </a:pPr>
            <a:r>
              <a:rPr lang="en-US" sz="2800" b="1" dirty="0" err="1">
                <a:cs typeface="Times New Roman" pitchFamily="18" charset="0"/>
              </a:rPr>
              <a:t>Kazananlar</a:t>
            </a:r>
            <a:r>
              <a:rPr lang="en-US" sz="2800" b="1" dirty="0">
                <a:cs typeface="Times New Roman" pitchFamily="18" charset="0"/>
              </a:rPr>
              <a:t>:</a:t>
            </a:r>
            <a:endParaRPr lang="en-US" sz="2800" b="1" i="1" dirty="0">
              <a:cs typeface="Times New Roman" pitchFamily="18" charset="0"/>
            </a:endParaRPr>
          </a:p>
          <a:p>
            <a:pPr marL="514350" indent="-514350">
              <a:lnSpc>
                <a:spcPct val="150000"/>
              </a:lnSpc>
              <a:buSzPct val="100000"/>
              <a:buFont typeface="+mj-lt"/>
              <a:buAutoNum type="arabicPeriod"/>
            </a:pPr>
            <a:r>
              <a:rPr lang="en-US" sz="2800" dirty="0" err="1">
                <a:cs typeface="Times New Roman" pitchFamily="18" charset="0"/>
              </a:rPr>
              <a:t>Sabit</a:t>
            </a:r>
            <a:r>
              <a:rPr lang="en-US" sz="2800" dirty="0">
                <a:cs typeface="Times New Roman" pitchFamily="18" charset="0"/>
              </a:rPr>
              <a:t> </a:t>
            </a:r>
            <a:r>
              <a:rPr lang="en-US" sz="2800" dirty="0" err="1">
                <a:cs typeface="Times New Roman" pitchFamily="18" charset="0"/>
              </a:rPr>
              <a:t>faiz</a:t>
            </a:r>
            <a:r>
              <a:rPr lang="en-US" sz="2800" dirty="0">
                <a:cs typeface="Times New Roman" pitchFamily="18" charset="0"/>
              </a:rPr>
              <a:t> </a:t>
            </a:r>
            <a:r>
              <a:rPr lang="en-US" sz="2800" dirty="0" err="1">
                <a:cs typeface="Times New Roman" pitchFamily="18" charset="0"/>
              </a:rPr>
              <a:t>haddiyle</a:t>
            </a:r>
            <a:r>
              <a:rPr lang="en-US" sz="2800" dirty="0">
                <a:cs typeface="Times New Roman" pitchFamily="18" charset="0"/>
              </a:rPr>
              <a:t> </a:t>
            </a:r>
            <a:r>
              <a:rPr lang="en-US" sz="2800" dirty="0" err="1">
                <a:cs typeface="Times New Roman" pitchFamily="18" charset="0"/>
              </a:rPr>
              <a:t>ipotekle</a:t>
            </a:r>
            <a:r>
              <a:rPr lang="en-US" sz="2800" dirty="0">
                <a:cs typeface="Times New Roman" pitchFamily="18" charset="0"/>
              </a:rPr>
              <a:t> </a:t>
            </a:r>
            <a:r>
              <a:rPr lang="en-US" sz="2800" dirty="0" err="1">
                <a:cs typeface="Times New Roman" pitchFamily="18" charset="0"/>
              </a:rPr>
              <a:t>ev</a:t>
            </a:r>
            <a:r>
              <a:rPr lang="en-US" sz="2800" dirty="0">
                <a:cs typeface="Times New Roman" pitchFamily="18" charset="0"/>
              </a:rPr>
              <a:t> </a:t>
            </a:r>
            <a:r>
              <a:rPr lang="en-US" sz="2800" dirty="0" err="1">
                <a:cs typeface="Times New Roman" pitchFamily="18" charset="0"/>
              </a:rPr>
              <a:t>kredisi</a:t>
            </a:r>
            <a:r>
              <a:rPr lang="en-US" sz="2800" dirty="0">
                <a:cs typeface="Times New Roman" pitchFamily="18" charset="0"/>
              </a:rPr>
              <a:t> </a:t>
            </a:r>
            <a:r>
              <a:rPr lang="en-US" sz="2800" dirty="0" err="1">
                <a:cs typeface="Times New Roman" pitchFamily="18" charset="0"/>
              </a:rPr>
              <a:t>alanlar</a:t>
            </a:r>
            <a:endParaRPr lang="en-US" sz="2800" dirty="0">
              <a:cs typeface="Times New Roman" pitchFamily="18" charset="0"/>
            </a:endParaRPr>
          </a:p>
          <a:p>
            <a:pPr marL="514350" indent="-514350">
              <a:lnSpc>
                <a:spcPct val="150000"/>
              </a:lnSpc>
              <a:buSzPct val="100000"/>
              <a:buFont typeface="+mj-lt"/>
              <a:buAutoNum type="arabicPeriod"/>
            </a:pPr>
            <a:r>
              <a:rPr lang="en-US" sz="2800" dirty="0" err="1">
                <a:cs typeface="Times New Roman" pitchFamily="18" charset="0"/>
              </a:rPr>
              <a:t>Hissedarlara</a:t>
            </a:r>
            <a:r>
              <a:rPr lang="en-US" sz="2800" dirty="0">
                <a:cs typeface="Times New Roman" pitchFamily="18" charset="0"/>
              </a:rPr>
              <a:t> </a:t>
            </a:r>
            <a:r>
              <a:rPr lang="en-US" sz="2800" dirty="0" err="1">
                <a:cs typeface="Times New Roman" pitchFamily="18" charset="0"/>
              </a:rPr>
              <a:t>enflasyona</a:t>
            </a:r>
            <a:r>
              <a:rPr lang="en-US" sz="2800" dirty="0">
                <a:cs typeface="Times New Roman" pitchFamily="18" charset="0"/>
              </a:rPr>
              <a:t> </a:t>
            </a:r>
            <a:r>
              <a:rPr lang="en-US" sz="2800" dirty="0" err="1">
                <a:cs typeface="Times New Roman" pitchFamily="18" charset="0"/>
              </a:rPr>
              <a:t>endekslenmemiş</a:t>
            </a:r>
            <a:r>
              <a:rPr lang="en-US" sz="2800" dirty="0">
                <a:cs typeface="Times New Roman" pitchFamily="18" charset="0"/>
              </a:rPr>
              <a:t> </a:t>
            </a:r>
            <a:r>
              <a:rPr lang="en-US" sz="2800" dirty="0" err="1">
                <a:cs typeface="Times New Roman" pitchFamily="18" charset="0"/>
              </a:rPr>
              <a:t>paylar</a:t>
            </a:r>
            <a:r>
              <a:rPr lang="en-US" sz="2800" dirty="0">
                <a:cs typeface="Times New Roman" pitchFamily="18" charset="0"/>
              </a:rPr>
              <a:t> </a:t>
            </a:r>
            <a:r>
              <a:rPr lang="en-US" sz="2800" dirty="0" err="1">
                <a:cs typeface="Times New Roman" pitchFamily="18" charset="0"/>
              </a:rPr>
              <a:t>ödeyen</a:t>
            </a:r>
            <a:r>
              <a:rPr lang="en-US" sz="2800" dirty="0">
                <a:cs typeface="Times New Roman" pitchFamily="18" charset="0"/>
              </a:rPr>
              <a:t> </a:t>
            </a:r>
            <a:r>
              <a:rPr lang="en-US" sz="2800" dirty="0" err="1">
                <a:cs typeface="Times New Roman" pitchFamily="18" charset="0"/>
              </a:rPr>
              <a:t>firma</a:t>
            </a:r>
            <a:r>
              <a:rPr lang="en-US" sz="2800" dirty="0">
                <a:cs typeface="Times New Roman" pitchFamily="18" charset="0"/>
              </a:rPr>
              <a:t> </a:t>
            </a:r>
            <a:r>
              <a:rPr lang="en-US" sz="2800" dirty="0" err="1">
                <a:cs typeface="Times New Roman" pitchFamily="18" charset="0"/>
              </a:rPr>
              <a:t>sahipleri</a:t>
            </a:r>
            <a:endParaRPr lang="en-US" sz="2800" dirty="0">
              <a:cs typeface="Times New Roman" pitchFamily="18" charset="0"/>
            </a:endParaRPr>
          </a:p>
        </p:txBody>
      </p:sp>
    </p:spTree>
    <p:extLst>
      <p:ext uri="{BB962C8B-B14F-4D97-AF65-F5344CB8AC3E}">
        <p14:creationId xmlns:p14="http://schemas.microsoft.com/office/powerpoint/2010/main" val="3886042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457200" y="439948"/>
            <a:ext cx="8229600" cy="626852"/>
          </a:xfrm>
        </p:spPr>
        <p:txBody>
          <a:bodyPr/>
          <a:lstStyle/>
          <a:p>
            <a:r>
              <a:rPr lang="en-US" sz="3600" dirty="0" err="1">
                <a:solidFill>
                  <a:schemeClr val="bg2"/>
                </a:solidFill>
              </a:rPr>
              <a:t>Enflasyon</a:t>
            </a:r>
            <a:endParaRPr lang="en-US" sz="2000" dirty="0"/>
          </a:p>
        </p:txBody>
      </p:sp>
      <p:sp>
        <p:nvSpPr>
          <p:cNvPr id="2" name="Text Box 1"/>
          <p:cNvSpPr>
            <a:spLocks noGrp="1"/>
          </p:cNvSpPr>
          <p:nvPr>
            <p:ph idx="4294967295"/>
          </p:nvPr>
        </p:nvSpPr>
        <p:spPr>
          <a:xfrm>
            <a:off x="533400" y="1828800"/>
            <a:ext cx="8229600" cy="3886200"/>
          </a:xfrm>
          <a:noFill/>
        </p:spPr>
        <p:txBody>
          <a:bodyPr/>
          <a:lstStyle/>
          <a:p>
            <a:pPr marL="0" indent="0">
              <a:buNone/>
            </a:pPr>
            <a:r>
              <a:rPr lang="en-US" sz="2800" b="1" dirty="0" err="1"/>
              <a:t>Kaybedenler</a:t>
            </a:r>
            <a:r>
              <a:rPr lang="en-US" sz="2800" b="1" dirty="0"/>
              <a:t>:</a:t>
            </a:r>
            <a:endParaRPr lang="en-US" sz="2800" b="1" dirty="0">
              <a:solidFill>
                <a:schemeClr val="bg2"/>
              </a:solidFill>
              <a:cs typeface="Times New Roman" pitchFamily="18" charset="0"/>
            </a:endParaRPr>
          </a:p>
          <a:p>
            <a:pPr marL="514350" indent="-514350">
              <a:buFont typeface="+mj-lt"/>
              <a:buAutoNum type="arabicPeriod"/>
            </a:pPr>
            <a:r>
              <a:rPr lang="en-US" sz="2800" dirty="0" err="1">
                <a:cs typeface="Times New Roman" pitchFamily="18" charset="0"/>
              </a:rPr>
              <a:t>Sabit</a:t>
            </a:r>
            <a:r>
              <a:rPr lang="en-US" sz="2800" dirty="0">
                <a:cs typeface="Times New Roman" pitchFamily="18" charset="0"/>
              </a:rPr>
              <a:t> </a:t>
            </a:r>
            <a:r>
              <a:rPr lang="en-US" sz="2800" dirty="0" err="1">
                <a:cs typeface="Times New Roman" pitchFamily="18" charset="0"/>
              </a:rPr>
              <a:t>faizle</a:t>
            </a:r>
            <a:r>
              <a:rPr lang="en-US" sz="2800" dirty="0">
                <a:cs typeface="Times New Roman" pitchFamily="18" charset="0"/>
              </a:rPr>
              <a:t> </a:t>
            </a:r>
            <a:r>
              <a:rPr lang="en-US" sz="2800" dirty="0" err="1">
                <a:cs typeface="Times New Roman" pitchFamily="18" charset="0"/>
              </a:rPr>
              <a:t>kredi</a:t>
            </a:r>
            <a:r>
              <a:rPr lang="en-US" sz="2800" dirty="0">
                <a:cs typeface="Times New Roman" pitchFamily="18" charset="0"/>
              </a:rPr>
              <a:t> </a:t>
            </a:r>
            <a:r>
              <a:rPr lang="en-US" sz="2800" dirty="0" err="1">
                <a:cs typeface="Times New Roman" pitchFamily="18" charset="0"/>
              </a:rPr>
              <a:t>ödemesi</a:t>
            </a:r>
            <a:r>
              <a:rPr lang="en-US" sz="2800" dirty="0">
                <a:cs typeface="Times New Roman" pitchFamily="18" charset="0"/>
              </a:rPr>
              <a:t> </a:t>
            </a:r>
            <a:r>
              <a:rPr lang="en-US" sz="2800" dirty="0" err="1">
                <a:cs typeface="Times New Roman" pitchFamily="18" charset="0"/>
              </a:rPr>
              <a:t>alan</a:t>
            </a:r>
            <a:r>
              <a:rPr lang="en-US" sz="2800" dirty="0">
                <a:cs typeface="Times New Roman" pitchFamily="18" charset="0"/>
              </a:rPr>
              <a:t> </a:t>
            </a:r>
            <a:r>
              <a:rPr lang="en-US" sz="2800" dirty="0" err="1">
                <a:cs typeface="Times New Roman" pitchFamily="18" charset="0"/>
              </a:rPr>
              <a:t>banka</a:t>
            </a:r>
            <a:endParaRPr lang="en-US" sz="2800" dirty="0">
              <a:cs typeface="Times New Roman" pitchFamily="18" charset="0"/>
            </a:endParaRPr>
          </a:p>
          <a:p>
            <a:pPr marL="514350" indent="-514350">
              <a:buFont typeface="+mj-lt"/>
              <a:buAutoNum type="arabicPeriod"/>
            </a:pPr>
            <a:r>
              <a:rPr lang="en-US" sz="2800" dirty="0" err="1">
                <a:cs typeface="Times New Roman" pitchFamily="18" charset="0"/>
              </a:rPr>
              <a:t>Enflasyona</a:t>
            </a:r>
            <a:r>
              <a:rPr lang="en-US" sz="2800" dirty="0">
                <a:cs typeface="Times New Roman" pitchFamily="18" charset="0"/>
              </a:rPr>
              <a:t> </a:t>
            </a:r>
            <a:r>
              <a:rPr lang="en-US" sz="2800" dirty="0" err="1">
                <a:cs typeface="Times New Roman" pitchFamily="18" charset="0"/>
              </a:rPr>
              <a:t>endeksli</a:t>
            </a:r>
            <a:r>
              <a:rPr lang="en-US" sz="2800" dirty="0">
                <a:cs typeface="Times New Roman" pitchFamily="18" charset="0"/>
              </a:rPr>
              <a:t> </a:t>
            </a:r>
            <a:r>
              <a:rPr lang="en-US" sz="2800" dirty="0" err="1">
                <a:cs typeface="Times New Roman" pitchFamily="18" charset="0"/>
              </a:rPr>
              <a:t>olmayan</a:t>
            </a:r>
            <a:r>
              <a:rPr lang="en-US" sz="2800" dirty="0">
                <a:cs typeface="Times New Roman" pitchFamily="18" charset="0"/>
              </a:rPr>
              <a:t> </a:t>
            </a:r>
            <a:r>
              <a:rPr lang="en-US" sz="2800" dirty="0" err="1">
                <a:cs typeface="Times New Roman" pitchFamily="18" charset="0"/>
              </a:rPr>
              <a:t>emekli</a:t>
            </a:r>
            <a:r>
              <a:rPr lang="en-US" sz="2800" dirty="0">
                <a:cs typeface="Times New Roman" pitchFamily="18" charset="0"/>
              </a:rPr>
              <a:t> </a:t>
            </a:r>
            <a:r>
              <a:rPr lang="en-US" sz="2800" dirty="0" err="1">
                <a:cs typeface="Times New Roman" pitchFamily="18" charset="0"/>
              </a:rPr>
              <a:t>maaşı</a:t>
            </a:r>
            <a:r>
              <a:rPr lang="en-US" sz="2800" dirty="0">
                <a:cs typeface="Times New Roman" pitchFamily="18" charset="0"/>
              </a:rPr>
              <a:t> </a:t>
            </a:r>
            <a:r>
              <a:rPr lang="en-US" sz="2800" dirty="0" err="1">
                <a:cs typeface="Times New Roman" pitchFamily="18" charset="0"/>
              </a:rPr>
              <a:t>alan</a:t>
            </a:r>
            <a:r>
              <a:rPr lang="en-US" sz="2800" dirty="0">
                <a:cs typeface="Times New Roman" pitchFamily="18" charset="0"/>
              </a:rPr>
              <a:t> </a:t>
            </a:r>
            <a:r>
              <a:rPr lang="en-US" sz="2800" dirty="0" err="1">
                <a:cs typeface="Times New Roman" pitchFamily="18" charset="0"/>
              </a:rPr>
              <a:t>emekliler</a:t>
            </a:r>
            <a:endParaRPr lang="en-US" sz="2800" dirty="0">
              <a:cs typeface="Times New Roman" pitchFamily="18" charset="0"/>
            </a:endParaRPr>
          </a:p>
          <a:p>
            <a:pPr marL="514350" indent="-514350">
              <a:buFont typeface="+mj-lt"/>
              <a:buAutoNum type="arabicPeriod"/>
            </a:pPr>
            <a:r>
              <a:rPr lang="en-US" sz="2800" dirty="0" err="1">
                <a:cs typeface="Times New Roman" pitchFamily="18" charset="0"/>
              </a:rPr>
              <a:t>Sabit</a:t>
            </a:r>
            <a:r>
              <a:rPr lang="en-US" sz="2800" dirty="0">
                <a:cs typeface="Times New Roman" pitchFamily="18" charset="0"/>
              </a:rPr>
              <a:t> </a:t>
            </a:r>
            <a:r>
              <a:rPr lang="en-US" sz="2800" dirty="0" err="1">
                <a:cs typeface="Times New Roman" pitchFamily="18" charset="0"/>
              </a:rPr>
              <a:t>ücretliler</a:t>
            </a:r>
            <a:endParaRPr lang="en-US" sz="2800" dirty="0">
              <a:cs typeface="Times New Roman" pitchFamily="18" charset="0"/>
            </a:endParaRPr>
          </a:p>
        </p:txBody>
      </p:sp>
    </p:spTree>
    <p:extLst>
      <p:ext uri="{BB962C8B-B14F-4D97-AF65-F5344CB8AC3E}">
        <p14:creationId xmlns:p14="http://schemas.microsoft.com/office/powerpoint/2010/main" val="132001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457200" y="439948"/>
            <a:ext cx="8229600" cy="626852"/>
          </a:xfrm>
        </p:spPr>
        <p:txBody>
          <a:bodyPr/>
          <a:lstStyle/>
          <a:p>
            <a:r>
              <a:rPr lang="en-US" sz="3600" dirty="0" err="1"/>
              <a:t>Temel</a:t>
            </a:r>
            <a:r>
              <a:rPr lang="en-US" sz="3600" dirty="0"/>
              <a:t> </a:t>
            </a:r>
            <a:r>
              <a:rPr lang="en-US" sz="3600" dirty="0" err="1"/>
              <a:t>Hususlar</a:t>
            </a:r>
            <a:endParaRPr lang="en-US" sz="2000" dirty="0"/>
          </a:p>
        </p:txBody>
      </p:sp>
      <p:sp>
        <p:nvSpPr>
          <p:cNvPr id="2" name="Text Box 1"/>
          <p:cNvSpPr>
            <a:spLocks noGrp="1"/>
          </p:cNvSpPr>
          <p:nvPr>
            <p:ph idx="4294967295"/>
          </p:nvPr>
        </p:nvSpPr>
        <p:spPr>
          <a:xfrm>
            <a:off x="457200" y="1600200"/>
            <a:ext cx="8229600" cy="4572000"/>
          </a:xfrm>
        </p:spPr>
        <p:txBody>
          <a:bodyPr/>
          <a:lstStyle/>
          <a:p>
            <a:pPr marL="514350" indent="-514350">
              <a:lnSpc>
                <a:spcPct val="150000"/>
              </a:lnSpc>
              <a:spcBef>
                <a:spcPts val="0"/>
              </a:spcBef>
              <a:buFont typeface="+mj-lt"/>
              <a:buAutoNum type="arabicPeriod" startAt="3"/>
            </a:pPr>
            <a:r>
              <a:rPr lang="en-US" sz="2800" dirty="0" err="1">
                <a:cs typeface="Times New Roman" pitchFamily="18" charset="0"/>
              </a:rPr>
              <a:t>Paranın</a:t>
            </a:r>
            <a:r>
              <a:rPr lang="en-US" sz="2800" dirty="0">
                <a:cs typeface="Times New Roman" pitchFamily="18" charset="0"/>
              </a:rPr>
              <a:t> </a:t>
            </a:r>
            <a:r>
              <a:rPr lang="en-US" sz="2800" dirty="0" err="1">
                <a:cs typeface="Times New Roman" pitchFamily="18" charset="0"/>
              </a:rPr>
              <a:t>miktar</a:t>
            </a:r>
            <a:r>
              <a:rPr lang="en-US" sz="2800" dirty="0">
                <a:cs typeface="Times New Roman" pitchFamily="18" charset="0"/>
              </a:rPr>
              <a:t> </a:t>
            </a:r>
            <a:r>
              <a:rPr lang="en-US" sz="2800" dirty="0" err="1">
                <a:cs typeface="Times New Roman" pitchFamily="18" charset="0"/>
              </a:rPr>
              <a:t>teorisine</a:t>
            </a:r>
            <a:r>
              <a:rPr lang="en-US" sz="2800" dirty="0">
                <a:cs typeface="Times New Roman" pitchFamily="18" charset="0"/>
              </a:rPr>
              <a:t> </a:t>
            </a:r>
            <a:r>
              <a:rPr lang="en-US" sz="2800" dirty="0" err="1">
                <a:cs typeface="Times New Roman" pitchFamily="18" charset="0"/>
              </a:rPr>
              <a:t>göre</a:t>
            </a:r>
            <a:r>
              <a:rPr lang="en-US" sz="2800" dirty="0">
                <a:cs typeface="Times New Roman" pitchFamily="18" charset="0"/>
              </a:rPr>
              <a:t> </a:t>
            </a:r>
            <a:r>
              <a:rPr lang="en-US" sz="2800" dirty="0" err="1">
                <a:cs typeface="Times New Roman" pitchFamily="18" charset="0"/>
              </a:rPr>
              <a:t>enflasyon</a:t>
            </a:r>
            <a:r>
              <a:rPr lang="en-US" sz="2800" dirty="0">
                <a:cs typeface="Times New Roman" pitchFamily="18" charset="0"/>
              </a:rPr>
              <a:t> </a:t>
            </a:r>
            <a:r>
              <a:rPr lang="en-US" sz="2800" dirty="0" err="1">
                <a:cs typeface="Times New Roman" pitchFamily="18" charset="0"/>
              </a:rPr>
              <a:t>haddi</a:t>
            </a:r>
            <a:r>
              <a:rPr lang="en-US" sz="2800" dirty="0">
                <a:cs typeface="Times New Roman" pitchFamily="18" charset="0"/>
              </a:rPr>
              <a:t> para </a:t>
            </a:r>
            <a:r>
              <a:rPr lang="en-US" sz="2800" dirty="0" err="1">
                <a:cs typeface="Times New Roman" pitchFamily="18" charset="0"/>
              </a:rPr>
              <a:t>arzının</a:t>
            </a:r>
            <a:r>
              <a:rPr lang="en-US" sz="2800" dirty="0">
                <a:cs typeface="Times New Roman" pitchFamily="18" charset="0"/>
              </a:rPr>
              <a:t> </a:t>
            </a:r>
            <a:r>
              <a:rPr lang="en-US" sz="2800" dirty="0" err="1">
                <a:cs typeface="Times New Roman" pitchFamily="18" charset="0"/>
              </a:rPr>
              <a:t>büyümesi</a:t>
            </a:r>
            <a:r>
              <a:rPr lang="en-US" sz="2800" dirty="0">
                <a:cs typeface="Times New Roman" pitchFamily="18" charset="0"/>
              </a:rPr>
              <a:t> </a:t>
            </a:r>
            <a:r>
              <a:rPr lang="en-US" sz="2800" dirty="0" err="1">
                <a:cs typeface="Times New Roman" pitchFamily="18" charset="0"/>
              </a:rPr>
              <a:t>ile</a:t>
            </a:r>
            <a:r>
              <a:rPr lang="en-US" sz="2800" dirty="0">
                <a:cs typeface="Times New Roman" pitchFamily="18" charset="0"/>
              </a:rPr>
              <a:t> reel GSYİH </a:t>
            </a:r>
            <a:r>
              <a:rPr lang="en-US" sz="2800" dirty="0" err="1">
                <a:cs typeface="Times New Roman" pitchFamily="18" charset="0"/>
              </a:rPr>
              <a:t>büyüme</a:t>
            </a:r>
            <a:r>
              <a:rPr lang="en-US" sz="2800" dirty="0">
                <a:cs typeface="Times New Roman" pitchFamily="18" charset="0"/>
              </a:rPr>
              <a:t> </a:t>
            </a:r>
            <a:r>
              <a:rPr lang="en-US" sz="2800" dirty="0" err="1">
                <a:cs typeface="Times New Roman" pitchFamily="18" charset="0"/>
              </a:rPr>
              <a:t>oranı</a:t>
            </a:r>
            <a:r>
              <a:rPr lang="en-US" sz="2800" dirty="0">
                <a:cs typeface="Times New Roman" pitchFamily="18" charset="0"/>
              </a:rPr>
              <a:t> </a:t>
            </a:r>
            <a:r>
              <a:rPr lang="en-US" sz="2800" dirty="0" err="1">
                <a:cs typeface="Times New Roman" pitchFamily="18" charset="0"/>
              </a:rPr>
              <a:t>arasındaki</a:t>
            </a:r>
            <a:r>
              <a:rPr lang="en-US" sz="2800" dirty="0">
                <a:cs typeface="Times New Roman" pitchFamily="18" charset="0"/>
              </a:rPr>
              <a:t> </a:t>
            </a:r>
            <a:r>
              <a:rPr lang="en-US" sz="2800" dirty="0" err="1">
                <a:cs typeface="Times New Roman" pitchFamily="18" charset="0"/>
              </a:rPr>
              <a:t>farka</a:t>
            </a:r>
            <a:r>
              <a:rPr lang="en-US" sz="2800" dirty="0">
                <a:cs typeface="Times New Roman" pitchFamily="18" charset="0"/>
              </a:rPr>
              <a:t> </a:t>
            </a:r>
            <a:r>
              <a:rPr lang="en-US" sz="2800" dirty="0" err="1">
                <a:cs typeface="Times New Roman" pitchFamily="18" charset="0"/>
              </a:rPr>
              <a:t>eşittir</a:t>
            </a:r>
            <a:endParaRPr lang="en-US" sz="2800" dirty="0">
              <a:cs typeface="Times New Roman" pitchFamily="18" charset="0"/>
            </a:endParaRPr>
          </a:p>
          <a:p>
            <a:pPr marL="514350" indent="-514350">
              <a:lnSpc>
                <a:spcPct val="150000"/>
              </a:lnSpc>
              <a:spcBef>
                <a:spcPts val="0"/>
              </a:spcBef>
              <a:buFont typeface="+mj-lt"/>
              <a:buAutoNum type="arabicPeriod" startAt="3"/>
            </a:pPr>
            <a:r>
              <a:rPr lang="en-US" sz="2800" dirty="0">
                <a:cs typeface="Times New Roman" pitchFamily="18" charset="0"/>
              </a:rPr>
              <a:t>Merkez </a:t>
            </a:r>
            <a:r>
              <a:rPr lang="en-US" sz="2800" dirty="0" err="1">
                <a:cs typeface="Times New Roman" pitchFamily="18" charset="0"/>
              </a:rPr>
              <a:t>bankalarının</a:t>
            </a:r>
            <a:r>
              <a:rPr lang="en-US" sz="2800" dirty="0">
                <a:cs typeface="Times New Roman" pitchFamily="18" charset="0"/>
              </a:rPr>
              <a:t> </a:t>
            </a:r>
            <a:r>
              <a:rPr lang="en-US" sz="2800" dirty="0" err="1">
                <a:cs typeface="Times New Roman" pitchFamily="18" charset="0"/>
              </a:rPr>
              <a:t>iki</a:t>
            </a:r>
            <a:r>
              <a:rPr lang="en-US" sz="2800" dirty="0">
                <a:cs typeface="Times New Roman" pitchFamily="18" charset="0"/>
              </a:rPr>
              <a:t> </a:t>
            </a:r>
            <a:r>
              <a:rPr lang="en-US" sz="2800" dirty="0" err="1">
                <a:cs typeface="Times New Roman" pitchFamily="18" charset="0"/>
              </a:rPr>
              <a:t>öncelikli</a:t>
            </a:r>
            <a:r>
              <a:rPr lang="en-US" sz="2800" dirty="0">
                <a:cs typeface="Times New Roman" pitchFamily="18" charset="0"/>
              </a:rPr>
              <a:t> </a:t>
            </a:r>
            <a:r>
              <a:rPr lang="en-US" sz="2800" dirty="0" err="1">
                <a:cs typeface="Times New Roman" pitchFamily="18" charset="0"/>
              </a:rPr>
              <a:t>hedefi</a:t>
            </a:r>
            <a:r>
              <a:rPr lang="en-US" sz="2800" dirty="0">
                <a:cs typeface="Times New Roman" pitchFamily="18" charset="0"/>
              </a:rPr>
              <a:t> —</a:t>
            </a:r>
            <a:r>
              <a:rPr lang="en-US" sz="2800" dirty="0" err="1">
                <a:cs typeface="Times New Roman" pitchFamily="18" charset="0"/>
              </a:rPr>
              <a:t>düşük</a:t>
            </a:r>
            <a:r>
              <a:rPr lang="en-US" sz="2800" dirty="0">
                <a:cs typeface="Times New Roman" pitchFamily="18" charset="0"/>
              </a:rPr>
              <a:t> </a:t>
            </a:r>
            <a:r>
              <a:rPr lang="en-US" sz="2800" dirty="0" err="1">
                <a:cs typeface="Times New Roman" pitchFamily="18" charset="0"/>
              </a:rPr>
              <a:t>enflasyon</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yüksek</a:t>
            </a:r>
            <a:r>
              <a:rPr lang="en-US" sz="2800" dirty="0">
                <a:cs typeface="Times New Roman" pitchFamily="18" charset="0"/>
              </a:rPr>
              <a:t> </a:t>
            </a:r>
            <a:r>
              <a:rPr lang="en-US" sz="2800" dirty="0" err="1">
                <a:cs typeface="Times New Roman" pitchFamily="18" charset="0"/>
              </a:rPr>
              <a:t>istihdam</a:t>
            </a:r>
            <a:r>
              <a:rPr lang="en-US" sz="2800" dirty="0">
                <a:cs typeface="Times New Roman" pitchFamily="18" charset="0"/>
              </a:rPr>
              <a:t>.</a:t>
            </a:r>
            <a:endParaRPr lang="en-US" sz="2800" strike="sngStrike" dirty="0">
              <a:cs typeface="Times New Roman" pitchFamily="18" charset="0"/>
            </a:endParaRPr>
          </a:p>
        </p:txBody>
      </p:sp>
    </p:spTree>
    <p:extLst>
      <p:ext uri="{BB962C8B-B14F-4D97-AF65-F5344CB8AC3E}">
        <p14:creationId xmlns:p14="http://schemas.microsoft.com/office/powerpoint/2010/main" val="628868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457200" y="439948"/>
            <a:ext cx="8229600" cy="626852"/>
          </a:xfrm>
        </p:spPr>
        <p:txBody>
          <a:bodyPr/>
          <a:lstStyle/>
          <a:p>
            <a:r>
              <a:rPr lang="en-US" sz="3600" dirty="0" err="1"/>
              <a:t>Temel</a:t>
            </a:r>
            <a:r>
              <a:rPr lang="en-US" sz="3600" dirty="0"/>
              <a:t> </a:t>
            </a:r>
            <a:r>
              <a:rPr lang="en-US" sz="3600" dirty="0" err="1"/>
              <a:t>hususlar</a:t>
            </a:r>
            <a:endParaRPr lang="en-US" sz="2000" dirty="0"/>
          </a:p>
        </p:txBody>
      </p:sp>
      <p:sp>
        <p:nvSpPr>
          <p:cNvPr id="2" name="Text Box 1"/>
          <p:cNvSpPr>
            <a:spLocks noGrp="1"/>
          </p:cNvSpPr>
          <p:nvPr>
            <p:ph idx="4294967295"/>
          </p:nvPr>
        </p:nvSpPr>
        <p:spPr>
          <a:xfrm>
            <a:off x="457200" y="1295400"/>
            <a:ext cx="8229600" cy="5105400"/>
          </a:xfrm>
          <a:noFill/>
        </p:spPr>
        <p:txBody>
          <a:bodyPr/>
          <a:lstStyle/>
          <a:p>
            <a:pPr marL="514350" indent="-514350">
              <a:lnSpc>
                <a:spcPct val="150000"/>
              </a:lnSpc>
              <a:spcBef>
                <a:spcPts val="0"/>
              </a:spcBef>
              <a:buFont typeface="+mj-lt"/>
              <a:buAutoNum type="arabicPeriod" startAt="5"/>
            </a:pPr>
            <a:r>
              <a:rPr lang="en-US" sz="2800" dirty="0">
                <a:cs typeface="Times New Roman" panose="02020603050405020304" pitchFamily="18" charset="0"/>
              </a:rPr>
              <a:t>Merkez </a:t>
            </a:r>
            <a:r>
              <a:rPr lang="en-US" sz="2800" dirty="0" err="1">
                <a:cs typeface="Times New Roman" panose="02020603050405020304" pitchFamily="18" charset="0"/>
              </a:rPr>
              <a:t>bankaları</a:t>
            </a:r>
            <a:r>
              <a:rPr lang="en-US" sz="2800" dirty="0">
                <a:cs typeface="Times New Roman" panose="02020603050405020304" pitchFamily="18" charset="0"/>
              </a:rPr>
              <a:t> </a:t>
            </a:r>
            <a:r>
              <a:rPr lang="en-US" sz="2800" dirty="0" err="1">
                <a:cs typeface="Times New Roman" panose="02020603050405020304" pitchFamily="18" charset="0"/>
              </a:rPr>
              <a:t>özel</a:t>
            </a:r>
            <a:r>
              <a:rPr lang="en-US" sz="2800" dirty="0">
                <a:cs typeface="Times New Roman" panose="02020603050405020304" pitchFamily="18" charset="0"/>
              </a:rPr>
              <a:t> </a:t>
            </a:r>
            <a:r>
              <a:rPr lang="en-US" sz="2800" dirty="0" err="1">
                <a:cs typeface="Times New Roman" panose="02020603050405020304" pitchFamily="18" charset="0"/>
              </a:rPr>
              <a:t>bankaların</a:t>
            </a:r>
            <a:r>
              <a:rPr lang="en-US" sz="2800" dirty="0">
                <a:cs typeface="Times New Roman" panose="02020603050405020304" pitchFamily="18" charset="0"/>
              </a:rPr>
              <a:t> </a:t>
            </a:r>
            <a:r>
              <a:rPr lang="en-US" sz="2800" dirty="0" err="1">
                <a:cs typeface="Times New Roman" panose="02020603050405020304" pitchFamily="18" charset="0"/>
              </a:rPr>
              <a:t>rezervlerini</a:t>
            </a:r>
            <a:r>
              <a:rPr lang="en-US" sz="2800" dirty="0">
                <a:cs typeface="Times New Roman" panose="02020603050405020304" pitchFamily="18" charset="0"/>
              </a:rPr>
              <a:t> </a:t>
            </a:r>
            <a:r>
              <a:rPr lang="en-US" sz="2800" dirty="0" err="1">
                <a:cs typeface="Times New Roman" panose="02020603050405020304" pitchFamily="18" charset="0"/>
              </a:rPr>
              <a:t>tutarlar</a:t>
            </a:r>
            <a:r>
              <a:rPr lang="en-US" sz="2800" dirty="0">
                <a:cs typeface="Times New Roman" panose="02020603050405020304" pitchFamily="18" charset="0"/>
              </a:rPr>
              <a:t>.</a:t>
            </a:r>
          </a:p>
          <a:p>
            <a:pPr marL="514350" indent="-514350">
              <a:lnSpc>
                <a:spcPct val="150000"/>
              </a:lnSpc>
              <a:spcBef>
                <a:spcPts val="0"/>
              </a:spcBef>
              <a:buFont typeface="+mj-lt"/>
              <a:buAutoNum type="arabicPeriod" startAt="5"/>
            </a:pPr>
            <a:r>
              <a:rPr lang="en-US" sz="2800" dirty="0">
                <a:cs typeface="Times New Roman" panose="02020603050405020304" pitchFamily="18" charset="0"/>
              </a:rPr>
              <a:t>Merkez </a:t>
            </a:r>
            <a:r>
              <a:rPr lang="en-US" sz="2800" dirty="0" err="1">
                <a:cs typeface="Times New Roman" panose="02020603050405020304" pitchFamily="18" charset="0"/>
              </a:rPr>
              <a:t>bankalarının</a:t>
            </a:r>
            <a:r>
              <a:rPr lang="en-US" sz="2800" dirty="0">
                <a:cs typeface="Times New Roman" panose="02020603050405020304" pitchFamily="18" charset="0"/>
              </a:rPr>
              <a:t> </a:t>
            </a:r>
            <a:r>
              <a:rPr lang="en-US" sz="2800" dirty="0" err="1">
                <a:cs typeface="Times New Roman" panose="02020603050405020304" pitchFamily="18" charset="0"/>
              </a:rPr>
              <a:t>üç</a:t>
            </a:r>
            <a:r>
              <a:rPr lang="en-US" sz="2800" dirty="0">
                <a:cs typeface="Times New Roman" panose="02020603050405020304" pitchFamily="18" charset="0"/>
              </a:rPr>
              <a:t> </a:t>
            </a:r>
            <a:r>
              <a:rPr lang="en-US" sz="2800" dirty="0" err="1">
                <a:cs typeface="Times New Roman" panose="02020603050405020304" pitchFamily="18" charset="0"/>
              </a:rPr>
              <a:t>rolü</a:t>
            </a:r>
            <a:r>
              <a:rPr lang="en-US" sz="2800" dirty="0">
                <a:cs typeface="Times New Roman" panose="02020603050405020304" pitchFamily="18" charset="0"/>
              </a:rPr>
              <a:t>: (1) </a:t>
            </a:r>
            <a:r>
              <a:rPr lang="en-US" sz="2800" dirty="0" err="1">
                <a:cs typeface="Times New Roman" panose="02020603050405020304" pitchFamily="18" charset="0"/>
              </a:rPr>
              <a:t>kısa</a:t>
            </a:r>
            <a:r>
              <a:rPr lang="en-US" sz="2800" dirty="0">
                <a:cs typeface="Times New Roman" panose="02020603050405020304" pitchFamily="18" charset="0"/>
              </a:rPr>
              <a:t> </a:t>
            </a:r>
            <a:r>
              <a:rPr lang="en-US" sz="2800" dirty="0" err="1">
                <a:cs typeface="Times New Roman" panose="02020603050405020304" pitchFamily="18" charset="0"/>
              </a:rPr>
              <a:t>vadeli</a:t>
            </a:r>
            <a:r>
              <a:rPr lang="en-US" sz="2800" dirty="0">
                <a:cs typeface="Times New Roman" panose="02020603050405020304" pitchFamily="18" charset="0"/>
              </a:rPr>
              <a:t> </a:t>
            </a:r>
            <a:r>
              <a:rPr lang="en-US" sz="2800" dirty="0" err="1">
                <a:cs typeface="Times New Roman" panose="02020603050405020304" pitchFamily="18" charset="0"/>
              </a:rPr>
              <a:t>faiz</a:t>
            </a:r>
            <a:r>
              <a:rPr lang="en-US" sz="2800" dirty="0">
                <a:cs typeface="Times New Roman" panose="02020603050405020304" pitchFamily="18" charset="0"/>
              </a:rPr>
              <a:t> </a:t>
            </a:r>
            <a:r>
              <a:rPr lang="en-US" sz="2800" dirty="0" err="1">
                <a:cs typeface="Times New Roman" panose="02020603050405020304" pitchFamily="18" charset="0"/>
              </a:rPr>
              <a:t>haddini</a:t>
            </a:r>
            <a:r>
              <a:rPr lang="en-US" sz="2800" dirty="0">
                <a:cs typeface="Times New Roman" panose="02020603050405020304" pitchFamily="18" charset="0"/>
              </a:rPr>
              <a:t> </a:t>
            </a:r>
            <a:r>
              <a:rPr lang="en-US" sz="2800" dirty="0" err="1">
                <a:cs typeface="Times New Roman" panose="02020603050405020304" pitchFamily="18" charset="0"/>
              </a:rPr>
              <a:t>belirlemek</a:t>
            </a:r>
            <a:r>
              <a:rPr lang="en-US" sz="2800" dirty="0">
                <a:cs typeface="Times New Roman" panose="02020603050405020304" pitchFamily="18" charset="0"/>
              </a:rPr>
              <a:t>; (2) para </a:t>
            </a:r>
            <a:r>
              <a:rPr lang="en-US" sz="2800" dirty="0" err="1">
                <a:cs typeface="Times New Roman" panose="02020603050405020304" pitchFamily="18" charset="0"/>
              </a:rPr>
              <a:t>arzı</a:t>
            </a:r>
            <a:r>
              <a:rPr lang="en-US" sz="2800" dirty="0">
                <a:cs typeface="Times New Roman" panose="02020603050405020304" pitchFamily="18" charset="0"/>
              </a:rPr>
              <a:t> </a:t>
            </a:r>
            <a:r>
              <a:rPr lang="en-US" sz="2800" dirty="0" err="1">
                <a:cs typeface="Times New Roman" panose="02020603050405020304" pitchFamily="18" charset="0"/>
              </a:rPr>
              <a:t>ve</a:t>
            </a:r>
            <a:r>
              <a:rPr lang="en-US" sz="2800" dirty="0">
                <a:cs typeface="Times New Roman" panose="02020603050405020304" pitchFamily="18" charset="0"/>
              </a:rPr>
              <a:t> </a:t>
            </a:r>
            <a:r>
              <a:rPr lang="en-US" sz="2800" dirty="0" err="1">
                <a:cs typeface="Times New Roman" panose="02020603050405020304" pitchFamily="18" charset="0"/>
              </a:rPr>
              <a:t>enflasyon</a:t>
            </a:r>
            <a:r>
              <a:rPr lang="en-US" sz="2800" dirty="0">
                <a:cs typeface="Times New Roman" panose="02020603050405020304" pitchFamily="18" charset="0"/>
              </a:rPr>
              <a:t> </a:t>
            </a:r>
            <a:r>
              <a:rPr lang="en-US" sz="2800" dirty="0" err="1">
                <a:cs typeface="Times New Roman" panose="02020603050405020304" pitchFamily="18" charset="0"/>
              </a:rPr>
              <a:t>haddini</a:t>
            </a:r>
            <a:r>
              <a:rPr lang="en-US" sz="2800" dirty="0">
                <a:cs typeface="Times New Roman" panose="02020603050405020304" pitchFamily="18" charset="0"/>
              </a:rPr>
              <a:t> </a:t>
            </a:r>
            <a:r>
              <a:rPr lang="en-US" sz="2800" dirty="0" err="1">
                <a:cs typeface="Times New Roman" panose="02020603050405020304" pitchFamily="18" charset="0"/>
              </a:rPr>
              <a:t>yönetmek</a:t>
            </a:r>
            <a:r>
              <a:rPr lang="en-US" sz="2800" dirty="0">
                <a:cs typeface="Times New Roman" panose="02020603050405020304" pitchFamily="18" charset="0"/>
              </a:rPr>
              <a:t>, (3) </a:t>
            </a:r>
            <a:r>
              <a:rPr lang="en-US" sz="2800" dirty="0" err="1">
                <a:cs typeface="Times New Roman" panose="02020603050405020304" pitchFamily="18" charset="0"/>
              </a:rPr>
              <a:t>uzun</a:t>
            </a:r>
            <a:r>
              <a:rPr lang="en-US" sz="2800" dirty="0">
                <a:cs typeface="Times New Roman" panose="02020603050405020304" pitchFamily="18" charset="0"/>
              </a:rPr>
              <a:t> </a:t>
            </a:r>
            <a:r>
              <a:rPr lang="en-US" sz="2800" dirty="0" err="1">
                <a:cs typeface="Times New Roman" panose="02020603050405020304" pitchFamily="18" charset="0"/>
              </a:rPr>
              <a:t>vadeli</a:t>
            </a:r>
            <a:r>
              <a:rPr lang="en-US" sz="2800" dirty="0">
                <a:cs typeface="Times New Roman" panose="02020603050405020304" pitchFamily="18" charset="0"/>
              </a:rPr>
              <a:t> reel </a:t>
            </a:r>
            <a:r>
              <a:rPr lang="en-US" sz="2800" dirty="0" err="1">
                <a:cs typeface="Times New Roman" panose="02020603050405020304" pitchFamily="18" charset="0"/>
              </a:rPr>
              <a:t>faiz</a:t>
            </a:r>
            <a:r>
              <a:rPr lang="en-US" sz="2800" dirty="0">
                <a:cs typeface="Times New Roman" panose="02020603050405020304" pitchFamily="18" charset="0"/>
              </a:rPr>
              <a:t> </a:t>
            </a:r>
            <a:r>
              <a:rPr lang="en-US" sz="2800" dirty="0" err="1">
                <a:cs typeface="Times New Roman" panose="02020603050405020304" pitchFamily="18" charset="0"/>
              </a:rPr>
              <a:t>haddini</a:t>
            </a:r>
            <a:r>
              <a:rPr lang="en-US" sz="2800" dirty="0">
                <a:cs typeface="Times New Roman" panose="02020603050405020304" pitchFamily="18" charset="0"/>
              </a:rPr>
              <a:t> </a:t>
            </a:r>
            <a:r>
              <a:rPr lang="en-US" sz="2800" dirty="0" err="1">
                <a:cs typeface="Times New Roman" panose="02020603050405020304" pitchFamily="18" charset="0"/>
              </a:rPr>
              <a:t>belirlemek</a:t>
            </a:r>
            <a:r>
              <a:rPr lang="en-US" sz="2800" dirty="0">
                <a:cs typeface="Times New Roman" panose="02020603050405020304" pitchFamily="18" charset="0"/>
              </a:rPr>
              <a:t>.</a:t>
            </a:r>
          </a:p>
        </p:txBody>
      </p:sp>
    </p:spTree>
    <p:extLst>
      <p:ext uri="{BB962C8B-B14F-4D97-AF65-F5344CB8AC3E}">
        <p14:creationId xmlns:p14="http://schemas.microsoft.com/office/powerpoint/2010/main" val="302565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779252"/>
          </a:xfrm>
        </p:spPr>
        <p:txBody>
          <a:bodyPr/>
          <a:lstStyle/>
          <a:p>
            <a:r>
              <a:rPr lang="en-US" sz="3600" dirty="0">
                <a:solidFill>
                  <a:schemeClr val="bg2"/>
                </a:solidFill>
              </a:rPr>
              <a:t>Para</a:t>
            </a:r>
            <a:endParaRPr lang="en-IN" sz="2000" dirty="0">
              <a:solidFill>
                <a:schemeClr val="bg2"/>
              </a:solidFill>
            </a:endParaRPr>
          </a:p>
        </p:txBody>
      </p:sp>
      <p:sp>
        <p:nvSpPr>
          <p:cNvPr id="2" name="Content Placeholder 1"/>
          <p:cNvSpPr>
            <a:spLocks noGrp="1"/>
          </p:cNvSpPr>
          <p:nvPr>
            <p:ph idx="4294967295"/>
          </p:nvPr>
        </p:nvSpPr>
        <p:spPr>
          <a:xfrm>
            <a:off x="457200" y="1600201"/>
            <a:ext cx="8229600" cy="1905000"/>
          </a:xfrm>
        </p:spPr>
        <p:txBody>
          <a:bodyPr/>
          <a:lstStyle/>
          <a:p>
            <a:pPr marL="0" indent="0">
              <a:lnSpc>
                <a:spcPct val="150000"/>
              </a:lnSpc>
              <a:spcBef>
                <a:spcPts val="0"/>
              </a:spcBef>
              <a:buNone/>
            </a:pPr>
            <a:r>
              <a:rPr lang="en-US" sz="2800" b="1" dirty="0">
                <a:cs typeface="Times New Roman" pitchFamily="18" charset="0"/>
              </a:rPr>
              <a:t>Para, </a:t>
            </a:r>
            <a:r>
              <a:rPr lang="en-US" sz="2800" dirty="0" err="1">
                <a:cs typeface="Times New Roman" pitchFamily="18" charset="0"/>
              </a:rPr>
              <a:t>insanların</a:t>
            </a:r>
            <a:r>
              <a:rPr lang="en-US" sz="2800" dirty="0">
                <a:cs typeface="Times New Roman" pitchFamily="18" charset="0"/>
              </a:rPr>
              <a:t> mal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hizmet</a:t>
            </a:r>
            <a:r>
              <a:rPr lang="en-US" sz="2800" dirty="0">
                <a:cs typeface="Times New Roman" pitchFamily="18" charset="0"/>
              </a:rPr>
              <a:t> </a:t>
            </a:r>
            <a:r>
              <a:rPr lang="en-US" sz="2800" dirty="0" err="1">
                <a:cs typeface="Times New Roman" pitchFamily="18" charset="0"/>
              </a:rPr>
              <a:t>satın</a:t>
            </a:r>
            <a:r>
              <a:rPr lang="en-US" sz="2800" dirty="0">
                <a:cs typeface="Times New Roman" pitchFamily="18" charset="0"/>
              </a:rPr>
              <a:t> </a:t>
            </a:r>
            <a:r>
              <a:rPr lang="en-US" sz="2800" dirty="0" err="1">
                <a:cs typeface="Times New Roman" pitchFamily="18" charset="0"/>
              </a:rPr>
              <a:t>alırken</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satarken</a:t>
            </a:r>
            <a:r>
              <a:rPr lang="en-US" sz="2800" dirty="0">
                <a:cs typeface="Times New Roman" pitchFamily="18" charset="0"/>
              </a:rPr>
              <a:t> </a:t>
            </a:r>
            <a:r>
              <a:rPr lang="en-US" sz="2800" dirty="0" err="1">
                <a:cs typeface="Times New Roman" pitchFamily="18" charset="0"/>
              </a:rPr>
              <a:t>ödeme</a:t>
            </a:r>
            <a:r>
              <a:rPr lang="en-US" sz="2800" dirty="0">
                <a:cs typeface="Times New Roman" pitchFamily="18" charset="0"/>
              </a:rPr>
              <a:t> </a:t>
            </a:r>
            <a:r>
              <a:rPr lang="en-US" sz="2800" dirty="0" err="1">
                <a:cs typeface="Times New Roman" pitchFamily="18" charset="0"/>
              </a:rPr>
              <a:t>yapmak</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almak</a:t>
            </a:r>
            <a:r>
              <a:rPr lang="en-US" sz="2800" dirty="0">
                <a:cs typeface="Times New Roman" pitchFamily="18" charset="0"/>
              </a:rPr>
              <a:t> </a:t>
            </a:r>
            <a:r>
              <a:rPr lang="en-US" sz="2800" dirty="0" err="1">
                <a:cs typeface="Times New Roman" pitchFamily="18" charset="0"/>
              </a:rPr>
              <a:t>için</a:t>
            </a:r>
            <a:r>
              <a:rPr lang="en-US" sz="2800" dirty="0">
                <a:cs typeface="Times New Roman" pitchFamily="18" charset="0"/>
              </a:rPr>
              <a:t> </a:t>
            </a:r>
            <a:r>
              <a:rPr lang="en-US" sz="2800" dirty="0" err="1">
                <a:cs typeface="Times New Roman" pitchFamily="18" charset="0"/>
              </a:rPr>
              <a:t>kullandıkları</a:t>
            </a:r>
            <a:r>
              <a:rPr lang="en-US" sz="2800" dirty="0">
                <a:cs typeface="Times New Roman" pitchFamily="18" charset="0"/>
              </a:rPr>
              <a:t> </a:t>
            </a:r>
            <a:r>
              <a:rPr lang="en-US" sz="2800" dirty="0" err="1">
                <a:cs typeface="Times New Roman" pitchFamily="18" charset="0"/>
              </a:rPr>
              <a:t>bir</a:t>
            </a:r>
            <a:r>
              <a:rPr lang="en-US" sz="2800" dirty="0">
                <a:cs typeface="Times New Roman" pitchFamily="18" charset="0"/>
              </a:rPr>
              <a:t> </a:t>
            </a:r>
            <a:r>
              <a:rPr lang="en-US" sz="2800" dirty="0" err="1">
                <a:cs typeface="Times New Roman" pitchFamily="18" charset="0"/>
              </a:rPr>
              <a:t>varlıktır</a:t>
            </a:r>
            <a:endParaRPr lang="en-US" sz="2800" dirty="0">
              <a:cs typeface="Times New Roman" pitchFamily="18" charset="0"/>
            </a:endParaRPr>
          </a:p>
        </p:txBody>
      </p:sp>
      <p:pic>
        <p:nvPicPr>
          <p:cNvPr id="5" name="Picture 4" descr="Photo shows bunch of coins on left and bundles of $100 bills on righ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9210" y="3810000"/>
            <a:ext cx="5844708" cy="2270760"/>
          </a:xfrm>
          <a:prstGeom prst="rect">
            <a:avLst/>
          </a:prstGeom>
          <a:ln>
            <a:solidFill>
              <a:srgbClr val="000000"/>
            </a:solidFill>
          </a:ln>
        </p:spPr>
      </p:pic>
    </p:spTree>
    <p:extLst>
      <p:ext uri="{BB962C8B-B14F-4D97-AF65-F5344CB8AC3E}">
        <p14:creationId xmlns:p14="http://schemas.microsoft.com/office/powerpoint/2010/main" val="1777191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57200"/>
            <a:ext cx="8229600" cy="703052"/>
          </a:xfrm>
        </p:spPr>
        <p:txBody>
          <a:bodyPr/>
          <a:lstStyle/>
          <a:p>
            <a:r>
              <a:rPr lang="en-US" sz="3600" dirty="0">
                <a:solidFill>
                  <a:schemeClr val="bg2"/>
                </a:solidFill>
              </a:rPr>
              <a:t>Para</a:t>
            </a:r>
            <a:endParaRPr lang="en-IN" sz="2000" dirty="0">
              <a:solidFill>
                <a:schemeClr val="bg2"/>
              </a:solidFill>
            </a:endParaRPr>
          </a:p>
        </p:txBody>
      </p:sp>
      <p:sp>
        <p:nvSpPr>
          <p:cNvPr id="2" name="Content Placeholder 1"/>
          <p:cNvSpPr>
            <a:spLocks noGrp="1"/>
          </p:cNvSpPr>
          <p:nvPr>
            <p:ph idx="4294967295"/>
          </p:nvPr>
        </p:nvSpPr>
        <p:spPr>
          <a:xfrm>
            <a:off x="533400" y="2362200"/>
            <a:ext cx="8229600" cy="2895600"/>
          </a:xfrm>
        </p:spPr>
        <p:txBody>
          <a:bodyPr/>
          <a:lstStyle/>
          <a:p>
            <a:pPr marL="0" indent="0">
              <a:buNone/>
            </a:pPr>
            <a:r>
              <a:rPr lang="en-US" sz="2800" b="1" dirty="0" err="1">
                <a:cs typeface="Times New Roman" pitchFamily="18" charset="0"/>
              </a:rPr>
              <a:t>Paranın</a:t>
            </a:r>
            <a:r>
              <a:rPr lang="en-US" sz="2800" b="1" dirty="0">
                <a:cs typeface="Times New Roman" pitchFamily="18" charset="0"/>
              </a:rPr>
              <a:t> </a:t>
            </a:r>
            <a:r>
              <a:rPr lang="en-US" sz="2800" b="1" dirty="0" err="1">
                <a:cs typeface="Times New Roman" pitchFamily="18" charset="0"/>
              </a:rPr>
              <a:t>işlevleri</a:t>
            </a:r>
            <a:r>
              <a:rPr lang="en-US" sz="2800" dirty="0">
                <a:cs typeface="Times New Roman" pitchFamily="18" charset="0"/>
              </a:rPr>
              <a:t>:</a:t>
            </a:r>
          </a:p>
          <a:p>
            <a:pPr marL="514350" indent="-514350">
              <a:spcBef>
                <a:spcPts val="2500"/>
              </a:spcBef>
              <a:buFont typeface="+mj-lt"/>
              <a:buAutoNum type="arabicPeriod"/>
            </a:pPr>
            <a:r>
              <a:rPr lang="en-US" sz="2800" dirty="0" err="1">
                <a:cs typeface="Times New Roman" pitchFamily="18" charset="0"/>
              </a:rPr>
              <a:t>Değişim</a:t>
            </a:r>
            <a:r>
              <a:rPr lang="en-US" sz="2800" dirty="0">
                <a:cs typeface="Times New Roman" pitchFamily="18" charset="0"/>
              </a:rPr>
              <a:t> </a:t>
            </a:r>
            <a:r>
              <a:rPr lang="en-US" sz="2800" dirty="0" err="1">
                <a:cs typeface="Times New Roman" pitchFamily="18" charset="0"/>
              </a:rPr>
              <a:t>aracı</a:t>
            </a:r>
            <a:r>
              <a:rPr lang="en-US" sz="2800" dirty="0">
                <a:cs typeface="Times New Roman" pitchFamily="18" charset="0"/>
              </a:rPr>
              <a:t>.</a:t>
            </a:r>
          </a:p>
          <a:p>
            <a:pPr marL="514350" indent="-514350">
              <a:buFont typeface="+mj-lt"/>
              <a:buAutoNum type="arabicPeriod"/>
            </a:pPr>
            <a:r>
              <a:rPr lang="en-US" sz="2800" dirty="0" err="1">
                <a:cs typeface="Times New Roman" pitchFamily="18" charset="0"/>
              </a:rPr>
              <a:t>Birikim</a:t>
            </a:r>
            <a:r>
              <a:rPr lang="en-US" sz="2800" dirty="0">
                <a:cs typeface="Times New Roman" pitchFamily="18" charset="0"/>
              </a:rPr>
              <a:t> </a:t>
            </a:r>
            <a:r>
              <a:rPr lang="en-US" sz="2800" dirty="0" err="1">
                <a:cs typeface="Times New Roman" pitchFamily="18" charset="0"/>
              </a:rPr>
              <a:t>aracı</a:t>
            </a:r>
            <a:r>
              <a:rPr lang="en-US" sz="2800" dirty="0">
                <a:cs typeface="Times New Roman" pitchFamily="18" charset="0"/>
              </a:rPr>
              <a:t>.</a:t>
            </a:r>
          </a:p>
          <a:p>
            <a:pPr marL="514350" indent="-514350">
              <a:buFont typeface="+mj-lt"/>
              <a:buAutoNum type="arabicPeriod"/>
            </a:pPr>
            <a:r>
              <a:rPr lang="en-US" sz="2800" dirty="0" err="1">
                <a:cs typeface="Times New Roman" pitchFamily="18" charset="0"/>
              </a:rPr>
              <a:t>Ölçüm</a:t>
            </a:r>
            <a:r>
              <a:rPr lang="en-US" sz="2800" dirty="0">
                <a:cs typeface="Times New Roman" pitchFamily="18" charset="0"/>
              </a:rPr>
              <a:t> </a:t>
            </a:r>
            <a:r>
              <a:rPr lang="en-US" sz="2800" dirty="0" err="1">
                <a:cs typeface="Times New Roman" pitchFamily="18" charset="0"/>
              </a:rPr>
              <a:t>birimi</a:t>
            </a:r>
            <a:r>
              <a:rPr lang="en-US" sz="2800" dirty="0">
                <a:cs typeface="Times New Roman" pitchFamily="18" charset="0"/>
              </a:rPr>
              <a:t> (</a:t>
            </a:r>
            <a:r>
              <a:rPr lang="en-US" sz="2800" dirty="0" err="1">
                <a:cs typeface="Times New Roman" pitchFamily="18" charset="0"/>
              </a:rPr>
              <a:t>değer</a:t>
            </a:r>
            <a:r>
              <a:rPr lang="en-US" sz="2800" dirty="0">
                <a:cs typeface="Times New Roman" pitchFamily="18" charset="0"/>
              </a:rPr>
              <a:t> </a:t>
            </a:r>
            <a:r>
              <a:rPr lang="en-US" sz="2800" dirty="0" err="1">
                <a:cs typeface="Times New Roman" pitchFamily="18" charset="0"/>
              </a:rPr>
              <a:t>ölçümü</a:t>
            </a:r>
            <a:r>
              <a:rPr lang="en-US" sz="2800" dirty="0">
                <a:cs typeface="Times New Roman" pitchFamily="18" charset="0"/>
              </a:rPr>
              <a:t>).</a:t>
            </a:r>
          </a:p>
        </p:txBody>
      </p:sp>
    </p:spTree>
    <p:extLst>
      <p:ext uri="{BB962C8B-B14F-4D97-AF65-F5344CB8AC3E}">
        <p14:creationId xmlns:p14="http://schemas.microsoft.com/office/powerpoint/2010/main" val="2618394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703052"/>
          </a:xfrm>
        </p:spPr>
        <p:txBody>
          <a:bodyPr/>
          <a:lstStyle/>
          <a:p>
            <a:r>
              <a:rPr lang="en-US" sz="3600" dirty="0">
                <a:solidFill>
                  <a:schemeClr val="bg2"/>
                </a:solidFill>
              </a:rPr>
              <a:t>Para</a:t>
            </a:r>
            <a:endParaRPr lang="en-IN" sz="2000" dirty="0">
              <a:solidFill>
                <a:schemeClr val="bg2"/>
              </a:solidFill>
            </a:endParaRPr>
          </a:p>
        </p:txBody>
      </p:sp>
      <p:sp>
        <p:nvSpPr>
          <p:cNvPr id="3" name="Learning Objective List"/>
          <p:cNvSpPr>
            <a:spLocks noGrp="1"/>
          </p:cNvSpPr>
          <p:nvPr>
            <p:ph idx="4294967295"/>
          </p:nvPr>
        </p:nvSpPr>
        <p:spPr>
          <a:xfrm>
            <a:off x="609600" y="2209800"/>
            <a:ext cx="4114800" cy="2743200"/>
          </a:xfrm>
        </p:spPr>
        <p:txBody>
          <a:bodyPr/>
          <a:lstStyle/>
          <a:p>
            <a:pPr marL="0" indent="0">
              <a:lnSpc>
                <a:spcPct val="150000"/>
              </a:lnSpc>
              <a:spcBef>
                <a:spcPts val="0"/>
              </a:spcBef>
              <a:buNone/>
            </a:pPr>
            <a:r>
              <a:rPr lang="en-US" sz="2800" dirty="0">
                <a:cs typeface="Times New Roman" pitchFamily="18" charset="0"/>
              </a:rPr>
              <a:t>Mal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hizmetlerin</a:t>
            </a:r>
            <a:r>
              <a:rPr lang="en-US" sz="2800" dirty="0">
                <a:cs typeface="Times New Roman" pitchFamily="18" charset="0"/>
              </a:rPr>
              <a:t> el </a:t>
            </a:r>
            <a:r>
              <a:rPr lang="en-US" sz="2800" dirty="0" err="1">
                <a:cs typeface="Times New Roman" pitchFamily="18" charset="0"/>
              </a:rPr>
              <a:t>değitirmesinde</a:t>
            </a:r>
            <a:r>
              <a:rPr lang="en-US" sz="2800" dirty="0">
                <a:cs typeface="Times New Roman" pitchFamily="18" charset="0"/>
              </a:rPr>
              <a:t> </a:t>
            </a:r>
            <a:r>
              <a:rPr lang="en-US" sz="2800" dirty="0" err="1">
                <a:cs typeface="Times New Roman" pitchFamily="18" charset="0"/>
              </a:rPr>
              <a:t>kullanılan</a:t>
            </a:r>
            <a:r>
              <a:rPr lang="en-US" sz="2800" dirty="0">
                <a:cs typeface="Times New Roman" pitchFamily="18" charset="0"/>
              </a:rPr>
              <a:t> </a:t>
            </a:r>
            <a:r>
              <a:rPr lang="en-US" sz="2800" dirty="0" err="1">
                <a:cs typeface="Times New Roman" pitchFamily="18" charset="0"/>
              </a:rPr>
              <a:t>değişim</a:t>
            </a:r>
            <a:r>
              <a:rPr lang="en-US" sz="2800" dirty="0">
                <a:cs typeface="Times New Roman" pitchFamily="18" charset="0"/>
              </a:rPr>
              <a:t> </a:t>
            </a:r>
            <a:r>
              <a:rPr lang="en-US" sz="2800" dirty="0" err="1">
                <a:cs typeface="Times New Roman" pitchFamily="18" charset="0"/>
              </a:rPr>
              <a:t>aracı</a:t>
            </a:r>
            <a:endParaRPr lang="en-US" sz="2800" dirty="0">
              <a:cs typeface="Times New Roman" pitchFamily="18" charset="0"/>
            </a:endParaRPr>
          </a:p>
        </p:txBody>
      </p:sp>
      <p:pic>
        <p:nvPicPr>
          <p:cNvPr id="5" name="Picture 4" descr="Photo shows restaraunt bill with money on payment tr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3150" y="2032026"/>
            <a:ext cx="2690730" cy="2946348"/>
          </a:xfrm>
          <a:prstGeom prst="rect">
            <a:avLst/>
          </a:prstGeom>
          <a:ln>
            <a:solidFill>
              <a:srgbClr val="000000"/>
            </a:solidFill>
          </a:ln>
        </p:spPr>
      </p:pic>
    </p:spTree>
    <p:extLst>
      <p:ext uri="{BB962C8B-B14F-4D97-AF65-F5344CB8AC3E}">
        <p14:creationId xmlns:p14="http://schemas.microsoft.com/office/powerpoint/2010/main" val="3787791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03052"/>
          </a:xfrm>
        </p:spPr>
        <p:txBody>
          <a:bodyPr/>
          <a:lstStyle/>
          <a:p>
            <a:r>
              <a:rPr lang="en-US" sz="3600" dirty="0">
                <a:solidFill>
                  <a:schemeClr val="bg2"/>
                </a:solidFill>
              </a:rPr>
              <a:t>Para </a:t>
            </a:r>
            <a:endParaRPr lang="en-IN" sz="2000" dirty="0">
              <a:solidFill>
                <a:schemeClr val="bg2"/>
              </a:solidFill>
            </a:endParaRPr>
          </a:p>
        </p:txBody>
      </p:sp>
      <p:sp>
        <p:nvSpPr>
          <p:cNvPr id="3" name="Text Box 1"/>
          <p:cNvSpPr>
            <a:spLocks noGrp="1"/>
          </p:cNvSpPr>
          <p:nvPr>
            <p:ph idx="4294967295"/>
          </p:nvPr>
        </p:nvSpPr>
        <p:spPr>
          <a:xfrm>
            <a:off x="457200" y="1600200"/>
            <a:ext cx="8229600" cy="1295400"/>
          </a:xfrm>
        </p:spPr>
        <p:txBody>
          <a:bodyPr>
            <a:noAutofit/>
          </a:bodyPr>
          <a:lstStyle/>
          <a:p>
            <a:pPr marL="0" indent="0">
              <a:lnSpc>
                <a:spcPct val="150000"/>
              </a:lnSpc>
              <a:spcBef>
                <a:spcPts val="0"/>
              </a:spcBef>
              <a:buNone/>
            </a:pPr>
            <a:r>
              <a:rPr lang="en-US" sz="2800" dirty="0" err="1">
                <a:cs typeface="Times New Roman" pitchFamily="18" charset="0"/>
              </a:rPr>
              <a:t>İnsanların</a:t>
            </a:r>
            <a:r>
              <a:rPr lang="en-US" sz="2800" dirty="0">
                <a:cs typeface="Times New Roman" pitchFamily="18" charset="0"/>
              </a:rPr>
              <a:t> </a:t>
            </a:r>
            <a:r>
              <a:rPr lang="en-US" sz="2800" dirty="0" err="1">
                <a:cs typeface="Times New Roman" pitchFamily="18" charset="0"/>
              </a:rPr>
              <a:t>alım</a:t>
            </a:r>
            <a:r>
              <a:rPr lang="en-US" sz="2800" dirty="0">
                <a:cs typeface="Times New Roman" pitchFamily="18" charset="0"/>
              </a:rPr>
              <a:t> </a:t>
            </a:r>
            <a:r>
              <a:rPr lang="en-US" sz="2800" dirty="0" err="1">
                <a:cs typeface="Times New Roman" pitchFamily="18" charset="0"/>
              </a:rPr>
              <a:t>gücünü</a:t>
            </a:r>
            <a:r>
              <a:rPr lang="en-US" sz="2800" dirty="0">
                <a:cs typeface="Times New Roman" pitchFamily="18" charset="0"/>
              </a:rPr>
              <a:t> </a:t>
            </a:r>
            <a:r>
              <a:rPr lang="en-US" sz="2800" dirty="0" err="1">
                <a:cs typeface="Times New Roman" pitchFamily="18" charset="0"/>
              </a:rPr>
              <a:t>geleceğe</a:t>
            </a:r>
            <a:r>
              <a:rPr lang="en-US" sz="2800" dirty="0">
                <a:cs typeface="Times New Roman" pitchFamily="18" charset="0"/>
              </a:rPr>
              <a:t> </a:t>
            </a:r>
            <a:r>
              <a:rPr lang="en-US" sz="2800" dirty="0" err="1">
                <a:cs typeface="Times New Roman" pitchFamily="18" charset="0"/>
              </a:rPr>
              <a:t>taşımak</a:t>
            </a:r>
            <a:r>
              <a:rPr lang="en-US" sz="2800" dirty="0">
                <a:cs typeface="Times New Roman" pitchFamily="18" charset="0"/>
              </a:rPr>
              <a:t> </a:t>
            </a:r>
            <a:r>
              <a:rPr lang="en-US" sz="2800" dirty="0" err="1">
                <a:cs typeface="Times New Roman" pitchFamily="18" charset="0"/>
              </a:rPr>
              <a:t>için</a:t>
            </a:r>
            <a:r>
              <a:rPr lang="en-US" sz="2800" dirty="0">
                <a:cs typeface="Times New Roman" pitchFamily="18" charset="0"/>
              </a:rPr>
              <a:t> </a:t>
            </a:r>
            <a:r>
              <a:rPr lang="en-US" sz="2800" dirty="0" err="1">
                <a:cs typeface="Times New Roman" pitchFamily="18" charset="0"/>
              </a:rPr>
              <a:t>yaptığı</a:t>
            </a:r>
            <a:r>
              <a:rPr lang="en-US" sz="2800" dirty="0">
                <a:cs typeface="Times New Roman" pitchFamily="18" charset="0"/>
              </a:rPr>
              <a:t> </a:t>
            </a:r>
            <a:r>
              <a:rPr lang="en-US" sz="2800" dirty="0" err="1">
                <a:cs typeface="Times New Roman" pitchFamily="18" charset="0"/>
              </a:rPr>
              <a:t>birikim</a:t>
            </a:r>
            <a:r>
              <a:rPr lang="en-US" sz="2800" dirty="0">
                <a:cs typeface="Times New Roman" pitchFamily="18" charset="0"/>
              </a:rPr>
              <a:t> </a:t>
            </a:r>
            <a:r>
              <a:rPr lang="en-US" sz="2800" dirty="0" err="1">
                <a:cs typeface="Times New Roman" pitchFamily="18" charset="0"/>
              </a:rPr>
              <a:t>aracı</a:t>
            </a:r>
            <a:r>
              <a:rPr lang="en-US" sz="2800" dirty="0">
                <a:cs typeface="Times New Roman" pitchFamily="18" charset="0"/>
              </a:rPr>
              <a:t>.</a:t>
            </a:r>
          </a:p>
        </p:txBody>
      </p:sp>
      <p:pic>
        <p:nvPicPr>
          <p:cNvPr id="5" name="Picture 4" descr="Photo shows time to save money concept clock close u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7781" y="3349238"/>
            <a:ext cx="4100660" cy="2899162"/>
          </a:xfrm>
          <a:prstGeom prst="rect">
            <a:avLst/>
          </a:prstGeom>
          <a:ln>
            <a:solidFill>
              <a:srgbClr val="000000"/>
            </a:solidFill>
          </a:ln>
        </p:spPr>
      </p:pic>
    </p:spTree>
    <p:extLst>
      <p:ext uri="{BB962C8B-B14F-4D97-AF65-F5344CB8AC3E}">
        <p14:creationId xmlns:p14="http://schemas.microsoft.com/office/powerpoint/2010/main" val="1080334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703052"/>
          </a:xfrm>
        </p:spPr>
        <p:txBody>
          <a:bodyPr/>
          <a:lstStyle/>
          <a:p>
            <a:r>
              <a:rPr lang="en-US" sz="3600" dirty="0">
                <a:solidFill>
                  <a:schemeClr val="bg2"/>
                </a:solidFill>
              </a:rPr>
              <a:t>Para</a:t>
            </a:r>
            <a:endParaRPr lang="en-IN" sz="2000" dirty="0">
              <a:solidFill>
                <a:schemeClr val="bg2"/>
              </a:solidFill>
            </a:endParaRPr>
          </a:p>
        </p:txBody>
      </p:sp>
      <p:sp>
        <p:nvSpPr>
          <p:cNvPr id="2" name="Content Placeholder 1"/>
          <p:cNvSpPr>
            <a:spLocks noGrp="1"/>
          </p:cNvSpPr>
          <p:nvPr>
            <p:ph idx="4294967295"/>
          </p:nvPr>
        </p:nvSpPr>
        <p:spPr>
          <a:xfrm>
            <a:off x="457200" y="2286000"/>
            <a:ext cx="4343400" cy="3276600"/>
          </a:xfrm>
        </p:spPr>
        <p:txBody>
          <a:bodyPr/>
          <a:lstStyle/>
          <a:p>
            <a:pPr marL="0" indent="0">
              <a:lnSpc>
                <a:spcPct val="150000"/>
              </a:lnSpc>
              <a:spcBef>
                <a:spcPts val="0"/>
              </a:spcBef>
              <a:buNone/>
            </a:pPr>
            <a:r>
              <a:rPr lang="en-US" sz="2800" dirty="0">
                <a:cs typeface="Times New Roman" pitchFamily="18" charset="0"/>
              </a:rPr>
              <a:t>Mal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hizmetlerin</a:t>
            </a:r>
            <a:r>
              <a:rPr lang="en-US" sz="2800" dirty="0">
                <a:cs typeface="Times New Roman" pitchFamily="18" charset="0"/>
              </a:rPr>
              <a:t> </a:t>
            </a:r>
            <a:r>
              <a:rPr lang="en-US" sz="2800" dirty="0" err="1">
                <a:cs typeface="Times New Roman" pitchFamily="18" charset="0"/>
              </a:rPr>
              <a:t>göreli</a:t>
            </a:r>
            <a:r>
              <a:rPr lang="en-US" sz="2800" dirty="0">
                <a:cs typeface="Times New Roman" pitchFamily="18" charset="0"/>
              </a:rPr>
              <a:t> </a:t>
            </a:r>
            <a:r>
              <a:rPr lang="en-US" sz="2800" dirty="0" err="1">
                <a:cs typeface="Times New Roman" pitchFamily="18" charset="0"/>
              </a:rPr>
              <a:t>fiyatlarını</a:t>
            </a:r>
            <a:r>
              <a:rPr lang="en-US" sz="2800" dirty="0">
                <a:cs typeface="Times New Roman" pitchFamily="18" charset="0"/>
              </a:rPr>
              <a:t> </a:t>
            </a:r>
            <a:r>
              <a:rPr lang="en-US" sz="2800" dirty="0" err="1">
                <a:cs typeface="Times New Roman" pitchFamily="18" charset="0"/>
              </a:rPr>
              <a:t>belirleyen</a:t>
            </a:r>
            <a:r>
              <a:rPr lang="en-US" sz="2800" dirty="0">
                <a:cs typeface="Times New Roman" pitchFamily="18" charset="0"/>
              </a:rPr>
              <a:t> </a:t>
            </a:r>
            <a:r>
              <a:rPr lang="en-US" sz="2800" dirty="0" err="1">
                <a:cs typeface="Times New Roman" pitchFamily="18" charset="0"/>
              </a:rPr>
              <a:t>evrensel</a:t>
            </a:r>
            <a:r>
              <a:rPr lang="en-US" sz="2800" dirty="0">
                <a:cs typeface="Times New Roman" pitchFamily="18" charset="0"/>
              </a:rPr>
              <a:t> </a:t>
            </a:r>
            <a:r>
              <a:rPr lang="en-US" sz="2800" dirty="0" err="1">
                <a:cs typeface="Times New Roman" pitchFamily="18" charset="0"/>
              </a:rPr>
              <a:t>bir</a:t>
            </a:r>
            <a:r>
              <a:rPr lang="en-US" sz="2800" dirty="0">
                <a:cs typeface="Times New Roman" pitchFamily="18" charset="0"/>
              </a:rPr>
              <a:t> </a:t>
            </a:r>
            <a:r>
              <a:rPr lang="en-US" sz="2800" dirty="0" err="1">
                <a:cs typeface="Times New Roman" pitchFamily="18" charset="0"/>
              </a:rPr>
              <a:t>ölçüm</a:t>
            </a:r>
            <a:r>
              <a:rPr lang="en-US" sz="2800" dirty="0">
                <a:cs typeface="Times New Roman" pitchFamily="18" charset="0"/>
              </a:rPr>
              <a:t> </a:t>
            </a:r>
            <a:r>
              <a:rPr lang="en-US" sz="2800" dirty="0" err="1">
                <a:cs typeface="Times New Roman" pitchFamily="18" charset="0"/>
              </a:rPr>
              <a:t>birimi</a:t>
            </a:r>
            <a:endParaRPr lang="en-US" sz="2800" dirty="0">
              <a:cs typeface="Times New Roman" pitchFamily="18" charset="0"/>
            </a:endParaRPr>
          </a:p>
        </p:txBody>
      </p:sp>
      <p:pic>
        <p:nvPicPr>
          <p:cNvPr id="5" name="Picture 4" descr="Photo shows vector illustration of shopping design with text &quot;special offer&quot; and &quot;Special price $39&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438400"/>
            <a:ext cx="3124200" cy="3124200"/>
          </a:xfrm>
          <a:prstGeom prst="rect">
            <a:avLst/>
          </a:prstGeom>
          <a:ln>
            <a:solidFill>
              <a:srgbClr val="000000"/>
            </a:solidFill>
          </a:ln>
        </p:spPr>
      </p:pic>
    </p:spTree>
    <p:extLst>
      <p:ext uri="{BB962C8B-B14F-4D97-AF65-F5344CB8AC3E}">
        <p14:creationId xmlns:p14="http://schemas.microsoft.com/office/powerpoint/2010/main" val="3447746589"/>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8197</TotalTime>
  <Words>1274</Words>
  <Application>Microsoft Macintosh PowerPoint</Application>
  <PresentationFormat>On-screen Show (4:3)</PresentationFormat>
  <Paragraphs>314</Paragraphs>
  <Slides>28</Slides>
  <Notes>28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Adobe Arabic</vt:lpstr>
      <vt:lpstr>Arial</vt:lpstr>
      <vt:lpstr>Calibri</vt:lpstr>
      <vt:lpstr>Times New Roman</vt:lpstr>
      <vt:lpstr>Verdana</vt:lpstr>
      <vt:lpstr>Wingdings</vt:lpstr>
      <vt:lpstr>508 Lecture</vt:lpstr>
      <vt:lpstr>Equation</vt:lpstr>
      <vt:lpstr>Makroiktisat</vt:lpstr>
      <vt:lpstr>Temel Hususlar</vt:lpstr>
      <vt:lpstr>Temel Hususlar</vt:lpstr>
      <vt:lpstr>Temel hususlar</vt:lpstr>
      <vt:lpstr>Para</vt:lpstr>
      <vt:lpstr>Para</vt:lpstr>
      <vt:lpstr>Para</vt:lpstr>
      <vt:lpstr>Para </vt:lpstr>
      <vt:lpstr>Para</vt:lpstr>
      <vt:lpstr>Para</vt:lpstr>
      <vt:lpstr>Money (8 of 11)</vt:lpstr>
      <vt:lpstr>Para</vt:lpstr>
      <vt:lpstr>Para</vt:lpstr>
      <vt:lpstr>Para</vt:lpstr>
      <vt:lpstr>Para, Fiyatlar, ve GSYİH</vt:lpstr>
      <vt:lpstr>Para, Fiyatlar, ve GSYİH</vt:lpstr>
      <vt:lpstr>Para, Fiyatlar, ve GSYİH</vt:lpstr>
      <vt:lpstr>Para, Fiyatlar, ve GSYİH</vt:lpstr>
      <vt:lpstr>Para, Fiyatlar, ve GSYİH</vt:lpstr>
      <vt:lpstr>Para, Fiyatlar, ve GSYİH</vt:lpstr>
      <vt:lpstr>Para, Fiyatlar, ve GSYİH</vt:lpstr>
      <vt:lpstr>Para, Fiyatlar, ve GSYİH</vt:lpstr>
      <vt:lpstr>Para, Fiyatlar, ve GSYİH</vt:lpstr>
      <vt:lpstr>Para, Fiyatlar, ve GSYİH</vt:lpstr>
      <vt:lpstr>Para, Fiyatlar, ve GSYİH</vt:lpstr>
      <vt:lpstr>Enflasyon</vt:lpstr>
      <vt:lpstr>Enflasyon</vt:lpstr>
      <vt:lpstr>Enflasyon</vt:lpstr>
    </vt:vector>
  </TitlesOfParts>
  <Company>Integra Software Servces Pvt. Ltd.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dc:title>
  <dc:subject>Economics</dc:subject>
  <dc:creator>Acemoglu, Laibson &amp;  List</dc:creator>
  <cp:keywords>Economics</cp:keywords>
  <cp:lastModifiedBy>Microsoft Office User</cp:lastModifiedBy>
  <cp:revision>382</cp:revision>
  <cp:lastPrinted>2017-08-10T01:19:42Z</cp:lastPrinted>
  <dcterms:created xsi:type="dcterms:W3CDTF">2014-07-14T20:04:21Z</dcterms:created>
  <dcterms:modified xsi:type="dcterms:W3CDTF">2020-03-14T17:42:30Z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Offisync_ProviderInitializationData">
    <vt:lpwstr>https://neo.pearson.com</vt:lpwstr>
  </property>
  <property fmtid="{D5CDD505-2E9C-101B-9397-08002B2CF9AE}" pid="5" name="Jive_LatestUserAccountName">
    <vt:lpwstr>shinyr</vt:lpwstr>
  </property>
  <property fmtid="{D5CDD505-2E9C-101B-9397-08002B2CF9AE}" pid="6" name="Offisync_ServerID">
    <vt:lpwstr>7e960520-0e88-4f05-9fa0-24079b61e486</vt:lpwstr>
  </property>
  <property fmtid="{D5CDD505-2E9C-101B-9397-08002B2CF9AE}" pid="7" name="Jive_VersionGuid">
    <vt:lpwstr>d35f936a-ffc5-40e3-94ed-7eab6fe38a10</vt:lpwstr>
  </property>
</Properties>
</file>