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1" r:id="rId2"/>
    <p:sldId id="353" r:id="rId3"/>
    <p:sldId id="413" r:id="rId4"/>
    <p:sldId id="414" r:id="rId5"/>
    <p:sldId id="322" r:id="rId6"/>
    <p:sldId id="323" r:id="rId7"/>
    <p:sldId id="325" r:id="rId8"/>
    <p:sldId id="350" r:id="rId9"/>
    <p:sldId id="409" r:id="rId10"/>
    <p:sldId id="331" r:id="rId11"/>
    <p:sldId id="336" r:id="rId12"/>
    <p:sldId id="337" r:id="rId13"/>
    <p:sldId id="338" r:id="rId14"/>
    <p:sldId id="364" r:id="rId15"/>
    <p:sldId id="365" r:id="rId16"/>
    <p:sldId id="405" r:id="rId17"/>
    <p:sldId id="368" r:id="rId18"/>
    <p:sldId id="369" r:id="rId19"/>
    <p:sldId id="371" r:id="rId20"/>
    <p:sldId id="421" r:id="rId21"/>
    <p:sldId id="385" r:id="rId22"/>
    <p:sldId id="388" r:id="rId23"/>
    <p:sldId id="391" r:id="rId24"/>
    <p:sldId id="394" r:id="rId25"/>
    <p:sldId id="422" r:id="rId26"/>
    <p:sldId id="396" r:id="rId27"/>
    <p:sldId id="397" r:id="rId28"/>
    <p:sldId id="398" r:id="rId29"/>
    <p:sldId id="399" r:id="rId30"/>
    <p:sldId id="400" r:id="rId31"/>
    <p:sldId id="401" r:id="rId32"/>
    <p:sldId id="403" r:id="rId33"/>
    <p:sldId id="425" r:id="rId34"/>
    <p:sldId id="428" r:id="rId35"/>
    <p:sldId id="42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C9F"/>
    <a:srgbClr val="CDD7DF"/>
    <a:srgbClr val="E8ECF0"/>
    <a:srgbClr val="007FA3"/>
    <a:srgbClr val="7EB606"/>
    <a:srgbClr val="E1BFBF"/>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29" autoAdjust="0"/>
  </p:normalViewPr>
  <p:slideViewPr>
    <p:cSldViewPr>
      <p:cViewPr varScale="1">
        <p:scale>
          <a:sx n="82" d="100"/>
          <a:sy n="82" d="100"/>
        </p:scale>
        <p:origin x="752" y="168"/>
      </p:cViewPr>
      <p:guideLst>
        <p:guide orient="horz" pos="2160"/>
        <p:guide pos="2880"/>
      </p:guideLst>
    </p:cSldViewPr>
  </p:slideViewPr>
  <p:outlineViewPr>
    <p:cViewPr>
      <p:scale>
        <a:sx n="33" d="100"/>
        <a:sy n="33" d="100"/>
      </p:scale>
      <p:origin x="0" y="405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PowerPoint presentation contains mathematical equations, you may need to check</a:t>
            </a:r>
            <a:r>
              <a:rPr lang="en-US" baseline="0" dirty="0"/>
              <a:t> that your computer has the following installed:</a:t>
            </a:r>
          </a:p>
          <a:p>
            <a:pPr marL="0" indent="0">
              <a:buNone/>
            </a:pPr>
            <a:r>
              <a:rPr lang="en-US" baseline="0" dirty="0"/>
              <a:t>1) </a:t>
            </a:r>
            <a:r>
              <a:rPr lang="en-US" baseline="0" dirty="0" err="1"/>
              <a:t>MathType</a:t>
            </a:r>
            <a:r>
              <a:rPr lang="en-US" baseline="0" dirty="0"/>
              <a:t> Plugin</a:t>
            </a:r>
          </a:p>
          <a:p>
            <a:pPr marL="0" indent="0">
              <a:buNone/>
            </a:pPr>
            <a:r>
              <a:rPr lang="en-US" baseline="0" dirty="0"/>
              <a:t>2) Math Player (free versions available)</a:t>
            </a:r>
          </a:p>
          <a:p>
            <a:pPr marL="0" indent="0">
              <a:buNone/>
            </a:pPr>
            <a:r>
              <a:rPr lang="en-US" baseline="0"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It is important to point out that unsold pens or inventories are included as sales to firms or investment.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90345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Payments to capital or profits is the residual, or what is left over after paying labor.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2244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see Instructor Manual for two additional comprehensive examples on how to reach to Production = Expenditures = Income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4482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On top, firms produce goods and services (production), and households buy those goods and services (expenditure).  On bottom, households supply labor and capital (factors of production) and receive payments (income) in return.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408080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Consumption expenditures include all purchases of economic goods (e.g., apples and Apples) and  services (e.g., distribution and iTunes) except residential construction.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07461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Investment includes residential construction, business inventory (e.g., unsold apples and Apples), business structures (e.g., new supermarkets and </a:t>
            </a:r>
            <a:r>
              <a:rPr lang="en-US" dirty="0" err="1">
                <a:latin typeface="Times New Roman" pitchFamily="18" charset="0"/>
                <a:cs typeface="Times New Roman" pitchFamily="18" charset="0"/>
              </a:rPr>
              <a:t>iStores</a:t>
            </a:r>
            <a:r>
              <a:rPr lang="en-US" dirty="0">
                <a:latin typeface="Times New Roman" pitchFamily="18" charset="0"/>
                <a:cs typeface="Times New Roman" pitchFamily="18" charset="0"/>
              </a:rPr>
              <a:t>), and change in business equipment (e.g., new machines and factories).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8405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Government expenditures include purchases of goods (e.g., aircraft) and services (e.g., Medicare and Medicaid payments) by governments but exclude transfer payments (e.g., Social Security, unemployment benefits) and  interest payments on government debt.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13510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a:t>
            </a:r>
            <a:r>
              <a:rPr lang="en-US" i="1" dirty="0">
                <a:latin typeface="Times New Roman" pitchFamily="18" charset="0"/>
                <a:cs typeface="Times New Roman" pitchFamily="18" charset="0"/>
              </a:rPr>
              <a:t>Exports</a:t>
            </a:r>
            <a:r>
              <a:rPr lang="en-US" dirty="0">
                <a:latin typeface="Times New Roman" pitchFamily="18" charset="0"/>
                <a:cs typeface="Times New Roman" pitchFamily="18" charset="0"/>
              </a:rPr>
              <a:t> is the value of all domestically produced goods and services that are sold to foreign households, firms, and governments.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7789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a:t>
            </a:r>
            <a:r>
              <a:rPr lang="en-US" i="1" dirty="0">
                <a:latin typeface="Times New Roman" pitchFamily="18" charset="0"/>
                <a:cs typeface="Times New Roman" pitchFamily="18" charset="0"/>
              </a:rPr>
              <a:t>Imports</a:t>
            </a:r>
            <a:r>
              <a:rPr lang="en-US" dirty="0">
                <a:latin typeface="Times New Roman" pitchFamily="18" charset="0"/>
                <a:cs typeface="Times New Roman" pitchFamily="18" charset="0"/>
              </a:rPr>
              <a:t> is the value of all foreign-produced goods and services that are sold to domestic households, firms, and governments.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68385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58326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 useful analogy is that macroeconomics is the study of the forest, while microeconomics is the study of individual trees.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891220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Tell the students that paid maid service, restaurant cooking, and day care are included in GDP since these are market transactions.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68716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66390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Source: BEA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26539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13037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48086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The government multiples the quantity of each good or service by the price in the base year to calculate real GDP.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136289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Please check the Instructor Manual for an additional example on how to calculate nominal and real GDP.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2508496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66719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217469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a:t>
            </a:r>
            <a:r>
              <a:rPr lang="en-US" i="1" dirty="0"/>
              <a:t>long run </a:t>
            </a:r>
            <a:r>
              <a:rPr lang="en-US" dirty="0"/>
              <a:t>is typically defined as a period of 5 to 50 years.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568016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86512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529816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948402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632595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Instructor: one can use either the GDP deflator or the CPI as the price index</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66099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36521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49928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Mention that there will be plenty of coverage on unemployment rate and its calculations in Chapter 9.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40331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21263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We discuss each approach in three different ways: (1) hypothetical example, (2) full concepts, (3) U.S. data in an evidence-based example.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6213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126777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4" name="TextBox 13"/>
          <p:cNvSpPr txBox="1"/>
          <p:nvPr userDrawn="1"/>
        </p:nvSpPr>
        <p:spPr>
          <a:xfrm>
            <a:off x="3505200" y="6553200"/>
            <a:ext cx="5562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2" name="TextBox 11"/>
          <p:cNvSpPr txBox="1"/>
          <p:nvPr userDrawn="1"/>
        </p:nvSpPr>
        <p:spPr>
          <a:xfrm>
            <a:off x="3581400" y="6553200"/>
            <a:ext cx="5486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3" name="Content Placeholder 2"/>
          <p:cNvSpPr>
            <a:spLocks noGrp="1"/>
          </p:cNvSpPr>
          <p:nvPr>
            <p:ph sz="quarter" idx="16"/>
          </p:nvPr>
        </p:nvSpPr>
        <p:spPr>
          <a:xfrm>
            <a:off x="2971800" y="6531533"/>
            <a:ext cx="6019800" cy="245502"/>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2" name="TextBox 11"/>
          <p:cNvSpPr txBox="1"/>
          <p:nvPr userDrawn="1"/>
        </p:nvSpPr>
        <p:spPr>
          <a:xfrm>
            <a:off x="3581400" y="6428601"/>
            <a:ext cx="5486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7" name="TextBox 16"/>
          <p:cNvSpPr txBox="1"/>
          <p:nvPr userDrawn="1"/>
        </p:nvSpPr>
        <p:spPr>
          <a:xfrm>
            <a:off x="3581400" y="6553200"/>
            <a:ext cx="5486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3/13/20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5" name="TextBox 14"/>
          <p:cNvSpPr txBox="1"/>
          <p:nvPr userDrawn="1"/>
        </p:nvSpPr>
        <p:spPr>
          <a:xfrm>
            <a:off x="3581400" y="6553200"/>
            <a:ext cx="5486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8" name="TextBox 7"/>
          <p:cNvSpPr txBox="1"/>
          <p:nvPr/>
        </p:nvSpPr>
        <p:spPr>
          <a:xfrm>
            <a:off x="3581400" y="6553200"/>
            <a:ext cx="5486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9.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0.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err="1"/>
              <a:t>Makroiktisat</a:t>
            </a:r>
            <a:endParaRPr lang="en-IN" sz="3600" dirty="0">
              <a:latin typeface="+mj-lt"/>
            </a:endParaRPr>
          </a:p>
        </p:txBody>
      </p:sp>
      <p:sp>
        <p:nvSpPr>
          <p:cNvPr id="3" name="Text Placeholder 2"/>
          <p:cNvSpPr>
            <a:spLocks noGrp="1"/>
          </p:cNvSpPr>
          <p:nvPr>
            <p:ph type="body" sz="quarter" idx="13"/>
          </p:nvPr>
        </p:nvSpPr>
        <p:spPr/>
        <p:txBody>
          <a:bodyPr/>
          <a:lstStyle/>
          <a:p>
            <a:r>
              <a:rPr lang="en-US" sz="2400" dirty="0" err="1">
                <a:latin typeface="Times New Roman" panose="02020603050405020304" pitchFamily="18" charset="0"/>
                <a:cs typeface="Times New Roman" panose="02020603050405020304" pitchFamily="18" charset="0"/>
              </a:rPr>
              <a:t>Acemoğlu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İkinci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basım</a:t>
            </a:r>
            <a:r>
              <a:rPr lang="en-US" sz="2400" dirty="0">
                <a:latin typeface="Times New Roman" panose="02020603050405020304" pitchFamily="18" charset="0"/>
                <a:cs typeface="Times New Roman" panose="02020603050405020304" pitchFamily="18" charset="0"/>
              </a:rPr>
              <a:t>)</a:t>
            </a:r>
          </a:p>
        </p:txBody>
      </p:sp>
      <p:sp>
        <p:nvSpPr>
          <p:cNvPr id="4" name="Text Placeholder 3"/>
          <p:cNvSpPr>
            <a:spLocks noGrp="1"/>
          </p:cNvSpPr>
          <p:nvPr>
            <p:ph type="body" sz="quarter" idx="14"/>
          </p:nvPr>
        </p:nvSpPr>
        <p:spPr>
          <a:xfrm>
            <a:off x="5029200" y="1905000"/>
            <a:ext cx="3657600" cy="673426"/>
          </a:xfrm>
        </p:spPr>
        <p:txBody>
          <a:bodyPr/>
          <a:lstStyle/>
          <a:p>
            <a:pPr algn="ctr"/>
            <a:r>
              <a:rPr lang="en-US" sz="4000" b="1" dirty="0" err="1">
                <a:solidFill>
                  <a:srgbClr val="000000"/>
                </a:solidFill>
                <a:latin typeface="+mj-lt"/>
                <a:cs typeface="Times New Roman" pitchFamily="18" charset="0"/>
              </a:rPr>
              <a:t>Bölüm</a:t>
            </a:r>
            <a:r>
              <a:rPr lang="en-US" sz="4000" b="1" dirty="0">
                <a:solidFill>
                  <a:srgbClr val="000000"/>
                </a:solidFill>
                <a:latin typeface="+mj-lt"/>
                <a:cs typeface="Times New Roman" pitchFamily="18" charset="0"/>
              </a:rPr>
              <a:t> 5</a:t>
            </a:r>
            <a:endParaRPr lang="en-IN" sz="4000" dirty="0">
              <a:latin typeface="+mj-lt"/>
            </a:endParaRPr>
          </a:p>
        </p:txBody>
      </p:sp>
      <p:sp>
        <p:nvSpPr>
          <p:cNvPr id="5" name="Text Placeholder 4"/>
          <p:cNvSpPr>
            <a:spLocks noGrp="1"/>
          </p:cNvSpPr>
          <p:nvPr>
            <p:ph type="body" sz="quarter" idx="15"/>
          </p:nvPr>
        </p:nvSpPr>
        <p:spPr>
          <a:xfrm>
            <a:off x="5029200" y="2590800"/>
            <a:ext cx="3657600" cy="3373799"/>
          </a:xfrm>
        </p:spPr>
        <p:txBody>
          <a:bodyPr/>
          <a:lstStyle/>
          <a:p>
            <a:pPr algn="ctr"/>
            <a:r>
              <a:rPr lang="en-US" sz="3200" dirty="0" err="1"/>
              <a:t>Makroekonomik</a:t>
            </a:r>
            <a:r>
              <a:rPr lang="en-US" sz="3200" dirty="0"/>
              <a:t> </a:t>
            </a:r>
            <a:r>
              <a:rPr lang="en-US" sz="3200" dirty="0" err="1"/>
              <a:t>Büyüklükler</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2" algn="l" rtl="0">
              <a:spcBef>
                <a:spcPct val="0"/>
              </a:spcBef>
            </a:pPr>
            <a:r>
              <a:rPr lang="en-US" sz="3600" b="1" dirty="0" err="1">
                <a:solidFill>
                  <a:srgbClr val="2C7C9F"/>
                </a:solidFill>
                <a:latin typeface="Times New Roman"/>
                <a:cs typeface="Times New Roman"/>
              </a:rPr>
              <a:t>Harcama</a:t>
            </a:r>
            <a:r>
              <a:rPr lang="en-US" sz="3600" b="1" dirty="0">
                <a:solidFill>
                  <a:srgbClr val="2C7C9F"/>
                </a:solidFill>
                <a:latin typeface="Times New Roman"/>
                <a:cs typeface="Times New Roman"/>
              </a:rPr>
              <a:t> </a:t>
            </a:r>
            <a:r>
              <a:rPr lang="en-US" sz="3600" b="1" dirty="0" err="1">
                <a:solidFill>
                  <a:srgbClr val="2C7C9F"/>
                </a:solidFill>
                <a:latin typeface="Times New Roman"/>
                <a:cs typeface="Times New Roman"/>
              </a:rPr>
              <a:t>yaklaşımıyla</a:t>
            </a:r>
            <a:r>
              <a:rPr lang="en-US" sz="3600" b="1" dirty="0">
                <a:solidFill>
                  <a:srgbClr val="2C7C9F"/>
                </a:solidFill>
                <a:latin typeface="Times New Roman"/>
                <a:cs typeface="Times New Roman"/>
              </a:rPr>
              <a:t> </a:t>
            </a:r>
            <a:r>
              <a:rPr lang="en-US" sz="3600" b="1" dirty="0" err="1">
                <a:solidFill>
                  <a:srgbClr val="2C7C9F"/>
                </a:solidFill>
                <a:latin typeface="Times New Roman"/>
                <a:cs typeface="Times New Roman"/>
              </a:rPr>
              <a:t>ölçüm</a:t>
            </a:r>
            <a:endParaRPr lang="en-IN" sz="3600" b="1" dirty="0">
              <a:solidFill>
                <a:srgbClr val="2C7C9F"/>
              </a:solidFill>
            </a:endParaRPr>
          </a:p>
        </p:txBody>
      </p:sp>
      <p:sp>
        <p:nvSpPr>
          <p:cNvPr id="2" name="Text Box 1"/>
          <p:cNvSpPr>
            <a:spLocks noGrp="1"/>
          </p:cNvSpPr>
          <p:nvPr>
            <p:ph idx="1"/>
          </p:nvPr>
        </p:nvSpPr>
        <p:spPr/>
        <p:txBody>
          <a:bodyPr/>
          <a:lstStyle/>
          <a:p>
            <a:pPr marL="0" indent="0">
              <a:lnSpc>
                <a:spcPct val="150000"/>
              </a:lnSpc>
              <a:buNone/>
            </a:pPr>
            <a:r>
              <a:rPr lang="en-US" sz="2800" dirty="0" err="1">
                <a:cs typeface="Times New Roman" pitchFamily="18" charset="0"/>
              </a:rPr>
              <a:t>Hanehalkı</a:t>
            </a:r>
            <a:r>
              <a:rPr lang="en-US" sz="2800" dirty="0">
                <a:cs typeface="Times New Roman" pitchFamily="18" charset="0"/>
              </a:rPr>
              <a:t>, </a:t>
            </a:r>
            <a:r>
              <a:rPr lang="en-US" sz="2800" dirty="0" err="1">
                <a:cs typeface="Times New Roman" pitchFamily="18" charset="0"/>
              </a:rPr>
              <a:t>firmalar</a:t>
            </a:r>
            <a:r>
              <a:rPr lang="en-US" sz="2800" dirty="0">
                <a:cs typeface="Times New Roman" pitchFamily="18" charset="0"/>
              </a:rPr>
              <a:t>, </a:t>
            </a:r>
            <a:r>
              <a:rPr lang="en-US" sz="2800" dirty="0" err="1">
                <a:cs typeface="Times New Roman" pitchFamily="18" charset="0"/>
              </a:rPr>
              <a:t>kamu</a:t>
            </a:r>
            <a:r>
              <a:rPr lang="en-US" sz="2800" dirty="0">
                <a:cs typeface="Times New Roman" pitchFamily="18" charset="0"/>
              </a:rPr>
              <a:t> </a:t>
            </a:r>
            <a:r>
              <a:rPr lang="en-US" sz="2800" dirty="0" err="1">
                <a:cs typeface="Times New Roman" pitchFamily="18" charset="0"/>
              </a:rPr>
              <a:t>sektörü</a:t>
            </a:r>
            <a:r>
              <a:rPr lang="en-US" sz="2800" dirty="0">
                <a:cs typeface="Times New Roman" pitchFamily="18" charset="0"/>
              </a:rPr>
              <a:t>, </a:t>
            </a:r>
            <a:r>
              <a:rPr lang="en-US" sz="2800" dirty="0" err="1">
                <a:cs typeface="Times New Roman" pitchFamily="18" charset="0"/>
              </a:rPr>
              <a:t>dış</a:t>
            </a:r>
            <a:r>
              <a:rPr lang="en-US" sz="2800" dirty="0">
                <a:cs typeface="Times New Roman" pitchFamily="18" charset="0"/>
              </a:rPr>
              <a:t> </a:t>
            </a:r>
            <a:r>
              <a:rPr lang="en-US" sz="2800" dirty="0" err="1">
                <a:cs typeface="Times New Roman" pitchFamily="18" charset="0"/>
              </a:rPr>
              <a:t>ticaret</a:t>
            </a:r>
            <a:r>
              <a:rPr lang="en-US" sz="2800" dirty="0">
                <a:cs typeface="Times New Roman" pitchFamily="18" charset="0"/>
              </a:rPr>
              <a:t> </a:t>
            </a:r>
            <a:r>
              <a:rPr lang="en-US" sz="2800" dirty="0" err="1">
                <a:cs typeface="Times New Roman" pitchFamily="18" charset="0"/>
              </a:rPr>
              <a:t>sektörüne</a:t>
            </a:r>
            <a:r>
              <a:rPr lang="en-US" sz="2800" dirty="0">
                <a:cs typeface="Times New Roman" pitchFamily="18" charset="0"/>
              </a:rPr>
              <a:t> </a:t>
            </a:r>
            <a:r>
              <a:rPr lang="en-US" sz="2800" dirty="0" err="1">
                <a:cs typeface="Times New Roman" pitchFamily="18" charset="0"/>
              </a:rPr>
              <a:t>nihai</a:t>
            </a:r>
            <a:r>
              <a:rPr lang="en-US" sz="2800" dirty="0">
                <a:cs typeface="Times New Roman" pitchFamily="18" charset="0"/>
              </a:rPr>
              <a:t> </a:t>
            </a:r>
            <a:r>
              <a:rPr lang="en-US" sz="2800" dirty="0" err="1">
                <a:cs typeface="Times New Roman" pitchFamily="18" charset="0"/>
              </a:rPr>
              <a:t>satışlar</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üretim</a:t>
            </a:r>
            <a:r>
              <a:rPr lang="en-US" sz="2800" dirty="0">
                <a:cs typeface="Times New Roman" pitchFamily="18" charset="0"/>
              </a:rPr>
              <a:t> </a:t>
            </a:r>
            <a:r>
              <a:rPr lang="en-US" sz="2800" dirty="0" err="1">
                <a:cs typeface="Times New Roman" pitchFamily="18" charset="0"/>
              </a:rPr>
              <a:t>stoklarının</a:t>
            </a:r>
            <a:r>
              <a:rPr lang="en-US" sz="2800" dirty="0">
                <a:cs typeface="Times New Roman" pitchFamily="18" charset="0"/>
              </a:rPr>
              <a:t> </a:t>
            </a:r>
            <a:r>
              <a:rPr lang="en-US" sz="2800" dirty="0" err="1">
                <a:cs typeface="Times New Roman" pitchFamily="18" charset="0"/>
              </a:rPr>
              <a:t>toplamı</a:t>
            </a:r>
            <a:endParaRPr lang="en-US" sz="2800" dirty="0">
              <a:cs typeface="Times New Roman" pitchFamily="18" charset="0"/>
            </a:endParaRPr>
          </a:p>
          <a:p>
            <a:pPr marL="0" indent="0">
              <a:lnSpc>
                <a:spcPct val="150000"/>
              </a:lnSpc>
              <a:buNone/>
            </a:pPr>
            <a:r>
              <a:rPr lang="en-US" sz="2800" i="1" dirty="0" err="1">
                <a:cs typeface="Times New Roman" pitchFamily="18" charset="0"/>
              </a:rPr>
              <a:t>Harcama</a:t>
            </a:r>
            <a:r>
              <a:rPr lang="en-US" sz="2800" dirty="0">
                <a:cs typeface="Times New Roman" pitchFamily="18" charset="0"/>
              </a:rPr>
              <a:t> = (10 </a:t>
            </a:r>
            <a:r>
              <a:rPr lang="en-US" sz="2800" dirty="0" err="1">
                <a:cs typeface="Times New Roman" pitchFamily="18" charset="0"/>
              </a:rPr>
              <a:t>milyon</a:t>
            </a:r>
            <a:r>
              <a:rPr lang="en-US" sz="2800" dirty="0">
                <a:cs typeface="Times New Roman" pitchFamily="18" charset="0"/>
              </a:rPr>
              <a:t> </a:t>
            </a:r>
            <a:r>
              <a:rPr lang="en-US" sz="2800" dirty="0" err="1">
                <a:cs typeface="Times New Roman" pitchFamily="18" charset="0"/>
              </a:rPr>
              <a:t>kalem</a:t>
            </a:r>
            <a:r>
              <a:rPr lang="en-US" sz="2800" dirty="0">
                <a:cs typeface="Times New Roman" pitchFamily="18" charset="0"/>
              </a:rPr>
              <a:t>) × ($2.00 / </a:t>
            </a:r>
            <a:r>
              <a:rPr lang="en-US" sz="2800" dirty="0" err="1">
                <a:cs typeface="Times New Roman" pitchFamily="18" charset="0"/>
              </a:rPr>
              <a:t>kalem</a:t>
            </a:r>
            <a:r>
              <a:rPr lang="en-US" sz="2800" dirty="0">
                <a:cs typeface="Times New Roman" pitchFamily="18" charset="0"/>
              </a:rPr>
              <a:t>) = $20 </a:t>
            </a:r>
            <a:r>
              <a:rPr lang="en-US" sz="2800" dirty="0" err="1">
                <a:cs typeface="Times New Roman" pitchFamily="18" charset="0"/>
              </a:rPr>
              <a:t>milyon</a:t>
            </a:r>
            <a:endParaRPr lang="en-US" sz="2800" dirty="0">
              <a:cs typeface="Times New Roman" pitchFamily="18" charset="0"/>
            </a:endParaRPr>
          </a:p>
        </p:txBody>
      </p:sp>
    </p:spTree>
    <p:extLst>
      <p:ext uri="{BB962C8B-B14F-4D97-AF65-F5344CB8AC3E}">
        <p14:creationId xmlns:p14="http://schemas.microsoft.com/office/powerpoint/2010/main" val="181471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2" algn="l" rtl="0">
              <a:spcBef>
                <a:spcPct val="0"/>
              </a:spcBef>
            </a:pPr>
            <a:r>
              <a:rPr lang="en-US" sz="3600" b="1" dirty="0" err="1">
                <a:solidFill>
                  <a:srgbClr val="2C7C9F"/>
                </a:solidFill>
                <a:latin typeface="Times New Roman"/>
                <a:cs typeface="Times New Roman"/>
              </a:rPr>
              <a:t>Gelir</a:t>
            </a:r>
            <a:r>
              <a:rPr lang="en-US" sz="3600" b="1" dirty="0">
                <a:solidFill>
                  <a:srgbClr val="2C7C9F"/>
                </a:solidFill>
                <a:latin typeface="Times New Roman"/>
                <a:cs typeface="Times New Roman"/>
              </a:rPr>
              <a:t> </a:t>
            </a:r>
            <a:r>
              <a:rPr lang="en-US" sz="3600" b="1" dirty="0" err="1">
                <a:solidFill>
                  <a:srgbClr val="2C7C9F"/>
                </a:solidFill>
                <a:latin typeface="Times New Roman"/>
                <a:cs typeface="Times New Roman"/>
              </a:rPr>
              <a:t>yaklaşımıyla</a:t>
            </a:r>
            <a:r>
              <a:rPr lang="en-US" sz="3600" b="1" dirty="0">
                <a:solidFill>
                  <a:srgbClr val="2C7C9F"/>
                </a:solidFill>
                <a:latin typeface="Times New Roman"/>
                <a:cs typeface="Times New Roman"/>
              </a:rPr>
              <a:t> </a:t>
            </a:r>
            <a:r>
              <a:rPr lang="en-US" sz="3600" b="1" dirty="0" err="1">
                <a:solidFill>
                  <a:srgbClr val="2C7C9F"/>
                </a:solidFill>
                <a:latin typeface="Times New Roman"/>
                <a:cs typeface="Times New Roman"/>
              </a:rPr>
              <a:t>ölçüm</a:t>
            </a:r>
            <a:endParaRPr lang="en-IN" sz="2800" b="1" dirty="0">
              <a:solidFill>
                <a:srgbClr val="2C7C9F"/>
              </a:solidFill>
            </a:endParaRPr>
          </a:p>
        </p:txBody>
      </p:sp>
      <p:sp>
        <p:nvSpPr>
          <p:cNvPr id="2" name="Text Box 1"/>
          <p:cNvSpPr>
            <a:spLocks noGrp="1"/>
          </p:cNvSpPr>
          <p:nvPr>
            <p:ph idx="1"/>
          </p:nvPr>
        </p:nvSpPr>
        <p:spPr/>
        <p:txBody>
          <a:bodyPr/>
          <a:lstStyle/>
          <a:p>
            <a:pPr marL="0" indent="0">
              <a:lnSpc>
                <a:spcPct val="150000"/>
              </a:lnSpc>
              <a:buNone/>
            </a:pPr>
            <a:r>
              <a:rPr lang="en-US" sz="2800" dirty="0" err="1">
                <a:cs typeface="Times New Roman" pitchFamily="18" charset="0"/>
              </a:rPr>
              <a:t>Emek</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dirty="0" err="1">
                <a:cs typeface="Times New Roman" pitchFamily="18" charset="0"/>
              </a:rPr>
              <a:t>sahiplerine</a:t>
            </a:r>
            <a:r>
              <a:rPr lang="en-US" sz="2800" dirty="0">
                <a:cs typeface="Times New Roman" pitchFamily="18" charset="0"/>
              </a:rPr>
              <a:t> </a:t>
            </a:r>
            <a:r>
              <a:rPr lang="en-US" sz="2800" dirty="0" err="1">
                <a:cs typeface="Times New Roman" pitchFamily="18" charset="0"/>
              </a:rPr>
              <a:t>yapılan</a:t>
            </a:r>
            <a:r>
              <a:rPr lang="en-US" sz="2800" dirty="0">
                <a:cs typeface="Times New Roman" pitchFamily="18" charset="0"/>
              </a:rPr>
              <a:t> </a:t>
            </a:r>
            <a:r>
              <a:rPr lang="en-US" sz="2800" dirty="0" err="1">
                <a:cs typeface="Times New Roman" pitchFamily="18" charset="0"/>
              </a:rPr>
              <a:t>ödemeler</a:t>
            </a:r>
            <a:r>
              <a:rPr lang="en-US" sz="2800" dirty="0">
                <a:cs typeface="Times New Roman" pitchFamily="18" charset="0"/>
              </a:rPr>
              <a:t>:</a:t>
            </a:r>
          </a:p>
          <a:p>
            <a:pPr marL="0" indent="0">
              <a:lnSpc>
                <a:spcPct val="150000"/>
              </a:lnSpc>
              <a:buNone/>
            </a:pPr>
            <a:r>
              <a:rPr lang="en-US" sz="2800" i="1" dirty="0" err="1">
                <a:cs typeface="Times New Roman" pitchFamily="18" charset="0"/>
              </a:rPr>
              <a:t>Gelirler</a:t>
            </a:r>
            <a:r>
              <a:rPr lang="en-US" sz="2800" dirty="0">
                <a:cs typeface="Times New Roman" pitchFamily="18" charset="0"/>
              </a:rPr>
              <a:t> = $</a:t>
            </a:r>
            <a:r>
              <a:rPr lang="en-US" sz="2800" i="1" dirty="0" err="1">
                <a:cs typeface="Times New Roman" pitchFamily="18" charset="0"/>
              </a:rPr>
              <a:t>Ödemeler</a:t>
            </a:r>
            <a:r>
              <a:rPr lang="en-US" sz="2800" dirty="0">
                <a:cs typeface="Times New Roman" pitchFamily="18" charset="0"/>
              </a:rPr>
              <a:t> + ($20 million ‒ $</a:t>
            </a:r>
            <a:r>
              <a:rPr lang="en-US" sz="2800" i="1" dirty="0" err="1">
                <a:cs typeface="Times New Roman" pitchFamily="18" charset="0"/>
              </a:rPr>
              <a:t>Ödemeler</a:t>
            </a:r>
            <a:r>
              <a:rPr lang="en-US" sz="2800" dirty="0">
                <a:cs typeface="Times New Roman" pitchFamily="18" charset="0"/>
              </a:rPr>
              <a:t>) = $20 million</a:t>
            </a:r>
          </a:p>
        </p:txBody>
      </p:sp>
    </p:spTree>
    <p:extLst>
      <p:ext uri="{BB962C8B-B14F-4D97-AF65-F5344CB8AC3E}">
        <p14:creationId xmlns:p14="http://schemas.microsoft.com/office/powerpoint/2010/main" val="131797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2" algn="l" rtl="0">
              <a:spcBef>
                <a:spcPct val="0"/>
              </a:spcBef>
            </a:pPr>
            <a:r>
              <a:rPr lang="en-US" sz="3600" b="1" dirty="0" err="1">
                <a:solidFill>
                  <a:srgbClr val="2C7C9F"/>
                </a:solidFill>
                <a:latin typeface="Times New Roman" pitchFamily="18" charset="0"/>
                <a:cs typeface="Times New Roman" pitchFamily="18" charset="0"/>
              </a:rPr>
              <a:t>Denklik</a:t>
            </a:r>
            <a:endParaRPr lang="en-IN" sz="3600" b="1" dirty="0">
              <a:solidFill>
                <a:srgbClr val="2C7C9F"/>
              </a:solidFill>
            </a:endParaRPr>
          </a:p>
        </p:txBody>
      </p:sp>
      <p:sp>
        <p:nvSpPr>
          <p:cNvPr id="2" name="Text Box 1"/>
          <p:cNvSpPr>
            <a:spLocks noGrp="1"/>
          </p:cNvSpPr>
          <p:nvPr>
            <p:ph idx="1"/>
          </p:nvPr>
        </p:nvSpPr>
        <p:spPr/>
        <p:txBody>
          <a:bodyPr/>
          <a:lstStyle/>
          <a:p>
            <a:pPr marL="0" indent="0">
              <a:lnSpc>
                <a:spcPct val="150000"/>
              </a:lnSpc>
              <a:buNone/>
            </a:pPr>
            <a:r>
              <a:rPr lang="en-US" sz="2800" dirty="0" err="1">
                <a:cs typeface="Times New Roman" pitchFamily="18" charset="0"/>
              </a:rPr>
              <a:t>Kalem</a:t>
            </a:r>
            <a:r>
              <a:rPr lang="en-US" sz="2800" dirty="0">
                <a:cs typeface="Times New Roman" pitchFamily="18" charset="0"/>
              </a:rPr>
              <a:t> </a:t>
            </a:r>
            <a:r>
              <a:rPr lang="en-US" sz="2800" dirty="0" err="1">
                <a:cs typeface="Times New Roman" pitchFamily="18" charset="0"/>
              </a:rPr>
              <a:t>üretici</a:t>
            </a:r>
            <a:r>
              <a:rPr lang="en-US" sz="2800" dirty="0">
                <a:cs typeface="Times New Roman" pitchFamily="18" charset="0"/>
              </a:rPr>
              <a:t> </a:t>
            </a:r>
            <a:r>
              <a:rPr lang="en-US" sz="2800" dirty="0" err="1">
                <a:cs typeface="Times New Roman" pitchFamily="18" charset="0"/>
              </a:rPr>
              <a:t>ülke</a:t>
            </a:r>
            <a:r>
              <a:rPr lang="en-US" sz="2800" dirty="0">
                <a:cs typeface="Times New Roman" pitchFamily="18" charset="0"/>
              </a:rPr>
              <a:t> </a:t>
            </a:r>
            <a:r>
              <a:rPr lang="en-US" sz="2800" dirty="0" err="1">
                <a:cs typeface="Times New Roman" pitchFamily="18" charset="0"/>
              </a:rPr>
              <a:t>ekonomisinde</a:t>
            </a:r>
            <a:endParaRPr lang="en-US" sz="2800" i="1" dirty="0">
              <a:cs typeface="Times New Roman" pitchFamily="18" charset="0"/>
            </a:endParaRPr>
          </a:p>
          <a:p>
            <a:pPr marL="0" indent="0">
              <a:lnSpc>
                <a:spcPct val="150000"/>
              </a:lnSpc>
              <a:buNone/>
            </a:pPr>
            <a:r>
              <a:rPr lang="en-US" sz="2800" i="1" dirty="0" err="1">
                <a:cs typeface="Times New Roman" pitchFamily="18" charset="0"/>
              </a:rPr>
              <a:t>Üretim</a:t>
            </a:r>
            <a:r>
              <a:rPr lang="en-US" sz="2800" i="1" dirty="0">
                <a:cs typeface="Times New Roman" pitchFamily="18" charset="0"/>
              </a:rPr>
              <a:t> = </a:t>
            </a:r>
            <a:r>
              <a:rPr lang="en-US" sz="2800" i="1" dirty="0" err="1">
                <a:cs typeface="Times New Roman" pitchFamily="18" charset="0"/>
              </a:rPr>
              <a:t>Harcama</a:t>
            </a:r>
            <a:r>
              <a:rPr lang="en-US" sz="2800" i="1" dirty="0">
                <a:cs typeface="Times New Roman" pitchFamily="18" charset="0"/>
              </a:rPr>
              <a:t> = </a:t>
            </a:r>
            <a:r>
              <a:rPr lang="en-US" sz="2800" i="1" dirty="0" err="1">
                <a:cs typeface="Times New Roman" pitchFamily="18" charset="0"/>
              </a:rPr>
              <a:t>Gelir</a:t>
            </a:r>
            <a:endParaRPr lang="en-US" sz="2800" i="1" dirty="0">
              <a:cs typeface="Times New Roman" pitchFamily="18" charset="0"/>
            </a:endParaRPr>
          </a:p>
          <a:p>
            <a:pPr marL="0" indent="0">
              <a:lnSpc>
                <a:spcPct val="150000"/>
              </a:lnSpc>
              <a:buNone/>
            </a:pPr>
            <a:r>
              <a:rPr lang="en-US" sz="2800" dirty="0">
                <a:cs typeface="Times New Roman" pitchFamily="18" charset="0"/>
              </a:rPr>
              <a:t>$20 </a:t>
            </a:r>
            <a:r>
              <a:rPr lang="en-US" sz="2800" dirty="0" err="1">
                <a:cs typeface="Times New Roman" pitchFamily="18" charset="0"/>
              </a:rPr>
              <a:t>milyon</a:t>
            </a:r>
            <a:r>
              <a:rPr lang="en-US" sz="2800" dirty="0">
                <a:cs typeface="Times New Roman" pitchFamily="18" charset="0"/>
              </a:rPr>
              <a:t> </a:t>
            </a:r>
            <a:r>
              <a:rPr lang="en-US" sz="2800" i="1" dirty="0">
                <a:cs typeface="Times New Roman" pitchFamily="18" charset="0"/>
              </a:rPr>
              <a:t>= </a:t>
            </a:r>
            <a:r>
              <a:rPr lang="en-US" sz="2800" dirty="0">
                <a:cs typeface="Times New Roman" pitchFamily="18" charset="0"/>
              </a:rPr>
              <a:t>$20 </a:t>
            </a:r>
            <a:r>
              <a:rPr lang="en-US" sz="2800" dirty="0" err="1">
                <a:cs typeface="Times New Roman" pitchFamily="18" charset="0"/>
              </a:rPr>
              <a:t>milyon</a:t>
            </a:r>
            <a:r>
              <a:rPr lang="en-US" sz="2800" dirty="0">
                <a:cs typeface="Times New Roman" pitchFamily="18" charset="0"/>
              </a:rPr>
              <a:t> </a:t>
            </a:r>
            <a:r>
              <a:rPr lang="en-US" sz="2800" i="1" dirty="0">
                <a:cs typeface="Times New Roman" pitchFamily="18" charset="0"/>
              </a:rPr>
              <a:t>= </a:t>
            </a:r>
            <a:r>
              <a:rPr lang="en-US" sz="2800" dirty="0">
                <a:cs typeface="Times New Roman" pitchFamily="18" charset="0"/>
              </a:rPr>
              <a:t>$20 </a:t>
            </a:r>
            <a:r>
              <a:rPr lang="en-US" sz="2800" dirty="0" err="1">
                <a:cs typeface="Times New Roman" pitchFamily="18" charset="0"/>
              </a:rPr>
              <a:t>milyon</a:t>
            </a:r>
            <a:r>
              <a:rPr lang="en-US" sz="2800" dirty="0">
                <a:cs typeface="Times New Roman" pitchFamily="18" charset="0"/>
              </a:rPr>
              <a:t> </a:t>
            </a:r>
            <a:endParaRPr lang="en-US" sz="2800" i="1" dirty="0">
              <a:cs typeface="Times New Roman" pitchFamily="18" charset="0"/>
            </a:endParaRPr>
          </a:p>
        </p:txBody>
      </p:sp>
    </p:spTree>
    <p:extLst>
      <p:ext uri="{BB962C8B-B14F-4D97-AF65-F5344CB8AC3E}">
        <p14:creationId xmlns:p14="http://schemas.microsoft.com/office/powerpoint/2010/main" val="252586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Ulusal</a:t>
            </a:r>
            <a:r>
              <a:rPr lang="en-US" sz="3600" dirty="0">
                <a:solidFill>
                  <a:srgbClr val="2C7C9F"/>
                </a:solidFill>
              </a:rPr>
              <a:t> </a:t>
            </a:r>
            <a:r>
              <a:rPr lang="en-US" sz="3600" dirty="0" err="1">
                <a:solidFill>
                  <a:srgbClr val="2C7C9F"/>
                </a:solidFill>
              </a:rPr>
              <a:t>hesaplar</a:t>
            </a:r>
            <a:endParaRPr lang="en-IN" dirty="0">
              <a:solidFill>
                <a:srgbClr val="2C7C9F"/>
              </a:solidFill>
            </a:endParaRPr>
          </a:p>
        </p:txBody>
      </p:sp>
      <p:sp>
        <p:nvSpPr>
          <p:cNvPr id="3" name="Content Placeholder 2"/>
          <p:cNvSpPr>
            <a:spLocks noGrp="1"/>
          </p:cNvSpPr>
          <p:nvPr>
            <p:ph idx="1"/>
          </p:nvPr>
        </p:nvSpPr>
        <p:spPr>
          <a:xfrm>
            <a:off x="457200" y="1600200"/>
            <a:ext cx="8229600" cy="457199"/>
          </a:xfrm>
        </p:spPr>
        <p:txBody>
          <a:bodyPr/>
          <a:lstStyle/>
          <a:p>
            <a:pPr marL="0" indent="0">
              <a:buNone/>
            </a:pPr>
            <a:r>
              <a:rPr lang="en-IN" sz="2400" dirty="0" err="1"/>
              <a:t>Gelir-Harcama-Üretim</a:t>
            </a:r>
            <a:r>
              <a:rPr lang="en-IN" sz="2400" dirty="0"/>
              <a:t> </a:t>
            </a:r>
            <a:r>
              <a:rPr lang="en-IN" sz="2400" dirty="0" err="1"/>
              <a:t>Döngüsü</a:t>
            </a:r>
            <a:endParaRPr lang="en-IN" sz="2400" dirty="0"/>
          </a:p>
        </p:txBody>
      </p:sp>
      <p:pic>
        <p:nvPicPr>
          <p:cNvPr id="5" name="Picture 3" descr="A circular flow diagram shows the relationship between firms and households.&#10;The diagram shows that firms are responsible for production of goods and services for households while households provide the firms expenditure on goods and services. The firms are responsible for income paid to factors of production while the households provide the factors of prod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2057400"/>
            <a:ext cx="74580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28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rgbClr val="2C7C9F"/>
                </a:solidFill>
              </a:rPr>
              <a:t>Harcamalar</a:t>
            </a:r>
            <a:endParaRPr lang="en-IN" sz="3600" dirty="0"/>
          </a:p>
        </p:txBody>
      </p:sp>
      <p:sp>
        <p:nvSpPr>
          <p:cNvPr id="2" name="Text Box 1"/>
          <p:cNvSpPr>
            <a:spLocks noGrp="1"/>
          </p:cNvSpPr>
          <p:nvPr>
            <p:ph idx="1"/>
          </p:nvPr>
        </p:nvSpPr>
        <p:spPr>
          <a:xfrm>
            <a:off x="457200" y="1600201"/>
            <a:ext cx="8229600" cy="1219200"/>
          </a:xfrm>
        </p:spPr>
        <p:txBody>
          <a:bodyPr/>
          <a:lstStyle/>
          <a:p>
            <a:pPr marL="514350" indent="-514350">
              <a:lnSpc>
                <a:spcPct val="150000"/>
              </a:lnSpc>
              <a:buFont typeface="+mj-lt"/>
              <a:buAutoNum type="arabicPeriod"/>
            </a:pPr>
            <a:r>
              <a:rPr lang="en-US" sz="2800" dirty="0" err="1">
                <a:cs typeface="Times New Roman" pitchFamily="18" charset="0"/>
              </a:rPr>
              <a:t>Hanehalkı</a:t>
            </a:r>
            <a:r>
              <a:rPr lang="en-US" sz="2800" dirty="0">
                <a:cs typeface="Times New Roman" pitchFamily="18" charset="0"/>
              </a:rPr>
              <a:t> </a:t>
            </a:r>
            <a:r>
              <a:rPr lang="en-US" sz="2800" dirty="0" err="1">
                <a:cs typeface="Times New Roman" pitchFamily="18" charset="0"/>
              </a:rPr>
              <a:t>Tüketim</a:t>
            </a:r>
            <a:r>
              <a:rPr lang="en-US" sz="2800" dirty="0">
                <a:cs typeface="Times New Roman" pitchFamily="18" charset="0"/>
              </a:rPr>
              <a:t> </a:t>
            </a:r>
            <a:r>
              <a:rPr lang="en-US" sz="2800" dirty="0" err="1">
                <a:cs typeface="Times New Roman" pitchFamily="18" charset="0"/>
              </a:rPr>
              <a:t>Harcaması</a:t>
            </a:r>
            <a:r>
              <a:rPr lang="en-US" sz="2800" dirty="0">
                <a:cs typeface="Times New Roman" pitchFamily="18" charset="0"/>
              </a:rPr>
              <a:t> (</a:t>
            </a:r>
            <a:r>
              <a:rPr lang="en-US" sz="2800" i="1" dirty="0">
                <a:cs typeface="Times New Roman" pitchFamily="18" charset="0"/>
              </a:rPr>
              <a:t>C</a:t>
            </a:r>
            <a:r>
              <a:rPr lang="en-US" sz="2800" dirty="0">
                <a:cs typeface="Times New Roman" pitchFamily="18" charset="0"/>
              </a:rPr>
              <a:t>)</a:t>
            </a:r>
          </a:p>
        </p:txBody>
      </p:sp>
      <p:pic>
        <p:nvPicPr>
          <p:cNvPr id="5" name="Picture 4" descr="A photo shows red apple fru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794" y="3124200"/>
            <a:ext cx="3224612" cy="3140858"/>
          </a:xfrm>
          <a:prstGeom prst="rect">
            <a:avLst/>
          </a:prstGeom>
          <a:ln>
            <a:solidFill>
              <a:srgbClr val="FFFFFF"/>
            </a:solidFill>
          </a:ln>
        </p:spPr>
      </p:pic>
      <p:pic>
        <p:nvPicPr>
          <p:cNvPr id="7" name="Picture 6" descr="A photo shows smart 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612" y="3124584"/>
            <a:ext cx="2228088" cy="3152954"/>
          </a:xfrm>
          <a:prstGeom prst="rect">
            <a:avLst/>
          </a:prstGeom>
          <a:ln>
            <a:noFill/>
          </a:ln>
        </p:spPr>
      </p:pic>
    </p:spTree>
    <p:extLst>
      <p:ext uri="{BB962C8B-B14F-4D97-AF65-F5344CB8AC3E}">
        <p14:creationId xmlns:p14="http://schemas.microsoft.com/office/powerpoint/2010/main" val="189450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rgbClr val="2C7C9F"/>
                </a:solidFill>
              </a:rPr>
              <a:t>Harcamalar</a:t>
            </a:r>
            <a:endParaRPr lang="en-IN" dirty="0">
              <a:solidFill>
                <a:srgbClr val="2C7C9F"/>
              </a:solidFill>
            </a:endParaRPr>
          </a:p>
        </p:txBody>
      </p:sp>
      <p:sp>
        <p:nvSpPr>
          <p:cNvPr id="2" name="Text Box 1"/>
          <p:cNvSpPr>
            <a:spLocks noGrp="1"/>
          </p:cNvSpPr>
          <p:nvPr>
            <p:ph idx="1"/>
          </p:nvPr>
        </p:nvSpPr>
        <p:spPr>
          <a:xfrm>
            <a:off x="457200" y="1600201"/>
            <a:ext cx="8229600" cy="1295400"/>
          </a:xfrm>
        </p:spPr>
        <p:txBody>
          <a:bodyPr/>
          <a:lstStyle/>
          <a:p>
            <a:pPr marL="514350" indent="-514350">
              <a:lnSpc>
                <a:spcPct val="150000"/>
              </a:lnSpc>
              <a:buFont typeface="+mj-lt"/>
              <a:buAutoNum type="arabicPeriod" startAt="2"/>
            </a:pPr>
            <a:r>
              <a:rPr lang="en-US" sz="2800" dirty="0" err="1">
                <a:cs typeface="Times New Roman" pitchFamily="18" charset="0"/>
              </a:rPr>
              <a:t>Yeni</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dirty="0" err="1">
                <a:cs typeface="Times New Roman" pitchFamily="18" charset="0"/>
              </a:rPr>
              <a:t>yatırım</a:t>
            </a:r>
            <a:r>
              <a:rPr lang="en-US" sz="2800" dirty="0">
                <a:cs typeface="Times New Roman" pitchFamily="18" charset="0"/>
              </a:rPr>
              <a:t>) </a:t>
            </a:r>
            <a:r>
              <a:rPr lang="en-US" sz="2800" dirty="0" err="1">
                <a:cs typeface="Times New Roman" pitchFamily="18" charset="0"/>
              </a:rPr>
              <a:t>firmalar</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hanehalkları</a:t>
            </a:r>
            <a:r>
              <a:rPr lang="en-US" sz="2800" dirty="0">
                <a:cs typeface="Times New Roman" pitchFamily="18" charset="0"/>
              </a:rPr>
              <a:t> (</a:t>
            </a:r>
            <a:r>
              <a:rPr lang="en-US" sz="2800" i="1" dirty="0">
                <a:cs typeface="Times New Roman" pitchFamily="18" charset="0"/>
              </a:rPr>
              <a:t>I</a:t>
            </a:r>
            <a:r>
              <a:rPr lang="en-US" sz="2800" dirty="0">
                <a:cs typeface="Times New Roman" pitchFamily="18" charset="0"/>
              </a:rPr>
              <a:t>)</a:t>
            </a:r>
          </a:p>
        </p:txBody>
      </p:sp>
      <p:pic>
        <p:nvPicPr>
          <p:cNvPr id="5" name="Picture 4" descr="A photo shows caucasian woman choosing apple during shopping at fruit vegetable supermark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3581400" cy="2572434"/>
          </a:xfrm>
          <a:prstGeom prst="rect">
            <a:avLst/>
          </a:prstGeom>
          <a:ln>
            <a:solidFill>
              <a:srgbClr val="000000"/>
            </a:solidFill>
          </a:ln>
        </p:spPr>
      </p:pic>
      <p:pic>
        <p:nvPicPr>
          <p:cNvPr id="6" name="Picture 5" descr="A photo shows digital cameras and mobile phones displayed in sto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048000"/>
            <a:ext cx="3886200" cy="2590800"/>
          </a:xfrm>
          <a:prstGeom prst="rect">
            <a:avLst/>
          </a:prstGeom>
          <a:ln>
            <a:solidFill>
              <a:schemeClr val="tx1"/>
            </a:solidFill>
          </a:ln>
        </p:spPr>
      </p:pic>
    </p:spTree>
    <p:extLst>
      <p:ext uri="{BB962C8B-B14F-4D97-AF65-F5344CB8AC3E}">
        <p14:creationId xmlns:p14="http://schemas.microsoft.com/office/powerpoint/2010/main" val="248216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Harcamalar</a:t>
            </a:r>
            <a:endParaRPr lang="en-IN" dirty="0">
              <a:solidFill>
                <a:srgbClr val="2C7C9F"/>
              </a:solidFill>
            </a:endParaRPr>
          </a:p>
        </p:txBody>
      </p:sp>
      <p:sp>
        <p:nvSpPr>
          <p:cNvPr id="3" name="Text Box 1"/>
          <p:cNvSpPr>
            <a:spLocks noGrp="1"/>
          </p:cNvSpPr>
          <p:nvPr>
            <p:ph idx="1"/>
          </p:nvPr>
        </p:nvSpPr>
        <p:spPr>
          <a:xfrm>
            <a:off x="457200" y="1600201"/>
            <a:ext cx="8229600" cy="914400"/>
          </a:xfrm>
        </p:spPr>
        <p:txBody>
          <a:bodyPr/>
          <a:lstStyle/>
          <a:p>
            <a:pPr marL="514350" indent="-514350">
              <a:buFont typeface="+mj-lt"/>
              <a:buAutoNum type="arabicPeriod" startAt="3"/>
            </a:pPr>
            <a:r>
              <a:rPr lang="en-US" sz="2800" dirty="0" err="1">
                <a:cs typeface="Adobe Arabic" pitchFamily="18" charset="-78"/>
              </a:rPr>
              <a:t>Hükümet</a:t>
            </a:r>
            <a:r>
              <a:rPr lang="en-US" sz="2800" dirty="0">
                <a:cs typeface="Adobe Arabic" pitchFamily="18" charset="-78"/>
              </a:rPr>
              <a:t> </a:t>
            </a:r>
            <a:r>
              <a:rPr lang="en-US" sz="2800" dirty="0" err="1">
                <a:cs typeface="Adobe Arabic" pitchFamily="18" charset="-78"/>
              </a:rPr>
              <a:t>harcaması</a:t>
            </a:r>
            <a:r>
              <a:rPr lang="en-US" sz="2800" dirty="0">
                <a:cs typeface="Adobe Arabic" pitchFamily="18" charset="-78"/>
              </a:rPr>
              <a:t> (</a:t>
            </a:r>
            <a:r>
              <a:rPr lang="en-US" sz="2800" i="1" dirty="0">
                <a:cs typeface="Adobe Arabic" pitchFamily="18" charset="-78"/>
              </a:rPr>
              <a:t>G</a:t>
            </a:r>
            <a:r>
              <a:rPr lang="en-US" sz="2800" dirty="0">
                <a:cs typeface="Adobe Arabic" pitchFamily="18" charset="-78"/>
              </a:rPr>
              <a:t>)</a:t>
            </a:r>
          </a:p>
        </p:txBody>
      </p:sp>
      <p:pic>
        <p:nvPicPr>
          <p:cNvPr id="5" name="Picture 4" descr="A photo shows closeup of a Medicare enrollment 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971800"/>
            <a:ext cx="3992712" cy="2590800"/>
          </a:xfrm>
          <a:prstGeom prst="rect">
            <a:avLst/>
          </a:prstGeom>
          <a:noFill/>
          <a:ln>
            <a:solidFill>
              <a:schemeClr val="tx1"/>
            </a:solidFill>
          </a:ln>
        </p:spPr>
      </p:pic>
    </p:spTree>
    <p:extLst>
      <p:ext uri="{BB962C8B-B14F-4D97-AF65-F5344CB8AC3E}">
        <p14:creationId xmlns:p14="http://schemas.microsoft.com/office/powerpoint/2010/main" val="164229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Harcamalar</a:t>
            </a:r>
            <a:endParaRPr lang="en-IN" sz="3600" dirty="0"/>
          </a:p>
        </p:txBody>
      </p:sp>
      <p:sp>
        <p:nvSpPr>
          <p:cNvPr id="3" name="Text Box 1"/>
          <p:cNvSpPr>
            <a:spLocks noGrp="1"/>
          </p:cNvSpPr>
          <p:nvPr>
            <p:ph idx="1"/>
          </p:nvPr>
        </p:nvSpPr>
        <p:spPr>
          <a:xfrm>
            <a:off x="457200" y="1600201"/>
            <a:ext cx="8458200" cy="914400"/>
          </a:xfrm>
        </p:spPr>
        <p:txBody>
          <a:bodyPr/>
          <a:lstStyle/>
          <a:p>
            <a:pPr marL="514350" indent="-514350">
              <a:buFont typeface="+mj-lt"/>
              <a:buAutoNum type="arabicPeriod" startAt="4"/>
            </a:pPr>
            <a:r>
              <a:rPr lang="en-US" sz="2800" dirty="0" err="1">
                <a:cs typeface="Times New Roman" pitchFamily="18" charset="0"/>
              </a:rPr>
              <a:t>İç</a:t>
            </a:r>
            <a:r>
              <a:rPr lang="en-US" sz="2800" dirty="0">
                <a:cs typeface="Times New Roman" pitchFamily="18" charset="0"/>
              </a:rPr>
              <a:t> </a:t>
            </a:r>
            <a:r>
              <a:rPr lang="en-US" sz="2800" dirty="0" err="1">
                <a:cs typeface="Times New Roman" pitchFamily="18" charset="0"/>
              </a:rPr>
              <a:t>piyasada</a:t>
            </a:r>
            <a:r>
              <a:rPr lang="en-US" sz="2800" dirty="0">
                <a:cs typeface="Times New Roman" pitchFamily="18" charset="0"/>
              </a:rPr>
              <a:t> </a:t>
            </a:r>
            <a:r>
              <a:rPr lang="en-US" sz="2800" dirty="0" err="1">
                <a:cs typeface="Times New Roman" pitchFamily="18" charset="0"/>
              </a:rPr>
              <a:t>üretilen</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yabancı</a:t>
            </a:r>
            <a:r>
              <a:rPr lang="en-US" sz="2800" dirty="0">
                <a:cs typeface="Times New Roman" pitchFamily="18" charset="0"/>
              </a:rPr>
              <a:t> </a:t>
            </a:r>
            <a:r>
              <a:rPr lang="en-US" sz="2800" dirty="0" err="1">
                <a:cs typeface="Times New Roman" pitchFamily="18" charset="0"/>
              </a:rPr>
              <a:t>ülkelere</a:t>
            </a:r>
            <a:r>
              <a:rPr lang="en-US" sz="2800" dirty="0">
                <a:cs typeface="Times New Roman" pitchFamily="18" charset="0"/>
              </a:rPr>
              <a:t> </a:t>
            </a:r>
            <a:r>
              <a:rPr lang="en-US" sz="2800" dirty="0" err="1">
                <a:cs typeface="Times New Roman" pitchFamily="18" charset="0"/>
              </a:rPr>
              <a:t>satılan</a:t>
            </a:r>
            <a:r>
              <a:rPr lang="en-US" sz="2800" dirty="0">
                <a:cs typeface="Times New Roman" pitchFamily="18" charset="0"/>
              </a:rPr>
              <a:t> (</a:t>
            </a:r>
            <a:r>
              <a:rPr lang="en-US" sz="2800" i="1" dirty="0">
                <a:cs typeface="Times New Roman" pitchFamily="18" charset="0"/>
              </a:rPr>
              <a:t>X</a:t>
            </a:r>
            <a:r>
              <a:rPr lang="en-US" sz="2800" dirty="0">
                <a:cs typeface="Times New Roman" pitchFamily="18" charset="0"/>
              </a:rPr>
              <a:t>)</a:t>
            </a:r>
          </a:p>
        </p:txBody>
      </p:sp>
      <p:pic>
        <p:nvPicPr>
          <p:cNvPr id="7" name="Picture 6" descr="A photo shows Golden gate bridge in San Francisc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743200"/>
            <a:ext cx="5181600" cy="3454400"/>
          </a:xfrm>
          <a:prstGeom prst="rect">
            <a:avLst/>
          </a:prstGeom>
          <a:ln>
            <a:solidFill>
              <a:srgbClr val="000000"/>
            </a:solidFill>
          </a:ln>
        </p:spPr>
      </p:pic>
    </p:spTree>
    <p:extLst>
      <p:ext uri="{BB962C8B-B14F-4D97-AF65-F5344CB8AC3E}">
        <p14:creationId xmlns:p14="http://schemas.microsoft.com/office/powerpoint/2010/main" val="17846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Harcamalar</a:t>
            </a:r>
            <a:endParaRPr lang="en-IN" sz="3600" dirty="0"/>
          </a:p>
        </p:txBody>
      </p:sp>
      <p:sp>
        <p:nvSpPr>
          <p:cNvPr id="3" name="Text Box 1"/>
          <p:cNvSpPr>
            <a:spLocks noGrp="1"/>
          </p:cNvSpPr>
          <p:nvPr>
            <p:ph idx="1"/>
          </p:nvPr>
        </p:nvSpPr>
        <p:spPr/>
        <p:txBody>
          <a:bodyPr/>
          <a:lstStyle/>
          <a:p>
            <a:pPr marL="0" indent="0" algn="ctr">
              <a:buNone/>
            </a:pPr>
            <a:r>
              <a:rPr lang="en-US" sz="2800" dirty="0">
                <a:solidFill>
                  <a:srgbClr val="007FA3"/>
                </a:solidFill>
                <a:cs typeface="Times New Roman" pitchFamily="18" charset="0"/>
              </a:rPr>
              <a:t>5.  </a:t>
            </a:r>
            <a:r>
              <a:rPr lang="en-US" sz="2800" dirty="0" err="1">
                <a:cs typeface="Times New Roman" pitchFamily="18" charset="0"/>
              </a:rPr>
              <a:t>Dışarıda</a:t>
            </a:r>
            <a:r>
              <a:rPr lang="en-US" sz="2800" dirty="0">
                <a:cs typeface="Times New Roman" pitchFamily="18" charset="0"/>
              </a:rPr>
              <a:t> </a:t>
            </a:r>
            <a:r>
              <a:rPr lang="en-US" sz="2800" dirty="0" err="1">
                <a:cs typeface="Times New Roman" pitchFamily="18" charset="0"/>
              </a:rPr>
              <a:t>üretilmiş</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ülkede</a:t>
            </a:r>
            <a:r>
              <a:rPr lang="en-US" sz="2800" dirty="0">
                <a:cs typeface="Times New Roman" pitchFamily="18" charset="0"/>
              </a:rPr>
              <a:t> satin </a:t>
            </a:r>
            <a:r>
              <a:rPr lang="en-US" sz="2800" dirty="0" err="1">
                <a:cs typeface="Times New Roman" pitchFamily="18" charset="0"/>
              </a:rPr>
              <a:t>alınan</a:t>
            </a:r>
            <a:r>
              <a:rPr lang="en-US" sz="2800" dirty="0">
                <a:cs typeface="Times New Roman" pitchFamily="18" charset="0"/>
              </a:rPr>
              <a:t> (</a:t>
            </a:r>
            <a:r>
              <a:rPr lang="en-US" sz="2800" i="1" dirty="0">
                <a:cs typeface="Times New Roman" pitchFamily="18" charset="0"/>
              </a:rPr>
              <a:t>M</a:t>
            </a:r>
            <a:r>
              <a:rPr lang="en-US" sz="2800" dirty="0">
                <a:cs typeface="Times New Roman" pitchFamily="18" charset="0"/>
              </a:rPr>
              <a:t>)</a:t>
            </a:r>
          </a:p>
        </p:txBody>
      </p:sp>
      <p:pic>
        <p:nvPicPr>
          <p:cNvPr id="5" name="Picture 4" descr="A photo shows Close up view of the clothing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743200"/>
            <a:ext cx="4953000" cy="3318510"/>
          </a:xfrm>
          <a:prstGeom prst="rect">
            <a:avLst/>
          </a:prstGeom>
          <a:ln>
            <a:solidFill>
              <a:schemeClr val="tx1"/>
            </a:solidFill>
          </a:ln>
        </p:spPr>
      </p:pic>
    </p:spTree>
    <p:extLst>
      <p:ext uri="{BB962C8B-B14F-4D97-AF65-F5344CB8AC3E}">
        <p14:creationId xmlns:p14="http://schemas.microsoft.com/office/powerpoint/2010/main" val="379353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rgbClr val="2C7C9F"/>
                </a:solidFill>
              </a:rPr>
              <a:t>Harcama</a:t>
            </a:r>
            <a:r>
              <a:rPr lang="en-US" sz="3600" dirty="0">
                <a:solidFill>
                  <a:srgbClr val="2C7C9F"/>
                </a:solidFill>
              </a:rPr>
              <a:t> </a:t>
            </a:r>
            <a:r>
              <a:rPr lang="en-US" sz="3600" dirty="0" err="1">
                <a:solidFill>
                  <a:srgbClr val="2C7C9F"/>
                </a:solidFill>
              </a:rPr>
              <a:t>yaklaşımıyla</a:t>
            </a:r>
            <a:r>
              <a:rPr lang="en-US" sz="3600" dirty="0">
                <a:solidFill>
                  <a:srgbClr val="2C7C9F"/>
                </a:solidFill>
              </a:rPr>
              <a:t> </a:t>
            </a:r>
            <a:r>
              <a:rPr lang="en-US" sz="3600" dirty="0" err="1">
                <a:solidFill>
                  <a:srgbClr val="2C7C9F"/>
                </a:solidFill>
              </a:rPr>
              <a:t>ölçüm</a:t>
            </a:r>
            <a:endParaRPr lang="en-IN"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1416786153"/>
              </p:ext>
            </p:extLst>
          </p:nvPr>
        </p:nvGraphicFramePr>
        <p:xfrm>
          <a:off x="1598613" y="4648200"/>
          <a:ext cx="4600575" cy="500063"/>
        </p:xfrm>
        <a:graphic>
          <a:graphicData uri="http://schemas.openxmlformats.org/presentationml/2006/ole">
            <mc:AlternateContent xmlns:mc="http://schemas.openxmlformats.org/markup-compatibility/2006">
              <mc:Choice xmlns:v="urn:schemas-microsoft-com:vml" Requires="v">
                <p:oleObj spid="_x0000_s12359" name="Equation" r:id="rId4" imgW="1752480" imgH="190440" progId="Equation.DSMT4">
                  <p:embed/>
                </p:oleObj>
              </mc:Choice>
              <mc:Fallback>
                <p:oleObj name="Equation" r:id="rId4" imgW="1752480" imgH="190440" progId="Equation.DSMT4">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4648200"/>
                        <a:ext cx="46005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a:extLst>
              <a:ext uri="{FF2B5EF4-FFF2-40B4-BE49-F238E27FC236}">
                <a16:creationId xmlns:a16="http://schemas.microsoft.com/office/drawing/2014/main" id="{2B867B84-6987-E04F-A106-ED5AD1616BA9}"/>
              </a:ext>
            </a:extLst>
          </p:cNvPr>
          <p:cNvSpPr>
            <a:spLocks noGrp="1"/>
          </p:cNvSpPr>
          <p:nvPr>
            <p:ph idx="1"/>
          </p:nvPr>
        </p:nvSpPr>
        <p:spPr/>
        <p:txBody>
          <a:bodyPr/>
          <a:lstStyle/>
          <a:p>
            <a:endParaRPr lang="tr-TR" sz="3600" dirty="0"/>
          </a:p>
          <a:p>
            <a:r>
              <a:rPr lang="tr-TR" sz="3600" dirty="0"/>
              <a:t>Ulusal Hesaplarda Toplam Gelir=Toplam Harcama=Toplam Üretim</a:t>
            </a:r>
          </a:p>
        </p:txBody>
      </p:sp>
    </p:spTree>
    <p:extLst>
      <p:ext uri="{BB962C8B-B14F-4D97-AF65-F5344CB8AC3E}">
        <p14:creationId xmlns:p14="http://schemas.microsoft.com/office/powerpoint/2010/main" val="38860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Makroiktisadi</a:t>
            </a:r>
            <a:r>
              <a:rPr lang="en-US" sz="3600" dirty="0">
                <a:solidFill>
                  <a:srgbClr val="2C7C9F"/>
                </a:solidFill>
              </a:rPr>
              <a:t> </a:t>
            </a:r>
            <a:r>
              <a:rPr lang="en-US" sz="3600" dirty="0" err="1">
                <a:solidFill>
                  <a:srgbClr val="2C7C9F"/>
                </a:solidFill>
              </a:rPr>
              <a:t>meseleler</a:t>
            </a:r>
            <a:endParaRPr lang="en-IN" dirty="0">
              <a:solidFill>
                <a:srgbClr val="2C7C9F"/>
              </a:solidFill>
            </a:endParaRPr>
          </a:p>
        </p:txBody>
      </p:sp>
      <p:sp>
        <p:nvSpPr>
          <p:cNvPr id="3" name="Content Placeholder 2"/>
          <p:cNvSpPr>
            <a:spLocks noGrp="1"/>
          </p:cNvSpPr>
          <p:nvPr>
            <p:ph idx="1"/>
          </p:nvPr>
        </p:nvSpPr>
        <p:spPr>
          <a:xfrm>
            <a:off x="457200" y="1600200"/>
            <a:ext cx="8229600" cy="4191000"/>
          </a:xfrm>
        </p:spPr>
        <p:txBody>
          <a:bodyPr/>
          <a:lstStyle/>
          <a:p>
            <a:pPr marL="0" indent="0">
              <a:buNone/>
            </a:pPr>
            <a:r>
              <a:rPr lang="en-US" sz="2800" dirty="0" err="1">
                <a:cs typeface="Times New Roman" pitchFamily="18" charset="0"/>
              </a:rPr>
              <a:t>Gayrisafi</a:t>
            </a:r>
            <a:r>
              <a:rPr lang="en-US" sz="2800" dirty="0">
                <a:cs typeface="Times New Roman" pitchFamily="18" charset="0"/>
              </a:rPr>
              <a:t> </a:t>
            </a:r>
            <a:r>
              <a:rPr lang="en-US" sz="2800" dirty="0" err="1">
                <a:cs typeface="Times New Roman" pitchFamily="18" charset="0"/>
              </a:rPr>
              <a:t>hasılanın</a:t>
            </a:r>
            <a:r>
              <a:rPr lang="en-US" sz="2800" dirty="0">
                <a:cs typeface="Times New Roman" pitchFamily="18" charset="0"/>
              </a:rPr>
              <a:t> </a:t>
            </a:r>
            <a:r>
              <a:rPr lang="en-US" sz="2800" dirty="0" err="1">
                <a:cs typeface="Times New Roman" pitchFamily="18" charset="0"/>
              </a:rPr>
              <a:t>ölçümü</a:t>
            </a:r>
            <a:r>
              <a:rPr lang="en-US" sz="2800" dirty="0">
                <a:cs typeface="Times New Roman" pitchFamily="18" charset="0"/>
              </a:rPr>
              <a:t>: </a:t>
            </a:r>
            <a:r>
              <a:rPr lang="en-US" sz="2800" dirty="0" err="1">
                <a:cs typeface="Times New Roman" pitchFamily="18" charset="0"/>
              </a:rPr>
              <a:t>üç</a:t>
            </a:r>
            <a:r>
              <a:rPr lang="en-US" sz="2800" dirty="0">
                <a:cs typeface="Times New Roman" pitchFamily="18" charset="0"/>
              </a:rPr>
              <a:t> </a:t>
            </a:r>
            <a:r>
              <a:rPr lang="en-US" sz="2800" dirty="0" err="1">
                <a:cs typeface="Times New Roman" pitchFamily="18" charset="0"/>
              </a:rPr>
              <a:t>farklı</a:t>
            </a:r>
            <a:r>
              <a:rPr lang="en-US" sz="2800" dirty="0">
                <a:cs typeface="Times New Roman" pitchFamily="18" charset="0"/>
              </a:rPr>
              <a:t> </a:t>
            </a:r>
            <a:r>
              <a:rPr lang="en-US" sz="2800" dirty="0" err="1">
                <a:cs typeface="Times New Roman" pitchFamily="18" charset="0"/>
              </a:rPr>
              <a:t>yol</a:t>
            </a:r>
            <a:endParaRPr lang="en-US" sz="2800" dirty="0">
              <a:cs typeface="Times New Roman" pitchFamily="18" charset="0"/>
            </a:endParaRPr>
          </a:p>
          <a:p>
            <a:pPr marL="0" indent="0">
              <a:buNone/>
            </a:pPr>
            <a:endParaRPr lang="en-US" sz="2800" dirty="0">
              <a:cs typeface="Times New Roman" pitchFamily="18" charset="0"/>
            </a:endParaRPr>
          </a:p>
          <a:p>
            <a:pPr marL="0" indent="0">
              <a:buNone/>
            </a:pPr>
            <a:r>
              <a:rPr lang="en-US" sz="2800" dirty="0" err="1">
                <a:cs typeface="Times New Roman" pitchFamily="18" charset="0"/>
              </a:rPr>
              <a:t>Üretim</a:t>
            </a:r>
            <a:r>
              <a:rPr lang="en-US" sz="2800" dirty="0">
                <a:cs typeface="Times New Roman" pitchFamily="18" charset="0"/>
              </a:rPr>
              <a:t> = </a:t>
            </a:r>
            <a:r>
              <a:rPr lang="en-US" sz="2800" dirty="0" err="1">
                <a:cs typeface="Times New Roman" pitchFamily="18" charset="0"/>
              </a:rPr>
              <a:t>Harcama</a:t>
            </a:r>
            <a:r>
              <a:rPr lang="en-US" sz="2800" dirty="0">
                <a:cs typeface="Times New Roman" pitchFamily="18" charset="0"/>
              </a:rPr>
              <a:t> = </a:t>
            </a:r>
            <a:r>
              <a:rPr lang="en-US" sz="2800" dirty="0" err="1">
                <a:cs typeface="Times New Roman" pitchFamily="18" charset="0"/>
              </a:rPr>
              <a:t>Gelir</a:t>
            </a:r>
            <a:r>
              <a:rPr lang="en-US" sz="2800" dirty="0">
                <a:cs typeface="Times New Roman" pitchFamily="18" charset="0"/>
              </a:rPr>
              <a:t>.</a:t>
            </a:r>
          </a:p>
          <a:p>
            <a:pPr marL="0" indent="0">
              <a:buNone/>
            </a:pPr>
            <a:endParaRPr lang="en-US" sz="2800" dirty="0">
              <a:cs typeface="Times New Roman" pitchFamily="18" charset="0"/>
            </a:endParaRPr>
          </a:p>
          <a:p>
            <a:pPr marL="0" indent="0">
              <a:buNone/>
            </a:pPr>
            <a:r>
              <a:rPr lang="en-US" sz="2800" dirty="0" err="1">
                <a:cs typeface="Times New Roman" pitchFamily="18" charset="0"/>
              </a:rPr>
              <a:t>İktisadi</a:t>
            </a:r>
            <a:r>
              <a:rPr lang="en-US" sz="2800" dirty="0">
                <a:cs typeface="Times New Roman" pitchFamily="18" charset="0"/>
              </a:rPr>
              <a:t> </a:t>
            </a:r>
            <a:r>
              <a:rPr lang="en-US" sz="2800" dirty="0" err="1">
                <a:cs typeface="Times New Roman" pitchFamily="18" charset="0"/>
              </a:rPr>
              <a:t>faaliyetlerin</a:t>
            </a:r>
            <a:r>
              <a:rPr lang="en-US" sz="2800" dirty="0">
                <a:cs typeface="Times New Roman" pitchFamily="18" charset="0"/>
              </a:rPr>
              <a:t> </a:t>
            </a:r>
            <a:r>
              <a:rPr lang="en-US" sz="2800" dirty="0" err="1">
                <a:cs typeface="Times New Roman" pitchFamily="18" charset="0"/>
              </a:rPr>
              <a:t>ölçümü</a:t>
            </a:r>
            <a:endParaRPr lang="en-US" sz="2800" dirty="0">
              <a:cs typeface="Times New Roman" pitchFamily="18" charset="0"/>
            </a:endParaRPr>
          </a:p>
          <a:p>
            <a:pPr marL="0" indent="0">
              <a:buNone/>
            </a:pPr>
            <a:endParaRPr lang="en-US" sz="2800" dirty="0">
              <a:cs typeface="Times New Roman" pitchFamily="18" charset="0"/>
            </a:endParaRPr>
          </a:p>
          <a:p>
            <a:pPr marL="0" indent="0">
              <a:buNone/>
            </a:pPr>
            <a:r>
              <a:rPr lang="en-US" sz="2800" dirty="0" err="1">
                <a:cs typeface="Times New Roman" pitchFamily="18" charset="0"/>
              </a:rPr>
              <a:t>Yaşam</a:t>
            </a:r>
            <a:r>
              <a:rPr lang="en-US" sz="2800" dirty="0">
                <a:cs typeface="Times New Roman" pitchFamily="18" charset="0"/>
              </a:rPr>
              <a:t> </a:t>
            </a:r>
            <a:r>
              <a:rPr lang="en-US" sz="2800" dirty="0" err="1">
                <a:cs typeface="Times New Roman" pitchFamily="18" charset="0"/>
              </a:rPr>
              <a:t>standardının</a:t>
            </a:r>
            <a:r>
              <a:rPr lang="en-US" sz="2800" dirty="0">
                <a:cs typeface="Times New Roman" pitchFamily="18" charset="0"/>
              </a:rPr>
              <a:t> </a:t>
            </a:r>
            <a:r>
              <a:rPr lang="en-US" sz="2800" dirty="0" err="1">
                <a:cs typeface="Times New Roman" pitchFamily="18" charset="0"/>
              </a:rPr>
              <a:t>ölçümü</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yeterli</a:t>
            </a:r>
            <a:r>
              <a:rPr lang="en-US" sz="2800" dirty="0">
                <a:cs typeface="Times New Roman" pitchFamily="18" charset="0"/>
              </a:rPr>
              <a:t> mi?</a:t>
            </a:r>
          </a:p>
          <a:p>
            <a:pPr marL="0" indent="0">
              <a:buNone/>
            </a:pPr>
            <a:endParaRPr lang="en-US" sz="2800" dirty="0">
              <a:cs typeface="Times New Roman" pitchFamily="18" charset="0"/>
            </a:endParaRPr>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8458200" cy="1308628"/>
          </a:xfrm>
        </p:spPr>
        <p:txBody>
          <a:bodyPr/>
          <a:lstStyle/>
          <a:p>
            <a:r>
              <a:rPr lang="en-US" sz="3600" dirty="0" err="1">
                <a:solidFill>
                  <a:srgbClr val="2C7C9F"/>
                </a:solidFill>
              </a:rPr>
              <a:t>Ulusal</a:t>
            </a:r>
            <a:r>
              <a:rPr lang="en-US" sz="3600" dirty="0">
                <a:solidFill>
                  <a:srgbClr val="2C7C9F"/>
                </a:solidFill>
              </a:rPr>
              <a:t> </a:t>
            </a:r>
            <a:r>
              <a:rPr lang="en-US" sz="3600" dirty="0" err="1">
                <a:solidFill>
                  <a:srgbClr val="2C7C9F"/>
                </a:solidFill>
              </a:rPr>
              <a:t>Hesaplar</a:t>
            </a:r>
            <a:endParaRPr lang="en-IN" dirty="0">
              <a:solidFill>
                <a:srgbClr val="2C7C9F"/>
              </a:solidFill>
            </a:endParaRPr>
          </a:p>
        </p:txBody>
      </p:sp>
      <p:sp>
        <p:nvSpPr>
          <p:cNvPr id="2" name="Content Placeholder 1"/>
          <p:cNvSpPr>
            <a:spLocks noGrp="1"/>
          </p:cNvSpPr>
          <p:nvPr>
            <p:ph idx="1"/>
          </p:nvPr>
        </p:nvSpPr>
        <p:spPr/>
        <p:txBody>
          <a:bodyPr/>
          <a:lstStyle/>
          <a:p>
            <a:pPr marL="0" indent="0">
              <a:buNone/>
            </a:pPr>
            <a:r>
              <a:rPr lang="en-US" sz="2400" dirty="0">
                <a:cs typeface="Times New Roman" pitchFamily="18" charset="0"/>
              </a:rPr>
              <a:t>Bir </a:t>
            </a:r>
            <a:r>
              <a:rPr lang="en-US" sz="2400" dirty="0" err="1">
                <a:cs typeface="Times New Roman" pitchFamily="18" charset="0"/>
              </a:rPr>
              <a:t>ülkedeki</a:t>
            </a:r>
            <a:r>
              <a:rPr lang="en-US" sz="2400" dirty="0">
                <a:cs typeface="Times New Roman" pitchFamily="18" charset="0"/>
              </a:rPr>
              <a:t> </a:t>
            </a:r>
            <a:r>
              <a:rPr lang="en-US" sz="2400" dirty="0" err="1">
                <a:cs typeface="Times New Roman" pitchFamily="18" charset="0"/>
              </a:rPr>
              <a:t>tasarrufların</a:t>
            </a:r>
            <a:r>
              <a:rPr lang="en-US" sz="2400" dirty="0">
                <a:cs typeface="Times New Roman" pitchFamily="18" charset="0"/>
              </a:rPr>
              <a:t> </a:t>
            </a:r>
            <a:r>
              <a:rPr lang="en-US" sz="2400" dirty="0" err="1">
                <a:cs typeface="Times New Roman" pitchFamily="18" charset="0"/>
              </a:rPr>
              <a:t>yatırımlarla</a:t>
            </a:r>
            <a:r>
              <a:rPr lang="en-US" sz="2400" dirty="0">
                <a:cs typeface="Times New Roman" pitchFamily="18" charset="0"/>
              </a:rPr>
              <a:t> </a:t>
            </a:r>
            <a:r>
              <a:rPr lang="en-US" sz="2400" dirty="0" err="1">
                <a:cs typeface="Times New Roman" pitchFamily="18" charset="0"/>
              </a:rPr>
              <a:t>denkliği</a:t>
            </a:r>
            <a:endParaRPr lang="en-US" sz="2400" dirty="0">
              <a:cs typeface="Times New Roman" pitchFamily="18" charset="0"/>
            </a:endParaRPr>
          </a:p>
          <a:p>
            <a:pPr marL="0" indent="0">
              <a:buNone/>
            </a:pPr>
            <a:r>
              <a:rPr lang="en-US" sz="2400" dirty="0">
                <a:cs typeface="Times New Roman" pitchFamily="18" charset="0"/>
              </a:rPr>
              <a:t>              Y = C + I + G + X - M</a:t>
            </a:r>
          </a:p>
          <a:p>
            <a:pPr marL="0" indent="0">
              <a:buNone/>
            </a:pPr>
            <a:r>
              <a:rPr lang="en-US" sz="2400" dirty="0">
                <a:cs typeface="Times New Roman" pitchFamily="18" charset="0"/>
              </a:rPr>
              <a:t>              </a:t>
            </a:r>
            <a:r>
              <a:rPr lang="en-US" sz="2400" dirty="0" err="1">
                <a:cs typeface="Times New Roman" pitchFamily="18" charset="0"/>
              </a:rPr>
              <a:t>Tasarruf</a:t>
            </a:r>
            <a:r>
              <a:rPr lang="en-US" sz="2400" dirty="0">
                <a:cs typeface="Times New Roman" pitchFamily="18" charset="0"/>
              </a:rPr>
              <a:t> (S) = Y – C – G</a:t>
            </a:r>
          </a:p>
          <a:p>
            <a:pPr marL="0" indent="0">
              <a:buNone/>
            </a:pPr>
            <a:r>
              <a:rPr lang="en-US" sz="2400" dirty="0">
                <a:cs typeface="Times New Roman" pitchFamily="18" charset="0"/>
              </a:rPr>
              <a:t>             	S = (C + I + G + X – M) – C – G</a:t>
            </a:r>
          </a:p>
          <a:p>
            <a:pPr marL="0" indent="0">
              <a:buNone/>
            </a:pPr>
            <a:r>
              <a:rPr lang="en-US" sz="2400" dirty="0">
                <a:cs typeface="Times New Roman" pitchFamily="18" charset="0"/>
              </a:rPr>
              <a:t>              	S = I + X – M</a:t>
            </a:r>
          </a:p>
          <a:p>
            <a:pPr marL="0" indent="0">
              <a:spcBef>
                <a:spcPts val="0"/>
              </a:spcBef>
              <a:buNone/>
            </a:pPr>
            <a:r>
              <a:rPr lang="en-US" sz="2400" dirty="0" err="1">
                <a:cs typeface="Times New Roman" pitchFamily="18" charset="0"/>
              </a:rPr>
              <a:t>Kapalı</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ekonomide</a:t>
            </a:r>
            <a:r>
              <a:rPr lang="en-US" sz="2400" dirty="0">
                <a:cs typeface="Times New Roman" pitchFamily="18" charset="0"/>
              </a:rPr>
              <a:t> X – M = 0 </a:t>
            </a:r>
            <a:r>
              <a:rPr lang="en-US" sz="2400" dirty="0" err="1">
                <a:cs typeface="Times New Roman" pitchFamily="18" charset="0"/>
              </a:rPr>
              <a:t>ise</a:t>
            </a:r>
            <a:endParaRPr lang="en-US" sz="2400" dirty="0">
              <a:cs typeface="Times New Roman" pitchFamily="18" charset="0"/>
            </a:endParaRPr>
          </a:p>
          <a:p>
            <a:pPr marL="0" indent="0">
              <a:spcBef>
                <a:spcPts val="0"/>
              </a:spcBef>
              <a:buNone/>
            </a:pPr>
            <a:r>
              <a:rPr lang="en-US" sz="2400" dirty="0">
                <a:cs typeface="Times New Roman" pitchFamily="18" charset="0"/>
              </a:rPr>
              <a:t>	</a:t>
            </a:r>
            <a:r>
              <a:rPr lang="en-US" sz="2400" b="1" dirty="0" err="1">
                <a:cs typeface="Times New Roman" pitchFamily="18" charset="0"/>
              </a:rPr>
              <a:t>Tasarruflar</a:t>
            </a:r>
            <a:r>
              <a:rPr lang="en-US" sz="2400" b="1" dirty="0">
                <a:cs typeface="Times New Roman" pitchFamily="18" charset="0"/>
              </a:rPr>
              <a:t> = </a:t>
            </a:r>
            <a:r>
              <a:rPr lang="en-US" sz="2400" b="1" dirty="0" err="1">
                <a:cs typeface="Times New Roman" pitchFamily="18" charset="0"/>
              </a:rPr>
              <a:t>Yatırımlar</a:t>
            </a:r>
            <a:endParaRPr lang="en-US" sz="2400" b="1" dirty="0">
              <a:cs typeface="Times New Roman" pitchFamily="18" charset="0"/>
            </a:endParaRPr>
          </a:p>
          <a:p>
            <a:pPr marL="0" indent="0">
              <a:spcBef>
                <a:spcPts val="0"/>
              </a:spcBef>
              <a:buNone/>
            </a:pPr>
            <a:r>
              <a:rPr lang="en-US" sz="2400" dirty="0">
                <a:cs typeface="Times New Roman" pitchFamily="18" charset="0"/>
              </a:rPr>
              <a:t>		 </a:t>
            </a:r>
            <a:r>
              <a:rPr lang="en-US" sz="2400" b="1" dirty="0">
                <a:cs typeface="Times New Roman" pitchFamily="18" charset="0"/>
              </a:rPr>
              <a:t>S/GSYİH = I/ GSYİH </a:t>
            </a:r>
          </a:p>
        </p:txBody>
      </p:sp>
    </p:spTree>
    <p:extLst>
      <p:ext uri="{BB962C8B-B14F-4D97-AF65-F5344CB8AC3E}">
        <p14:creationId xmlns:p14="http://schemas.microsoft.com/office/powerpoint/2010/main" val="130083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2C7C9F"/>
                </a:solidFill>
              </a:rPr>
              <a:t>GSYİH </a:t>
            </a:r>
            <a:r>
              <a:rPr lang="en-US" sz="3600" dirty="0" err="1">
                <a:solidFill>
                  <a:srgbClr val="2C7C9F"/>
                </a:solidFill>
              </a:rPr>
              <a:t>Ölçüm</a:t>
            </a:r>
            <a:r>
              <a:rPr lang="en-US" sz="3600" dirty="0">
                <a:solidFill>
                  <a:srgbClr val="2C7C9F"/>
                </a:solidFill>
              </a:rPr>
              <a:t> </a:t>
            </a:r>
            <a:r>
              <a:rPr lang="en-US" sz="3600" dirty="0" err="1">
                <a:solidFill>
                  <a:srgbClr val="2C7C9F"/>
                </a:solidFill>
              </a:rPr>
              <a:t>dışında</a:t>
            </a:r>
            <a:r>
              <a:rPr lang="en-US" sz="3600" dirty="0">
                <a:solidFill>
                  <a:srgbClr val="2C7C9F"/>
                </a:solidFill>
              </a:rPr>
              <a:t> </a:t>
            </a:r>
            <a:r>
              <a:rPr lang="en-US" sz="3600" dirty="0" err="1">
                <a:solidFill>
                  <a:srgbClr val="2C7C9F"/>
                </a:solidFill>
              </a:rPr>
              <a:t>kalanlar</a:t>
            </a:r>
            <a:r>
              <a:rPr lang="en-US" sz="3600" dirty="0">
                <a:solidFill>
                  <a:srgbClr val="2C7C9F"/>
                </a:solidFill>
              </a:rPr>
              <a:t>? </a:t>
            </a:r>
            <a:endParaRPr lang="en-IN" dirty="0">
              <a:solidFill>
                <a:srgbClr val="2C7C9F"/>
              </a:solidFill>
            </a:endParaRPr>
          </a:p>
        </p:txBody>
      </p:sp>
      <p:sp>
        <p:nvSpPr>
          <p:cNvPr id="2" name="Text Box 1"/>
          <p:cNvSpPr>
            <a:spLocks noGrp="1"/>
          </p:cNvSpPr>
          <p:nvPr>
            <p:ph idx="1"/>
          </p:nvPr>
        </p:nvSpPr>
        <p:spPr>
          <a:xfrm>
            <a:off x="457200" y="1600200"/>
            <a:ext cx="4419600" cy="4525963"/>
          </a:xfrm>
        </p:spPr>
        <p:txBody>
          <a:bodyPr>
            <a:noAutofit/>
          </a:bodyPr>
          <a:lstStyle/>
          <a:p>
            <a:pPr marL="0" indent="0">
              <a:lnSpc>
                <a:spcPct val="200000"/>
              </a:lnSpc>
              <a:buNone/>
            </a:pPr>
            <a:r>
              <a:rPr lang="en-US" sz="2800" dirty="0" err="1">
                <a:cs typeface="Times New Roman" pitchFamily="18" charset="0"/>
              </a:rPr>
              <a:t>Hane</a:t>
            </a:r>
            <a:r>
              <a:rPr lang="en-US" sz="2800" dirty="0">
                <a:cs typeface="Times New Roman" pitchFamily="18" charset="0"/>
              </a:rPr>
              <a:t> </a:t>
            </a:r>
            <a:r>
              <a:rPr lang="en-US" sz="2800" dirty="0" err="1">
                <a:cs typeface="Times New Roman" pitchFamily="18" charset="0"/>
              </a:rPr>
              <a:t>içi</a:t>
            </a:r>
            <a:r>
              <a:rPr lang="en-US" sz="2800" dirty="0">
                <a:cs typeface="Times New Roman" pitchFamily="18" charset="0"/>
              </a:rPr>
              <a:t> </a:t>
            </a:r>
            <a:r>
              <a:rPr lang="en-US" sz="2800" dirty="0" err="1">
                <a:cs typeface="Times New Roman" pitchFamily="18" charset="0"/>
              </a:rPr>
              <a:t>ekonomi</a:t>
            </a:r>
            <a:r>
              <a:rPr lang="en-US" sz="2800" dirty="0">
                <a:cs typeface="Times New Roman" pitchFamily="18" charset="0"/>
              </a:rPr>
              <a:t>, </a:t>
            </a:r>
            <a:r>
              <a:rPr lang="en-US" sz="2800" dirty="0" err="1">
                <a:cs typeface="Times New Roman" pitchFamily="18" charset="0"/>
              </a:rPr>
              <a:t>bakım</a:t>
            </a:r>
            <a:r>
              <a:rPr lang="en-US" sz="2800" dirty="0">
                <a:cs typeface="Times New Roman" pitchFamily="18" charset="0"/>
              </a:rPr>
              <a:t> </a:t>
            </a:r>
            <a:r>
              <a:rPr lang="en-US" sz="2800" dirty="0" err="1">
                <a:cs typeface="Times New Roman" pitchFamily="18" charset="0"/>
              </a:rPr>
              <a:t>hizmetleri</a:t>
            </a:r>
            <a:r>
              <a:rPr lang="en-US" sz="2800" dirty="0">
                <a:cs typeface="Times New Roman" pitchFamily="18" charset="0"/>
              </a:rPr>
              <a:t>, </a:t>
            </a:r>
            <a:r>
              <a:rPr lang="en-US" sz="2800" dirty="0" err="1">
                <a:cs typeface="Times New Roman" pitchFamily="18" charset="0"/>
              </a:rPr>
              <a:t>piyasa</a:t>
            </a:r>
            <a:r>
              <a:rPr lang="en-US" sz="2800" dirty="0">
                <a:cs typeface="Times New Roman" pitchFamily="18" charset="0"/>
              </a:rPr>
              <a:t> </a:t>
            </a:r>
            <a:r>
              <a:rPr lang="en-US" sz="2800" dirty="0" err="1">
                <a:cs typeface="Times New Roman" pitchFamily="18" charset="0"/>
              </a:rPr>
              <a:t>dışında</a:t>
            </a:r>
            <a:r>
              <a:rPr lang="en-US" sz="2800" dirty="0">
                <a:cs typeface="Times New Roman" pitchFamily="18" charset="0"/>
              </a:rPr>
              <a:t> </a:t>
            </a:r>
            <a:r>
              <a:rPr lang="en-US" sz="2800" dirty="0" err="1">
                <a:cs typeface="Times New Roman" pitchFamily="18" charset="0"/>
              </a:rPr>
              <a:t>kalan</a:t>
            </a:r>
            <a:r>
              <a:rPr lang="en-US" sz="2800" dirty="0">
                <a:cs typeface="Times New Roman" pitchFamily="18" charset="0"/>
              </a:rPr>
              <a:t> </a:t>
            </a:r>
            <a:r>
              <a:rPr lang="en-US" sz="2800" dirty="0" err="1">
                <a:cs typeface="Times New Roman" pitchFamily="18" charset="0"/>
              </a:rPr>
              <a:t>tüm</a:t>
            </a:r>
            <a:r>
              <a:rPr lang="en-US" sz="2800" dirty="0">
                <a:cs typeface="Times New Roman" pitchFamily="18" charset="0"/>
              </a:rPr>
              <a:t> </a:t>
            </a:r>
            <a:r>
              <a:rPr lang="en-US" sz="2800" dirty="0" err="1">
                <a:cs typeface="Times New Roman" pitchFamily="18" charset="0"/>
              </a:rPr>
              <a:t>üretim</a:t>
            </a:r>
            <a:r>
              <a:rPr lang="en-US" sz="2800" dirty="0">
                <a:cs typeface="Times New Roman" pitchFamily="18" charset="0"/>
              </a:rPr>
              <a:t> </a:t>
            </a:r>
            <a:r>
              <a:rPr lang="en-US" sz="2800" dirty="0" err="1">
                <a:cs typeface="Times New Roman" pitchFamily="18" charset="0"/>
              </a:rPr>
              <a:t>faaliyetleri</a:t>
            </a:r>
            <a:endParaRPr lang="en-US" sz="2800" dirty="0">
              <a:cs typeface="Times New Roman" pitchFamily="18" charset="0"/>
            </a:endParaRPr>
          </a:p>
          <a:p>
            <a:pPr marL="0" indent="0">
              <a:lnSpc>
                <a:spcPct val="200000"/>
              </a:lnSpc>
              <a:buNone/>
            </a:pPr>
            <a:r>
              <a:rPr lang="en-US" sz="2800" dirty="0">
                <a:cs typeface="Times New Roman" pitchFamily="18" charset="0"/>
              </a:rPr>
              <a:t>(mal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a:t>
            </a:r>
            <a:r>
              <a:rPr lang="en-US" sz="2800" dirty="0">
                <a:cs typeface="Times New Roman" pitchFamily="18" charset="0"/>
              </a:rPr>
              <a:t> </a:t>
            </a:r>
            <a:r>
              <a:rPr lang="en-US" sz="2800" dirty="0" err="1">
                <a:cs typeface="Times New Roman" pitchFamily="18" charset="0"/>
              </a:rPr>
              <a:t>üretimi</a:t>
            </a:r>
            <a:r>
              <a:rPr lang="en-US" sz="2800" dirty="0">
                <a:cs typeface="Times New Roman" pitchFamily="18" charset="0"/>
              </a:rPr>
              <a:t>) </a:t>
            </a:r>
            <a:r>
              <a:rPr lang="en-US" sz="2800" dirty="0" err="1">
                <a:cs typeface="Times New Roman" pitchFamily="18" charset="0"/>
              </a:rPr>
              <a:t>dahil</a:t>
            </a:r>
            <a:r>
              <a:rPr lang="en-US" sz="2800" dirty="0">
                <a:cs typeface="Times New Roman" pitchFamily="18" charset="0"/>
              </a:rPr>
              <a:t> </a:t>
            </a:r>
            <a:r>
              <a:rPr lang="en-US" sz="2800" dirty="0" err="1">
                <a:cs typeface="Times New Roman" pitchFamily="18" charset="0"/>
              </a:rPr>
              <a:t>değildir</a:t>
            </a:r>
            <a:r>
              <a:rPr lang="en-US" sz="2800" dirty="0">
                <a:cs typeface="Times New Roman" pitchFamily="18" charset="0"/>
              </a:rPr>
              <a:t> </a:t>
            </a:r>
          </a:p>
        </p:txBody>
      </p:sp>
      <p:pic>
        <p:nvPicPr>
          <p:cNvPr id="6" name="Picture 2" descr="A photo shows potrait of happy mother feeding milk to baby."/>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1524000"/>
            <a:ext cx="3048000" cy="454353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5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2C7C9F"/>
                </a:solidFill>
              </a:rPr>
              <a:t>GSYİH </a:t>
            </a:r>
            <a:r>
              <a:rPr lang="en-US" sz="3600" dirty="0" err="1">
                <a:solidFill>
                  <a:srgbClr val="2C7C9F"/>
                </a:solidFill>
              </a:rPr>
              <a:t>Ölçüm</a:t>
            </a:r>
            <a:r>
              <a:rPr lang="en-US" sz="3600" dirty="0">
                <a:solidFill>
                  <a:srgbClr val="2C7C9F"/>
                </a:solidFill>
              </a:rPr>
              <a:t> </a:t>
            </a:r>
            <a:r>
              <a:rPr lang="en-US" sz="3600" dirty="0" err="1">
                <a:solidFill>
                  <a:srgbClr val="2C7C9F"/>
                </a:solidFill>
              </a:rPr>
              <a:t>dışında</a:t>
            </a:r>
            <a:r>
              <a:rPr lang="en-US" sz="3600" dirty="0">
                <a:solidFill>
                  <a:srgbClr val="2C7C9F"/>
                </a:solidFill>
              </a:rPr>
              <a:t> </a:t>
            </a:r>
            <a:r>
              <a:rPr lang="en-US" sz="3600" dirty="0" err="1">
                <a:solidFill>
                  <a:srgbClr val="2C7C9F"/>
                </a:solidFill>
              </a:rPr>
              <a:t>kalanlar</a:t>
            </a:r>
            <a:r>
              <a:rPr lang="en-US" sz="3600" dirty="0">
                <a:solidFill>
                  <a:srgbClr val="2C7C9F"/>
                </a:solidFill>
              </a:rPr>
              <a:t>? </a:t>
            </a:r>
            <a:endParaRPr lang="en-IN" dirty="0">
              <a:solidFill>
                <a:srgbClr val="2C7C9F"/>
              </a:solidFill>
            </a:endParaRPr>
          </a:p>
        </p:txBody>
      </p:sp>
      <p:sp>
        <p:nvSpPr>
          <p:cNvPr id="2" name="Text Box 1"/>
          <p:cNvSpPr>
            <a:spLocks noGrp="1"/>
          </p:cNvSpPr>
          <p:nvPr>
            <p:ph idx="1"/>
          </p:nvPr>
        </p:nvSpPr>
        <p:spPr>
          <a:xfrm>
            <a:off x="457200" y="1905000"/>
            <a:ext cx="3733800" cy="4221163"/>
          </a:xfrm>
        </p:spPr>
        <p:txBody>
          <a:bodyPr/>
          <a:lstStyle/>
          <a:p>
            <a:pPr marL="0" indent="0">
              <a:buNone/>
            </a:pPr>
            <a:r>
              <a:rPr lang="en-US" sz="2800" dirty="0" err="1">
                <a:cs typeface="Times New Roman" pitchFamily="18" charset="0"/>
              </a:rPr>
              <a:t>Kayıtdışı</a:t>
            </a:r>
            <a:r>
              <a:rPr lang="en-US" sz="2800" dirty="0">
                <a:cs typeface="Times New Roman" pitchFamily="18" charset="0"/>
              </a:rPr>
              <a:t> </a:t>
            </a:r>
            <a:r>
              <a:rPr lang="en-US" sz="2800" dirty="0" err="1">
                <a:cs typeface="Times New Roman" pitchFamily="18" charset="0"/>
              </a:rPr>
              <a:t>ekonomi</a:t>
            </a:r>
            <a:endParaRPr lang="en-US" sz="2800" dirty="0">
              <a:cs typeface="Times New Roman" pitchFamily="18" charset="0"/>
            </a:endParaRPr>
          </a:p>
          <a:p>
            <a:pPr marL="0" indent="0">
              <a:buNone/>
            </a:pPr>
            <a:r>
              <a:rPr lang="en-US" sz="2800" dirty="0" err="1">
                <a:cs typeface="Times New Roman" pitchFamily="18" charset="0"/>
              </a:rPr>
              <a:t>Boş</a:t>
            </a:r>
            <a:r>
              <a:rPr lang="en-US" sz="2800" dirty="0">
                <a:cs typeface="Times New Roman" pitchFamily="18" charset="0"/>
              </a:rPr>
              <a:t> zaman </a:t>
            </a:r>
            <a:r>
              <a:rPr lang="en-US" sz="2800" dirty="0" err="1">
                <a:cs typeface="Times New Roman" pitchFamily="18" charset="0"/>
              </a:rPr>
              <a:t>faaliyetleri</a:t>
            </a:r>
            <a:endParaRPr lang="en-US" sz="2800" dirty="0">
              <a:cs typeface="Times New Roman" pitchFamily="18" charset="0"/>
            </a:endParaRPr>
          </a:p>
          <a:p>
            <a:pPr marL="0" indent="0">
              <a:buNone/>
            </a:pPr>
            <a:r>
              <a:rPr lang="en-US" sz="2800" dirty="0" err="1">
                <a:cs typeface="Times New Roman" pitchFamily="18" charset="0"/>
              </a:rPr>
              <a:t>Negatif</a:t>
            </a:r>
            <a:r>
              <a:rPr lang="en-US" sz="2800" dirty="0">
                <a:cs typeface="Times New Roman" pitchFamily="18" charset="0"/>
              </a:rPr>
              <a:t> </a:t>
            </a:r>
            <a:r>
              <a:rPr lang="en-US" sz="2800" dirty="0" err="1">
                <a:cs typeface="Times New Roman" pitchFamily="18" charset="0"/>
              </a:rPr>
              <a:t>dışsallıklar</a:t>
            </a:r>
            <a:endParaRPr lang="en-US" sz="2800" dirty="0">
              <a:cs typeface="Times New Roman" pitchFamily="18" charset="0"/>
            </a:endParaRPr>
          </a:p>
          <a:p>
            <a:pPr marL="0" indent="0">
              <a:buNone/>
            </a:pPr>
            <a:r>
              <a:rPr lang="en-US" sz="2800" dirty="0" err="1">
                <a:cs typeface="Times New Roman" pitchFamily="18" charset="0"/>
              </a:rPr>
              <a:t>Sermayenin</a:t>
            </a:r>
            <a:r>
              <a:rPr lang="en-US" sz="2800" dirty="0">
                <a:cs typeface="Times New Roman" pitchFamily="18" charset="0"/>
              </a:rPr>
              <a:t> </a:t>
            </a:r>
            <a:r>
              <a:rPr lang="en-US" sz="2800" dirty="0" err="1">
                <a:cs typeface="Times New Roman" pitchFamily="18" charset="0"/>
              </a:rPr>
              <a:t>yenilenmesi</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gerekli</a:t>
            </a:r>
            <a:r>
              <a:rPr lang="en-US" sz="2800" dirty="0">
                <a:cs typeface="Times New Roman" pitchFamily="18" charset="0"/>
              </a:rPr>
              <a:t> </a:t>
            </a:r>
            <a:r>
              <a:rPr lang="en-US" sz="2800" dirty="0" err="1">
                <a:cs typeface="Times New Roman" pitchFamily="18" charset="0"/>
              </a:rPr>
              <a:t>faaliyetler</a:t>
            </a:r>
            <a:endParaRPr lang="en-US" sz="2800" dirty="0">
              <a:cs typeface="Times New Roman" pitchFamily="18" charset="0"/>
            </a:endParaRPr>
          </a:p>
        </p:txBody>
      </p:sp>
      <p:pic>
        <p:nvPicPr>
          <p:cNvPr id="7" name="Picture 6" descr="A photo shows blue and white stripes sunbed and sun umbre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80291"/>
            <a:ext cx="4175760" cy="3795766"/>
          </a:xfrm>
          <a:prstGeom prst="rect">
            <a:avLst/>
          </a:prstGeom>
          <a:ln>
            <a:solidFill>
              <a:srgbClr val="000000"/>
            </a:solidFill>
          </a:ln>
        </p:spPr>
      </p:pic>
    </p:spTree>
    <p:extLst>
      <p:ext uri="{BB962C8B-B14F-4D97-AF65-F5344CB8AC3E}">
        <p14:creationId xmlns:p14="http://schemas.microsoft.com/office/powerpoint/2010/main" val="175847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sz="3600" dirty="0">
                <a:solidFill>
                  <a:srgbClr val="2C7C9F"/>
                </a:solidFill>
              </a:rPr>
              <a:t>Gayri Safi Milli Hasıla (GSMH)</a:t>
            </a:r>
            <a:endParaRPr lang="en-IN" dirty="0">
              <a:solidFill>
                <a:srgbClr val="2C7C9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22190990"/>
              </p:ext>
            </p:extLst>
          </p:nvPr>
        </p:nvGraphicFramePr>
        <p:xfrm>
          <a:off x="533400" y="2971800"/>
          <a:ext cx="8001000" cy="1854200"/>
        </p:xfrm>
        <a:graphic>
          <a:graphicData uri="http://schemas.openxmlformats.org/drawingml/2006/table">
            <a:tbl>
              <a:tblPr firstRow="1" bandRow="1">
                <a:tableStyleId>{5A111915-BE36-4E01-A7E5-04B1672EAD32}</a:tableStyleId>
              </a:tblPr>
              <a:tblGrid>
                <a:gridCol w="4800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70840">
                <a:tc>
                  <a:txBody>
                    <a:bodyPr/>
                    <a:lstStyle/>
                    <a:p>
                      <a:endParaRPr lang="en-US" dirty="0"/>
                    </a:p>
                  </a:txBody>
                  <a:tcPr>
                    <a:solidFill>
                      <a:srgbClr val="7EB606"/>
                    </a:solidFill>
                  </a:tcPr>
                </a:tc>
                <a:tc>
                  <a:txBody>
                    <a:bodyPr/>
                    <a:lstStyle/>
                    <a:p>
                      <a:pPr algn="ctr"/>
                      <a:r>
                        <a:rPr lang="en-US" dirty="0">
                          <a:solidFill>
                            <a:schemeClr val="tx1"/>
                          </a:solidFill>
                        </a:rPr>
                        <a:t>2013</a:t>
                      </a:r>
                    </a:p>
                  </a:txBody>
                  <a:tcPr>
                    <a:solidFill>
                      <a:srgbClr val="7EB606"/>
                    </a:solidFill>
                  </a:tcPr>
                </a:tc>
                <a:tc>
                  <a:txBody>
                    <a:bodyPr/>
                    <a:lstStyle/>
                    <a:p>
                      <a:pPr algn="ctr"/>
                      <a:r>
                        <a:rPr lang="en-US" dirty="0">
                          <a:solidFill>
                            <a:schemeClr val="tx1"/>
                          </a:solidFill>
                        </a:rPr>
                        <a:t>2014</a:t>
                      </a:r>
                    </a:p>
                  </a:txBody>
                  <a:tcPr>
                    <a:solidFill>
                      <a:srgbClr val="7EB606"/>
                    </a:solidFill>
                  </a:tcPr>
                </a:tc>
                <a:tc>
                  <a:txBody>
                    <a:bodyPr/>
                    <a:lstStyle/>
                    <a:p>
                      <a:pPr algn="ctr"/>
                      <a:r>
                        <a:rPr lang="en-US" dirty="0">
                          <a:solidFill>
                            <a:schemeClr val="tx1"/>
                          </a:solidFill>
                        </a:rPr>
                        <a:t>2015</a:t>
                      </a:r>
                    </a:p>
                  </a:txBody>
                  <a:tcPr>
                    <a:solidFill>
                      <a:srgbClr val="7EB606"/>
                    </a:solidFill>
                  </a:tcPr>
                </a:tc>
                <a:extLst>
                  <a:ext uri="{0D108BD9-81ED-4DB2-BD59-A6C34878D82A}">
                    <a16:rowId xmlns:a16="http://schemas.microsoft.com/office/drawing/2014/main" val="10000"/>
                  </a:ext>
                </a:extLst>
              </a:tr>
              <a:tr h="370840">
                <a:tc>
                  <a:txBody>
                    <a:bodyPr/>
                    <a:lstStyle/>
                    <a:p>
                      <a:r>
                        <a:rPr lang="en-US" dirty="0"/>
                        <a:t>GSYİH ( $</a:t>
                      </a:r>
                      <a:r>
                        <a:rPr lang="en-US" dirty="0" err="1"/>
                        <a:t>milyar</a:t>
                      </a:r>
                      <a:r>
                        <a:rPr lang="en-US" dirty="0"/>
                        <a:t>)</a:t>
                      </a:r>
                    </a:p>
                  </a:txBody>
                  <a:tcPr/>
                </a:tc>
                <a:tc>
                  <a:txBody>
                    <a:bodyPr/>
                    <a:lstStyle/>
                    <a:p>
                      <a:pPr algn="ctr"/>
                      <a:r>
                        <a:rPr lang="en-US"/>
                        <a:t>17,089</a:t>
                      </a:r>
                      <a:endParaRPr lang="en-US" dirty="0"/>
                    </a:p>
                  </a:txBody>
                  <a:tcPr/>
                </a:tc>
                <a:tc>
                  <a:txBody>
                    <a:bodyPr/>
                    <a:lstStyle/>
                    <a:p>
                      <a:pPr algn="ctr"/>
                      <a:r>
                        <a:rPr lang="en-US" dirty="0"/>
                        <a:t>17,692</a:t>
                      </a:r>
                    </a:p>
                  </a:txBody>
                  <a:tcPr/>
                </a:tc>
                <a:tc>
                  <a:txBody>
                    <a:bodyPr/>
                    <a:lstStyle/>
                    <a:p>
                      <a:pPr algn="ctr"/>
                      <a:r>
                        <a:rPr lang="en-US" dirty="0"/>
                        <a:t>18,223</a:t>
                      </a:r>
                    </a:p>
                  </a:txBody>
                  <a:tcPr/>
                </a:tc>
                <a:extLst>
                  <a:ext uri="{0D108BD9-81ED-4DB2-BD59-A6C34878D82A}">
                    <a16:rowId xmlns:a16="http://schemas.microsoft.com/office/drawing/2014/main" val="10001"/>
                  </a:ext>
                </a:extLst>
              </a:tr>
              <a:tr h="370840">
                <a:tc>
                  <a:txBody>
                    <a:bodyPr/>
                    <a:lstStyle/>
                    <a:p>
                      <a:r>
                        <a:rPr lang="en-US" dirty="0"/>
                        <a:t>+: </a:t>
                      </a:r>
                      <a:r>
                        <a:rPr lang="en-US" dirty="0" err="1"/>
                        <a:t>dış</a:t>
                      </a:r>
                      <a:r>
                        <a:rPr lang="en-US" dirty="0"/>
                        <a:t> </a:t>
                      </a:r>
                      <a:r>
                        <a:rPr lang="en-US" dirty="0" err="1"/>
                        <a:t>alemden</a:t>
                      </a:r>
                      <a:r>
                        <a:rPr lang="en-US" dirty="0"/>
                        <a:t> </a:t>
                      </a:r>
                      <a:r>
                        <a:rPr lang="en-US" dirty="0" err="1"/>
                        <a:t>sağlanan</a:t>
                      </a:r>
                      <a:r>
                        <a:rPr lang="en-US" dirty="0"/>
                        <a:t> </a:t>
                      </a:r>
                      <a:r>
                        <a:rPr lang="en-US" dirty="0" err="1"/>
                        <a:t>faktör</a:t>
                      </a:r>
                      <a:r>
                        <a:rPr lang="en-US" dirty="0"/>
                        <a:t> </a:t>
                      </a:r>
                      <a:r>
                        <a:rPr lang="en-US" dirty="0" err="1"/>
                        <a:t>gelirleri</a:t>
                      </a:r>
                      <a:endParaRPr lang="en-US" dirty="0"/>
                    </a:p>
                  </a:txBody>
                  <a:tcPr/>
                </a:tc>
                <a:tc>
                  <a:txBody>
                    <a:bodyPr/>
                    <a:lstStyle/>
                    <a:p>
                      <a:pPr algn="ctr"/>
                      <a:r>
                        <a:rPr lang="en-US" dirty="0"/>
                        <a:t>857</a:t>
                      </a:r>
                    </a:p>
                  </a:txBody>
                  <a:tcPr/>
                </a:tc>
                <a:tc>
                  <a:txBody>
                    <a:bodyPr/>
                    <a:lstStyle/>
                    <a:p>
                      <a:pPr algn="ctr"/>
                      <a:r>
                        <a:rPr lang="en-US" dirty="0"/>
                        <a:t>852</a:t>
                      </a:r>
                    </a:p>
                  </a:txBody>
                  <a:tcPr/>
                </a:tc>
                <a:tc>
                  <a:txBody>
                    <a:bodyPr/>
                    <a:lstStyle/>
                    <a:p>
                      <a:pPr algn="ctr"/>
                      <a:r>
                        <a:rPr lang="en-US" dirty="0"/>
                        <a:t>799</a:t>
                      </a:r>
                    </a:p>
                  </a:txBody>
                  <a:tcPr/>
                </a:tc>
                <a:extLst>
                  <a:ext uri="{0D108BD9-81ED-4DB2-BD59-A6C34878D82A}">
                    <a16:rowId xmlns:a16="http://schemas.microsoft.com/office/drawing/2014/main" val="10002"/>
                  </a:ext>
                </a:extLst>
              </a:tr>
              <a:tr h="370840">
                <a:tc>
                  <a:txBody>
                    <a:bodyPr/>
                    <a:lstStyle/>
                    <a:p>
                      <a:r>
                        <a:rPr lang="en-US" dirty="0"/>
                        <a:t>-: </a:t>
                      </a:r>
                      <a:r>
                        <a:rPr lang="en-US" dirty="0" err="1"/>
                        <a:t>dış</a:t>
                      </a:r>
                      <a:r>
                        <a:rPr lang="en-US" dirty="0"/>
                        <a:t> </a:t>
                      </a:r>
                      <a:r>
                        <a:rPr lang="en-US" dirty="0" err="1"/>
                        <a:t>aleme</a:t>
                      </a:r>
                      <a:r>
                        <a:rPr lang="en-US" dirty="0"/>
                        <a:t> </a:t>
                      </a:r>
                      <a:r>
                        <a:rPr lang="en-US" dirty="0" err="1"/>
                        <a:t>faktör</a:t>
                      </a:r>
                      <a:r>
                        <a:rPr lang="en-US" dirty="0"/>
                        <a:t> </a:t>
                      </a:r>
                      <a:r>
                        <a:rPr lang="en-US" dirty="0" err="1"/>
                        <a:t>ödemeleri</a:t>
                      </a:r>
                      <a:endParaRPr lang="en-US" dirty="0"/>
                    </a:p>
                  </a:txBody>
                  <a:tcPr/>
                </a:tc>
                <a:tc>
                  <a:txBody>
                    <a:bodyPr/>
                    <a:lstStyle/>
                    <a:p>
                      <a:pPr algn="ctr"/>
                      <a:r>
                        <a:rPr lang="en-US" dirty="0"/>
                        <a:t>573</a:t>
                      </a:r>
                    </a:p>
                  </a:txBody>
                  <a:tcPr/>
                </a:tc>
                <a:tc>
                  <a:txBody>
                    <a:bodyPr/>
                    <a:lstStyle/>
                    <a:p>
                      <a:pPr algn="ctr"/>
                      <a:r>
                        <a:rPr lang="en-US" dirty="0"/>
                        <a:t>615</a:t>
                      </a:r>
                    </a:p>
                  </a:txBody>
                  <a:tcPr/>
                </a:tc>
                <a:tc>
                  <a:txBody>
                    <a:bodyPr/>
                    <a:lstStyle/>
                    <a:p>
                      <a:pPr algn="ctr"/>
                      <a:r>
                        <a:rPr lang="en-US" dirty="0"/>
                        <a:t>587</a:t>
                      </a:r>
                    </a:p>
                  </a:txBody>
                  <a:tcPr/>
                </a:tc>
                <a:extLst>
                  <a:ext uri="{0D108BD9-81ED-4DB2-BD59-A6C34878D82A}">
                    <a16:rowId xmlns:a16="http://schemas.microsoft.com/office/drawing/2014/main" val="10003"/>
                  </a:ext>
                </a:extLst>
              </a:tr>
              <a:tr h="370840">
                <a:tc>
                  <a:txBody>
                    <a:bodyPr/>
                    <a:lstStyle/>
                    <a:p>
                      <a:r>
                        <a:rPr lang="en-US" dirty="0"/>
                        <a:t>=GSMH</a:t>
                      </a:r>
                    </a:p>
                  </a:txBody>
                  <a:tcPr/>
                </a:tc>
                <a:tc>
                  <a:txBody>
                    <a:bodyPr/>
                    <a:lstStyle/>
                    <a:p>
                      <a:pPr algn="ctr"/>
                      <a:r>
                        <a:rPr lang="en-US" dirty="0"/>
                        <a:t>17,373</a:t>
                      </a:r>
                    </a:p>
                  </a:txBody>
                  <a:tcPr/>
                </a:tc>
                <a:tc>
                  <a:txBody>
                    <a:bodyPr/>
                    <a:lstStyle/>
                    <a:p>
                      <a:pPr algn="ctr"/>
                      <a:r>
                        <a:rPr lang="en-US" dirty="0"/>
                        <a:t>17,929</a:t>
                      </a:r>
                    </a:p>
                  </a:txBody>
                  <a:tcPr/>
                </a:tc>
                <a:tc>
                  <a:txBody>
                    <a:bodyPr/>
                    <a:lstStyle/>
                    <a:p>
                      <a:pPr algn="ctr"/>
                      <a:r>
                        <a:rPr lang="en-US" dirty="0"/>
                        <a:t>18,435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018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2C7C9F"/>
                </a:solidFill>
              </a:rPr>
              <a:t>Reel GSYİH Nominal GSYİH</a:t>
            </a:r>
            <a:endParaRPr lang="en-IN" dirty="0">
              <a:solidFill>
                <a:srgbClr val="2C7C9F"/>
              </a:solidFill>
            </a:endParaRPr>
          </a:p>
        </p:txBody>
      </p:sp>
      <p:sp>
        <p:nvSpPr>
          <p:cNvPr id="2" name="Text Box 1"/>
          <p:cNvSpPr>
            <a:spLocks noGrp="1"/>
          </p:cNvSpPr>
          <p:nvPr>
            <p:ph idx="1"/>
          </p:nvPr>
        </p:nvSpPr>
        <p:spPr/>
        <p:txBody>
          <a:bodyPr>
            <a:normAutofit/>
          </a:bodyPr>
          <a:lstStyle/>
          <a:p>
            <a:pPr marL="0" indent="0">
              <a:lnSpc>
                <a:spcPct val="150000"/>
              </a:lnSpc>
              <a:buNone/>
            </a:pPr>
            <a:r>
              <a:rPr lang="en-US" sz="2800" dirty="0" err="1">
                <a:cs typeface="Times New Roman" pitchFamily="18" charset="0"/>
              </a:rPr>
              <a:t>Üretimdeki</a:t>
            </a:r>
            <a:r>
              <a:rPr lang="en-US" sz="2800" dirty="0">
                <a:cs typeface="Times New Roman" pitchFamily="18" charset="0"/>
              </a:rPr>
              <a:t> </a:t>
            </a:r>
            <a:r>
              <a:rPr lang="en-US" sz="2800" dirty="0" err="1">
                <a:cs typeface="Times New Roman" pitchFamily="18" charset="0"/>
              </a:rPr>
              <a:t>artışlarla</a:t>
            </a:r>
            <a:r>
              <a:rPr lang="en-US" sz="2800" dirty="0">
                <a:cs typeface="Times New Roman" pitchFamily="18" charset="0"/>
              </a:rPr>
              <a:t> 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hizmetlerin</a:t>
            </a:r>
            <a:r>
              <a:rPr lang="en-US" sz="2800" dirty="0">
                <a:cs typeface="Times New Roman" pitchFamily="18" charset="0"/>
              </a:rPr>
              <a:t> </a:t>
            </a:r>
            <a:r>
              <a:rPr lang="en-US" sz="2800" dirty="0" err="1">
                <a:cs typeface="Times New Roman" pitchFamily="18" charset="0"/>
              </a:rPr>
              <a:t>fiyatlarındaki</a:t>
            </a:r>
            <a:r>
              <a:rPr lang="en-US" sz="2800" dirty="0">
                <a:cs typeface="Times New Roman" pitchFamily="18" charset="0"/>
              </a:rPr>
              <a:t> </a:t>
            </a:r>
            <a:r>
              <a:rPr lang="en-US" sz="2800" dirty="0" err="1">
                <a:cs typeface="Times New Roman" pitchFamily="18" charset="0"/>
              </a:rPr>
              <a:t>artışı</a:t>
            </a:r>
            <a:r>
              <a:rPr lang="en-US" sz="2800" dirty="0">
                <a:cs typeface="Times New Roman" pitchFamily="18" charset="0"/>
              </a:rPr>
              <a:t> </a:t>
            </a:r>
            <a:r>
              <a:rPr lang="en-US" sz="2800" dirty="0" err="1">
                <a:cs typeface="Times New Roman" pitchFamily="18" charset="0"/>
              </a:rPr>
              <a:t>ayrıştırmak</a:t>
            </a:r>
            <a:r>
              <a:rPr lang="en-US" sz="2800" dirty="0">
                <a:cs typeface="Times New Roman" pitchFamily="18" charset="0"/>
              </a:rPr>
              <a:t> </a:t>
            </a:r>
            <a:r>
              <a:rPr lang="en-US" sz="2800" dirty="0" err="1">
                <a:cs typeface="Times New Roman" pitchFamily="18" charset="0"/>
              </a:rPr>
              <a:t>amacıyla</a:t>
            </a:r>
            <a:r>
              <a:rPr lang="en-US" sz="2800" dirty="0">
                <a:cs typeface="Times New Roman" pitchFamily="18" charset="0"/>
              </a:rPr>
              <a:t> </a:t>
            </a:r>
          </a:p>
          <a:p>
            <a:pPr marL="0" indent="0">
              <a:lnSpc>
                <a:spcPct val="150000"/>
              </a:lnSpc>
              <a:buNone/>
            </a:pPr>
            <a:r>
              <a:rPr lang="en-US" sz="2800" dirty="0">
                <a:cs typeface="Times New Roman" pitchFamily="18" charset="0"/>
              </a:rPr>
              <a:t>Reel </a:t>
            </a:r>
            <a:r>
              <a:rPr lang="en-US" sz="2800" dirty="0" err="1">
                <a:cs typeface="Times New Roman" pitchFamily="18" charset="0"/>
              </a:rPr>
              <a:t>ve</a:t>
            </a:r>
            <a:r>
              <a:rPr lang="en-US" sz="2800" dirty="0">
                <a:cs typeface="Times New Roman" pitchFamily="18" charset="0"/>
              </a:rPr>
              <a:t> nominal GSYİH </a:t>
            </a:r>
            <a:r>
              <a:rPr lang="en-US" sz="2800" dirty="0" err="1">
                <a:cs typeface="Times New Roman" pitchFamily="18" charset="0"/>
              </a:rPr>
              <a:t>hesaplanır</a:t>
            </a:r>
            <a:endParaRPr lang="en-US" sz="2800" dirty="0"/>
          </a:p>
        </p:txBody>
      </p:sp>
    </p:spTree>
    <p:extLst>
      <p:ext uri="{BB962C8B-B14F-4D97-AF65-F5344CB8AC3E}">
        <p14:creationId xmlns:p14="http://schemas.microsoft.com/office/powerpoint/2010/main" val="43808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2C7C9F"/>
                </a:solidFill>
              </a:rPr>
              <a:t>Reel GSYİH Nominal GSYİH</a:t>
            </a:r>
            <a:endParaRPr lang="en-IN" dirty="0">
              <a:solidFill>
                <a:srgbClr val="2C7C9F"/>
              </a:solidFill>
            </a:endParaRPr>
          </a:p>
        </p:txBody>
      </p:sp>
      <p:sp>
        <p:nvSpPr>
          <p:cNvPr id="3" name="Content Placeholder 2"/>
          <p:cNvSpPr>
            <a:spLocks noGrp="1"/>
          </p:cNvSpPr>
          <p:nvPr>
            <p:ph idx="1"/>
          </p:nvPr>
        </p:nvSpPr>
        <p:spPr/>
        <p:txBody>
          <a:bodyPr/>
          <a:lstStyle/>
          <a:p>
            <a:pPr marL="0" indent="0">
              <a:lnSpc>
                <a:spcPct val="150000"/>
              </a:lnSpc>
              <a:buNone/>
            </a:pPr>
            <a:r>
              <a:rPr lang="en-US" sz="2800" b="1" dirty="0">
                <a:cs typeface="Times New Roman" pitchFamily="18" charset="0"/>
              </a:rPr>
              <a:t>Nominal </a:t>
            </a:r>
            <a:r>
              <a:rPr lang="en-US" sz="2800" dirty="0">
                <a:solidFill>
                  <a:srgbClr val="2C7C9F"/>
                </a:solidFill>
              </a:rPr>
              <a:t>GSYİH</a:t>
            </a:r>
            <a:r>
              <a:rPr lang="en-US" sz="2800" b="1" dirty="0">
                <a:cs typeface="Times New Roman" pitchFamily="18" charset="0"/>
              </a:rPr>
              <a:t> </a:t>
            </a:r>
          </a:p>
          <a:p>
            <a:pPr marL="457200" lvl="1" indent="0">
              <a:buNone/>
            </a:pPr>
            <a:r>
              <a:rPr lang="en-US" sz="2800" dirty="0" err="1">
                <a:cs typeface="Times New Roman" pitchFamily="18" charset="0"/>
              </a:rPr>
              <a:t>Üretilen</a:t>
            </a:r>
            <a:r>
              <a:rPr lang="en-US" sz="2800" dirty="0">
                <a:cs typeface="Times New Roman" pitchFamily="18" charset="0"/>
              </a:rPr>
              <a:t> 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hizmetlerin</a:t>
            </a:r>
            <a:r>
              <a:rPr lang="en-US" sz="2800" dirty="0">
                <a:cs typeface="Times New Roman" pitchFamily="18" charset="0"/>
              </a:rPr>
              <a:t> </a:t>
            </a:r>
            <a:r>
              <a:rPr lang="en-US" sz="2800" dirty="0" err="1">
                <a:cs typeface="Times New Roman" pitchFamily="18" charset="0"/>
              </a:rPr>
              <a:t>cari</a:t>
            </a:r>
            <a:r>
              <a:rPr lang="en-US" sz="2800" dirty="0">
                <a:cs typeface="Times New Roman" pitchFamily="18" charset="0"/>
              </a:rPr>
              <a:t> </a:t>
            </a:r>
            <a:r>
              <a:rPr lang="en-US" sz="2800" dirty="0" err="1">
                <a:cs typeface="Times New Roman" pitchFamily="18" charset="0"/>
              </a:rPr>
              <a:t>piyasa</a:t>
            </a:r>
            <a:r>
              <a:rPr lang="en-US" sz="2800" dirty="0">
                <a:cs typeface="Times New Roman" pitchFamily="18" charset="0"/>
              </a:rPr>
              <a:t> </a:t>
            </a:r>
            <a:r>
              <a:rPr lang="en-US" sz="2800" dirty="0" err="1">
                <a:cs typeface="Times New Roman" pitchFamily="18" charset="0"/>
              </a:rPr>
              <a:t>fiyatlarıyla</a:t>
            </a:r>
            <a:r>
              <a:rPr lang="en-US" sz="2800" dirty="0">
                <a:cs typeface="Times New Roman" pitchFamily="18" charset="0"/>
              </a:rPr>
              <a:t> </a:t>
            </a:r>
            <a:r>
              <a:rPr lang="en-US" sz="2800" dirty="0" err="1">
                <a:cs typeface="Times New Roman" pitchFamily="18" charset="0"/>
              </a:rPr>
              <a:t>elde</a:t>
            </a:r>
            <a:r>
              <a:rPr lang="en-US" sz="2800" dirty="0">
                <a:cs typeface="Times New Roman" pitchFamily="18" charset="0"/>
              </a:rPr>
              <a:t> </a:t>
            </a:r>
            <a:r>
              <a:rPr lang="en-US" sz="2800" dirty="0" err="1">
                <a:cs typeface="Times New Roman" pitchFamily="18" charset="0"/>
              </a:rPr>
              <a:t>edilen</a:t>
            </a:r>
            <a:r>
              <a:rPr lang="en-US" sz="2800" dirty="0">
                <a:cs typeface="Times New Roman" pitchFamily="18" charset="0"/>
              </a:rPr>
              <a:t> </a:t>
            </a:r>
            <a:r>
              <a:rPr lang="en-US" sz="2800" dirty="0" err="1">
                <a:cs typeface="Times New Roman" pitchFamily="18" charset="0"/>
              </a:rPr>
              <a:t>toplam</a:t>
            </a:r>
            <a:r>
              <a:rPr lang="en-US" sz="2800" dirty="0">
                <a:cs typeface="Times New Roman" pitchFamily="18" charset="0"/>
              </a:rPr>
              <a:t> </a:t>
            </a:r>
            <a:r>
              <a:rPr lang="en-US" sz="2800" dirty="0" err="1">
                <a:cs typeface="Times New Roman" pitchFamily="18" charset="0"/>
              </a:rPr>
              <a:t>iktisadi</a:t>
            </a:r>
            <a:r>
              <a:rPr lang="en-US" sz="2800" dirty="0">
                <a:cs typeface="Times New Roman" pitchFamily="18" charset="0"/>
              </a:rPr>
              <a:t> </a:t>
            </a:r>
            <a:r>
              <a:rPr lang="en-US" sz="2800" dirty="0" err="1">
                <a:cs typeface="Times New Roman" pitchFamily="18" charset="0"/>
              </a:rPr>
              <a:t>değer</a:t>
            </a:r>
            <a:endParaRPr lang="en-US" sz="2800" dirty="0">
              <a:cs typeface="Times New Roman" pitchFamily="18" charset="0"/>
            </a:endParaRPr>
          </a:p>
          <a:p>
            <a:pPr marL="0" indent="0">
              <a:lnSpc>
                <a:spcPct val="150000"/>
              </a:lnSpc>
              <a:buNone/>
            </a:pPr>
            <a:r>
              <a:rPr lang="en-US" sz="2800" b="1" dirty="0">
                <a:cs typeface="Times New Roman" pitchFamily="18" charset="0"/>
              </a:rPr>
              <a:t>Reel </a:t>
            </a:r>
            <a:r>
              <a:rPr lang="en-US" sz="2800" dirty="0">
                <a:solidFill>
                  <a:srgbClr val="2C7C9F"/>
                </a:solidFill>
              </a:rPr>
              <a:t>GSYİH</a:t>
            </a:r>
            <a:r>
              <a:rPr lang="en-US" sz="2800" b="1" dirty="0">
                <a:cs typeface="Times New Roman" pitchFamily="18" charset="0"/>
              </a:rPr>
              <a:t> </a:t>
            </a:r>
            <a:endParaRPr lang="en-US" sz="2800" dirty="0">
              <a:cs typeface="Times New Roman" pitchFamily="18" charset="0"/>
            </a:endParaRPr>
          </a:p>
          <a:p>
            <a:pPr marL="457200" lvl="1" indent="0">
              <a:buNone/>
            </a:pPr>
            <a:r>
              <a:rPr lang="en-US" sz="2800" dirty="0" err="1">
                <a:cs typeface="Times New Roman" pitchFamily="18" charset="0"/>
              </a:rPr>
              <a:t>Üretilen</a:t>
            </a:r>
            <a:r>
              <a:rPr lang="en-US" sz="2800" dirty="0">
                <a:cs typeface="Times New Roman" pitchFamily="18" charset="0"/>
              </a:rPr>
              <a:t> 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hizmetlerin</a:t>
            </a:r>
            <a:r>
              <a:rPr lang="en-US" sz="2800" dirty="0">
                <a:cs typeface="Times New Roman" pitchFamily="18" charset="0"/>
              </a:rPr>
              <a:t> </a:t>
            </a:r>
            <a:r>
              <a:rPr lang="en-US" sz="2800" dirty="0" err="1">
                <a:cs typeface="Times New Roman" pitchFamily="18" charset="0"/>
              </a:rPr>
              <a:t>belirlenmiş</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temel</a:t>
            </a:r>
            <a:r>
              <a:rPr lang="en-US" sz="2800" dirty="0">
                <a:cs typeface="Times New Roman" pitchFamily="18" charset="0"/>
              </a:rPr>
              <a:t> </a:t>
            </a:r>
            <a:r>
              <a:rPr lang="en-US" sz="2800" dirty="0" err="1">
                <a:cs typeface="Times New Roman" pitchFamily="18" charset="0"/>
              </a:rPr>
              <a:t>yıl</a:t>
            </a:r>
            <a:r>
              <a:rPr lang="en-US" sz="2800" dirty="0">
                <a:cs typeface="Times New Roman" pitchFamily="18" charset="0"/>
              </a:rPr>
              <a:t> </a:t>
            </a:r>
            <a:r>
              <a:rPr lang="en-US" sz="2800" dirty="0" err="1">
                <a:cs typeface="Times New Roman" pitchFamily="18" charset="0"/>
              </a:rPr>
              <a:t>fiyatlarıyla</a:t>
            </a:r>
            <a:r>
              <a:rPr lang="en-US" sz="2800" dirty="0">
                <a:cs typeface="Times New Roman" pitchFamily="18" charset="0"/>
              </a:rPr>
              <a:t> </a:t>
            </a:r>
            <a:r>
              <a:rPr lang="en-US" sz="2800" dirty="0" err="1">
                <a:cs typeface="Times New Roman" pitchFamily="18" charset="0"/>
              </a:rPr>
              <a:t>elde</a:t>
            </a:r>
            <a:r>
              <a:rPr lang="en-US" sz="2800" dirty="0">
                <a:cs typeface="Times New Roman" pitchFamily="18" charset="0"/>
              </a:rPr>
              <a:t> </a:t>
            </a:r>
            <a:r>
              <a:rPr lang="en-US" sz="2800" dirty="0" err="1">
                <a:cs typeface="Times New Roman" pitchFamily="18" charset="0"/>
              </a:rPr>
              <a:t>edilen</a:t>
            </a:r>
            <a:r>
              <a:rPr lang="en-US" sz="2800" dirty="0">
                <a:cs typeface="Times New Roman" pitchFamily="18" charset="0"/>
              </a:rPr>
              <a:t> </a:t>
            </a:r>
            <a:r>
              <a:rPr lang="en-US" sz="2800" dirty="0" err="1">
                <a:cs typeface="Times New Roman" pitchFamily="18" charset="0"/>
              </a:rPr>
              <a:t>toplam</a:t>
            </a:r>
            <a:r>
              <a:rPr lang="en-US" sz="2800" dirty="0">
                <a:cs typeface="Times New Roman" pitchFamily="18" charset="0"/>
              </a:rPr>
              <a:t> </a:t>
            </a:r>
            <a:r>
              <a:rPr lang="en-US" sz="2800" dirty="0" err="1">
                <a:cs typeface="Times New Roman" pitchFamily="18" charset="0"/>
              </a:rPr>
              <a:t>iktisadi</a:t>
            </a:r>
            <a:r>
              <a:rPr lang="en-US" sz="2800" dirty="0">
                <a:cs typeface="Times New Roman" pitchFamily="18" charset="0"/>
              </a:rPr>
              <a:t> </a:t>
            </a:r>
            <a:r>
              <a:rPr lang="en-US" sz="2800" dirty="0" err="1">
                <a:cs typeface="Times New Roman" pitchFamily="18" charset="0"/>
              </a:rPr>
              <a:t>değer</a:t>
            </a:r>
            <a:endParaRPr lang="en-US" sz="2800" dirty="0">
              <a:cs typeface="Times New Roman" pitchFamily="18" charset="0"/>
            </a:endParaRPr>
          </a:p>
        </p:txBody>
      </p:sp>
    </p:spTree>
    <p:extLst>
      <p:ext uri="{BB962C8B-B14F-4D97-AF65-F5344CB8AC3E}">
        <p14:creationId xmlns:p14="http://schemas.microsoft.com/office/powerpoint/2010/main" val="427789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2C7C9F"/>
                </a:solidFill>
              </a:rPr>
              <a:t>Reel - Nominal</a:t>
            </a:r>
            <a:endParaRPr lang="en-IN" dirty="0">
              <a:solidFill>
                <a:srgbClr val="2C7C9F"/>
              </a:solidFill>
            </a:endParaRPr>
          </a:p>
        </p:txBody>
      </p:sp>
      <p:sp>
        <p:nvSpPr>
          <p:cNvPr id="7" name="Content Placeholder 6"/>
          <p:cNvSpPr>
            <a:spLocks noGrp="1"/>
          </p:cNvSpPr>
          <p:nvPr>
            <p:ph idx="1"/>
          </p:nvPr>
        </p:nvSpPr>
        <p:spPr>
          <a:xfrm>
            <a:off x="457200" y="1600201"/>
            <a:ext cx="8229600" cy="609600"/>
          </a:xfrm>
        </p:spPr>
        <p:txBody>
          <a:bodyPr/>
          <a:lstStyle/>
          <a:p>
            <a:pPr marL="0" indent="0">
              <a:buNone/>
            </a:pPr>
            <a:r>
              <a:rPr lang="en-US" sz="2800" dirty="0">
                <a:cs typeface="Times New Roman" pitchFamily="18" charset="0"/>
              </a:rPr>
              <a:t>Reel GSYİH 2009 (</a:t>
            </a:r>
            <a:r>
              <a:rPr lang="en-US" sz="2800" dirty="0" err="1">
                <a:cs typeface="Times New Roman" pitchFamily="18" charset="0"/>
              </a:rPr>
              <a:t>temel</a:t>
            </a:r>
            <a:r>
              <a:rPr lang="en-US" sz="2800" dirty="0">
                <a:cs typeface="Times New Roman" pitchFamily="18" charset="0"/>
              </a:rPr>
              <a:t> </a:t>
            </a:r>
            <a:r>
              <a:rPr lang="en-US" sz="2800" dirty="0" err="1">
                <a:cs typeface="Times New Roman" pitchFamily="18" charset="0"/>
              </a:rPr>
              <a:t>yıl</a:t>
            </a:r>
            <a:r>
              <a:rPr lang="en-US" sz="2800" dirty="0">
                <a:cs typeface="Times New Roman" pitchFamily="18" charset="0"/>
              </a:rPr>
              <a:t> 2009):</a:t>
            </a:r>
          </a:p>
        </p:txBody>
      </p:sp>
      <p:graphicFrame>
        <p:nvGraphicFramePr>
          <p:cNvPr id="9" name="Object 8"/>
          <p:cNvGraphicFramePr>
            <a:graphicFrameLocks noChangeAspect="1"/>
          </p:cNvGraphicFramePr>
          <p:nvPr>
            <p:extLst>
              <p:ext uri="{D42A27DB-BD31-4B8C-83A1-F6EECF244321}">
                <p14:modId xmlns:p14="http://schemas.microsoft.com/office/powerpoint/2010/main" val="1685599085"/>
              </p:ext>
            </p:extLst>
          </p:nvPr>
        </p:nvGraphicFramePr>
        <p:xfrm>
          <a:off x="76200" y="2401888"/>
          <a:ext cx="9015413" cy="695325"/>
        </p:xfrm>
        <a:graphic>
          <a:graphicData uri="http://schemas.openxmlformats.org/presentationml/2006/ole">
            <mc:AlternateContent xmlns:mc="http://schemas.openxmlformats.org/markup-compatibility/2006">
              <mc:Choice xmlns:v="urn:schemas-microsoft-com:vml" Requires="v">
                <p:oleObj spid="_x0000_s5288" name="Equation" r:id="rId4" imgW="3377880" imgH="253800" progId="Equation.DSMT4">
                  <p:embed/>
                </p:oleObj>
              </mc:Choice>
              <mc:Fallback>
                <p:oleObj name="Equation" r:id="rId4" imgW="3377880" imgH="253800" progId="Equation.DSMT4">
                  <p:embed/>
                  <p:pic>
                    <p:nvPicPr>
                      <p:cNvPr id="0" name="Picture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1888"/>
                        <a:ext cx="901541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idx="13"/>
          </p:nvPr>
        </p:nvSpPr>
        <p:spPr>
          <a:xfrm>
            <a:off x="381000" y="3733800"/>
            <a:ext cx="8229600" cy="533400"/>
          </a:xfrm>
        </p:spPr>
        <p:txBody>
          <a:bodyPr/>
          <a:lstStyle/>
          <a:p>
            <a:pPr marL="0" indent="0">
              <a:buNone/>
            </a:pPr>
            <a:r>
              <a:rPr lang="en-US" sz="2800" dirty="0">
                <a:cs typeface="Times New Roman" pitchFamily="18" charset="0"/>
              </a:rPr>
              <a:t>Nominal GSYİH 2013 (</a:t>
            </a:r>
            <a:r>
              <a:rPr lang="en-US" sz="2800" dirty="0" err="1">
                <a:cs typeface="Times New Roman" pitchFamily="18" charset="0"/>
              </a:rPr>
              <a:t>temel</a:t>
            </a:r>
            <a:r>
              <a:rPr lang="en-US" sz="2800" dirty="0">
                <a:cs typeface="Times New Roman" pitchFamily="18" charset="0"/>
              </a:rPr>
              <a:t> </a:t>
            </a:r>
            <a:r>
              <a:rPr lang="en-US" sz="2800" dirty="0" err="1">
                <a:cs typeface="Times New Roman" pitchFamily="18" charset="0"/>
              </a:rPr>
              <a:t>yıl</a:t>
            </a:r>
            <a:r>
              <a:rPr lang="en-US" sz="2800" dirty="0">
                <a:cs typeface="Times New Roman" pitchFamily="18" charset="0"/>
              </a:rPr>
              <a:t> 2009):</a:t>
            </a:r>
          </a:p>
        </p:txBody>
      </p:sp>
      <p:graphicFrame>
        <p:nvGraphicFramePr>
          <p:cNvPr id="10" name="Object 9"/>
          <p:cNvGraphicFramePr>
            <a:graphicFrameLocks noChangeAspect="1"/>
          </p:cNvGraphicFramePr>
          <p:nvPr>
            <p:extLst>
              <p:ext uri="{D42A27DB-BD31-4B8C-83A1-F6EECF244321}">
                <p14:modId xmlns:p14="http://schemas.microsoft.com/office/powerpoint/2010/main" val="3927659428"/>
              </p:ext>
            </p:extLst>
          </p:nvPr>
        </p:nvGraphicFramePr>
        <p:xfrm>
          <a:off x="53975" y="4457700"/>
          <a:ext cx="9013825" cy="698500"/>
        </p:xfrm>
        <a:graphic>
          <a:graphicData uri="http://schemas.openxmlformats.org/presentationml/2006/ole">
            <mc:AlternateContent xmlns:mc="http://schemas.openxmlformats.org/markup-compatibility/2006">
              <mc:Choice xmlns:v="urn:schemas-microsoft-com:vml" Requires="v">
                <p:oleObj spid="_x0000_s5289" name="Equation" r:id="rId6" imgW="3377880" imgH="253800" progId="Equation.DSMT4">
                  <p:embed/>
                </p:oleObj>
              </mc:Choice>
              <mc:Fallback>
                <p:oleObj name="Equation" r:id="rId6" imgW="3377880" imgH="253800" progId="Equation.DSMT4">
                  <p:embed/>
                  <p:pic>
                    <p:nvPicPr>
                      <p:cNvPr id="0" name="Picture 1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457700"/>
                        <a:ext cx="90138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453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2C7C9F"/>
                </a:solidFill>
              </a:rPr>
              <a:t>Barney </a:t>
            </a:r>
            <a:r>
              <a:rPr lang="en-US" sz="3600" dirty="0" err="1">
                <a:solidFill>
                  <a:srgbClr val="2C7C9F"/>
                </a:solidFill>
              </a:rPr>
              <a:t>Ülkesi</a:t>
            </a:r>
            <a:endParaRPr lang="en-US" sz="3600" dirty="0">
              <a:solidFill>
                <a:srgbClr val="2C7C9F"/>
              </a:solidFill>
            </a:endParaRPr>
          </a:p>
        </p:txBody>
      </p:sp>
      <p:sp>
        <p:nvSpPr>
          <p:cNvPr id="2" name="Text Box 1"/>
          <p:cNvSpPr>
            <a:spLocks noGrp="1"/>
          </p:cNvSpPr>
          <p:nvPr>
            <p:ph idx="1"/>
          </p:nvPr>
        </p:nvSpPr>
        <p:spPr>
          <a:xfrm>
            <a:off x="457200" y="1600201"/>
            <a:ext cx="8229600" cy="609600"/>
          </a:xfrm>
        </p:spPr>
        <p:txBody>
          <a:bodyPr/>
          <a:lstStyle/>
          <a:p>
            <a:pPr marL="0" indent="0" algn="ctr">
              <a:buNone/>
            </a:pPr>
            <a:r>
              <a:rPr lang="en-US" sz="2800" dirty="0" err="1"/>
              <a:t>Örneğin</a:t>
            </a:r>
            <a:endParaRPr lang="en-US" sz="2800" dirty="0"/>
          </a:p>
        </p:txBody>
      </p:sp>
      <p:pic>
        <p:nvPicPr>
          <p:cNvPr id="5" name="Picture 4" descr="A photo shows stacks of peanut butter and jelly sandwich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362200"/>
            <a:ext cx="5401733" cy="3810000"/>
          </a:xfrm>
          <a:prstGeom prst="rect">
            <a:avLst/>
          </a:prstGeom>
          <a:ln>
            <a:solidFill>
              <a:srgbClr val="000000"/>
            </a:solidFill>
          </a:ln>
        </p:spPr>
      </p:pic>
    </p:spTree>
    <p:extLst>
      <p:ext uri="{BB962C8B-B14F-4D97-AF65-F5344CB8AC3E}">
        <p14:creationId xmlns:p14="http://schemas.microsoft.com/office/powerpoint/2010/main" val="6032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rgbClr val="2C7C9F"/>
                </a:solidFill>
              </a:rPr>
              <a:t>Örnek</a:t>
            </a:r>
            <a:r>
              <a:rPr lang="en-US" sz="3600" dirty="0">
                <a:solidFill>
                  <a:srgbClr val="2C7C9F"/>
                </a:solidFill>
              </a:rPr>
              <a:t> </a:t>
            </a:r>
            <a:endParaRPr lang="en-IN" dirty="0">
              <a:solidFill>
                <a:srgbClr val="2C7C9F"/>
              </a:solidFill>
            </a:endParaRPr>
          </a:p>
        </p:txBody>
      </p:sp>
      <p:sp>
        <p:nvSpPr>
          <p:cNvPr id="2" name="Text Box 1"/>
          <p:cNvSpPr>
            <a:spLocks noGrp="1"/>
          </p:cNvSpPr>
          <p:nvPr>
            <p:ph idx="1"/>
          </p:nvPr>
        </p:nvSpPr>
        <p:spPr>
          <a:xfrm>
            <a:off x="457200" y="1600201"/>
            <a:ext cx="8229600" cy="1524000"/>
          </a:xfrm>
        </p:spPr>
        <p:txBody>
          <a:bodyPr/>
          <a:lstStyle/>
          <a:p>
            <a:pPr marL="0" indent="0">
              <a:buNone/>
            </a:pPr>
            <a:r>
              <a:rPr lang="en-US" sz="2800" dirty="0">
                <a:cs typeface="Times New Roman" pitchFamily="18" charset="0"/>
              </a:rPr>
              <a:t>2012 </a:t>
            </a:r>
            <a:r>
              <a:rPr lang="en-US" sz="2800" dirty="0" err="1">
                <a:cs typeface="Times New Roman" pitchFamily="18" charset="0"/>
              </a:rPr>
              <a:t>ve</a:t>
            </a:r>
            <a:r>
              <a:rPr lang="en-US" sz="2800" dirty="0">
                <a:cs typeface="Times New Roman" pitchFamily="18" charset="0"/>
              </a:rPr>
              <a:t>  2013 </a:t>
            </a:r>
            <a:r>
              <a:rPr lang="en-US" sz="2800" dirty="0" err="1">
                <a:cs typeface="Times New Roman" pitchFamily="18" charset="0"/>
              </a:rPr>
              <a:t>yılında</a:t>
            </a:r>
            <a:r>
              <a:rPr lang="en-US" sz="2800" dirty="0">
                <a:cs typeface="Times New Roman" pitchFamily="18" charset="0"/>
              </a:rPr>
              <a:t> nominal GSYİH </a:t>
            </a:r>
            <a:r>
              <a:rPr lang="en-US" sz="2800" dirty="0" err="1">
                <a:cs typeface="Times New Roman" pitchFamily="18" charset="0"/>
              </a:rPr>
              <a:t>hesaplayınız</a:t>
            </a:r>
            <a:r>
              <a:rPr lang="en-US" sz="2800" dirty="0">
                <a:cs typeface="Times New Roman" pitchFamily="18" charset="0"/>
              </a:rPr>
              <a:t>.</a:t>
            </a:r>
          </a:p>
          <a:p>
            <a:pPr marL="0" indent="0">
              <a:buNone/>
            </a:pPr>
            <a:r>
              <a:rPr lang="en-US" sz="2800" dirty="0">
                <a:cs typeface="Times New Roman" pitchFamily="18" charset="0"/>
              </a:rPr>
              <a:t>2012 </a:t>
            </a:r>
            <a:r>
              <a:rPr lang="en-US" sz="2800" dirty="0" err="1">
                <a:cs typeface="Times New Roman" pitchFamily="18" charset="0"/>
              </a:rPr>
              <a:t>ve</a:t>
            </a:r>
            <a:r>
              <a:rPr lang="en-US" sz="2800" dirty="0">
                <a:cs typeface="Times New Roman" pitchFamily="18" charset="0"/>
              </a:rPr>
              <a:t>  2013 </a:t>
            </a:r>
            <a:r>
              <a:rPr lang="en-US" sz="2800" dirty="0" err="1">
                <a:cs typeface="Times New Roman" pitchFamily="18" charset="0"/>
              </a:rPr>
              <a:t>yılında</a:t>
            </a:r>
            <a:r>
              <a:rPr lang="en-US" sz="2800" dirty="0">
                <a:cs typeface="Times New Roman" pitchFamily="18" charset="0"/>
              </a:rPr>
              <a:t> reel GSYİH </a:t>
            </a:r>
            <a:r>
              <a:rPr lang="en-US" sz="2800" dirty="0" err="1">
                <a:cs typeface="Times New Roman" pitchFamily="18" charset="0"/>
              </a:rPr>
              <a:t>hesaplayınız</a:t>
            </a:r>
            <a:r>
              <a:rPr lang="en-US" sz="2800" dirty="0">
                <a:cs typeface="Times New Roman" pitchFamily="18"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2524812788"/>
              </p:ext>
            </p:extLst>
          </p:nvPr>
        </p:nvGraphicFramePr>
        <p:xfrm>
          <a:off x="533400" y="3414713"/>
          <a:ext cx="7848600" cy="2716212"/>
        </p:xfrm>
        <a:graphic>
          <a:graphicData uri="http://schemas.openxmlformats.org/presentationml/2006/ole">
            <mc:AlternateContent xmlns:mc="http://schemas.openxmlformats.org/markup-compatibility/2006">
              <mc:Choice xmlns:v="urn:schemas-microsoft-com:vml" Requires="v">
                <p:oleObj spid="_x0000_s6229" name="Document" r:id="rId4" imgW="6281186" imgH="2057206" progId="Word.Document.12">
                  <p:embed/>
                </p:oleObj>
              </mc:Choice>
              <mc:Fallback>
                <p:oleObj name="Document" r:id="rId4" imgW="6281186" imgH="2057206" progId="Word.Document.12">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14713"/>
                        <a:ext cx="7848600" cy="2716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869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Örnek</a:t>
            </a:r>
            <a:endParaRPr lang="en-IN" dirty="0">
              <a:solidFill>
                <a:srgbClr val="2C7C9F"/>
              </a:solidFill>
            </a:endParaRPr>
          </a:p>
        </p:txBody>
      </p:sp>
      <p:sp>
        <p:nvSpPr>
          <p:cNvPr id="7" name="Content Placeholder 6"/>
          <p:cNvSpPr>
            <a:spLocks noGrp="1"/>
          </p:cNvSpPr>
          <p:nvPr>
            <p:ph idx="1"/>
          </p:nvPr>
        </p:nvSpPr>
        <p:spPr>
          <a:xfrm>
            <a:off x="457200" y="1600201"/>
            <a:ext cx="8229600" cy="533400"/>
          </a:xfrm>
        </p:spPr>
        <p:txBody>
          <a:bodyPr/>
          <a:lstStyle/>
          <a:p>
            <a:pPr marL="0" indent="0">
              <a:buNone/>
            </a:pPr>
            <a:r>
              <a:rPr lang="en-US" sz="2800" dirty="0">
                <a:cs typeface="Times New Roman" pitchFamily="18" charset="0"/>
              </a:rPr>
              <a:t>Nominal GSYİH 2012:</a:t>
            </a:r>
          </a:p>
        </p:txBody>
      </p:sp>
      <p:graphicFrame>
        <p:nvGraphicFramePr>
          <p:cNvPr id="9" name="Object 8"/>
          <p:cNvGraphicFramePr>
            <a:graphicFrameLocks noChangeAspect="1"/>
          </p:cNvGraphicFramePr>
          <p:nvPr>
            <p:extLst>
              <p:ext uri="{D42A27DB-BD31-4B8C-83A1-F6EECF244321}">
                <p14:modId xmlns:p14="http://schemas.microsoft.com/office/powerpoint/2010/main" val="2109228188"/>
              </p:ext>
            </p:extLst>
          </p:nvPr>
        </p:nvGraphicFramePr>
        <p:xfrm>
          <a:off x="150813" y="2149475"/>
          <a:ext cx="8742362" cy="722313"/>
        </p:xfrm>
        <a:graphic>
          <a:graphicData uri="http://schemas.openxmlformats.org/presentationml/2006/ole">
            <mc:AlternateContent xmlns:mc="http://schemas.openxmlformats.org/markup-compatibility/2006">
              <mc:Choice xmlns:v="urn:schemas-microsoft-com:vml" Requires="v">
                <p:oleObj spid="_x0000_s7502" name="Equation" r:id="rId4" imgW="3225600" imgH="253800" progId="Equation.DSMT4">
                  <p:embed/>
                </p:oleObj>
              </mc:Choice>
              <mc:Fallback>
                <p:oleObj name="Equation" r:id="rId4" imgW="3225600" imgH="253800" progId="Equation.DSMT4">
                  <p:embed/>
                  <p:pic>
                    <p:nvPicPr>
                      <p:cNvPr id="0" name="Picture 2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2149475"/>
                        <a:ext cx="8742362"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4465082"/>
              </p:ext>
            </p:extLst>
          </p:nvPr>
        </p:nvGraphicFramePr>
        <p:xfrm>
          <a:off x="4297363" y="3089275"/>
          <a:ext cx="4084637" cy="603250"/>
        </p:xfrm>
        <a:graphic>
          <a:graphicData uri="http://schemas.openxmlformats.org/presentationml/2006/ole">
            <mc:AlternateContent xmlns:mc="http://schemas.openxmlformats.org/markup-compatibility/2006">
              <mc:Choice xmlns:v="urn:schemas-microsoft-com:vml" Requires="v">
                <p:oleObj spid="_x0000_s7503" name="Equation" r:id="rId6" imgW="1460160" imgH="215640" progId="Equation.DSMT4">
                  <p:embed/>
                </p:oleObj>
              </mc:Choice>
              <mc:Fallback>
                <p:oleObj name="Equation" r:id="rId6" imgW="1460160" imgH="215640" progId="Equation.DSMT4">
                  <p:embed/>
                  <p:pic>
                    <p:nvPicPr>
                      <p:cNvPr id="0" name="Picture 2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7363" y="3089275"/>
                        <a:ext cx="408463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idx="13"/>
          </p:nvPr>
        </p:nvSpPr>
        <p:spPr>
          <a:xfrm>
            <a:off x="457200" y="3962401"/>
            <a:ext cx="8229600" cy="533400"/>
          </a:xfrm>
        </p:spPr>
        <p:txBody>
          <a:bodyPr/>
          <a:lstStyle/>
          <a:p>
            <a:pPr marL="0" indent="0">
              <a:buNone/>
            </a:pPr>
            <a:r>
              <a:rPr lang="en-US" sz="2800" dirty="0">
                <a:cs typeface="Times New Roman" pitchFamily="18" charset="0"/>
              </a:rPr>
              <a:t>Nominal GSYİH 2013:</a:t>
            </a:r>
          </a:p>
        </p:txBody>
      </p:sp>
      <p:graphicFrame>
        <p:nvGraphicFramePr>
          <p:cNvPr id="12" name="Object 11"/>
          <p:cNvGraphicFramePr>
            <a:graphicFrameLocks noChangeAspect="1"/>
          </p:cNvGraphicFramePr>
          <p:nvPr>
            <p:extLst>
              <p:ext uri="{D42A27DB-BD31-4B8C-83A1-F6EECF244321}">
                <p14:modId xmlns:p14="http://schemas.microsoft.com/office/powerpoint/2010/main" val="882767371"/>
              </p:ext>
            </p:extLst>
          </p:nvPr>
        </p:nvGraphicFramePr>
        <p:xfrm>
          <a:off x="76200" y="4587875"/>
          <a:ext cx="9013825" cy="738188"/>
        </p:xfrm>
        <a:graphic>
          <a:graphicData uri="http://schemas.openxmlformats.org/presentationml/2006/ole">
            <mc:AlternateContent xmlns:mc="http://schemas.openxmlformats.org/markup-compatibility/2006">
              <mc:Choice xmlns:v="urn:schemas-microsoft-com:vml" Requires="v">
                <p:oleObj spid="_x0000_s7504" name="Equation" r:id="rId8" imgW="3301920" imgH="253800" progId="Equation.DSMT4">
                  <p:embed/>
                </p:oleObj>
              </mc:Choice>
              <mc:Fallback>
                <p:oleObj name="Equation" r:id="rId8" imgW="3301920" imgH="253800" progId="Equation.DSMT4">
                  <p:embed/>
                  <p:pic>
                    <p:nvPicPr>
                      <p:cNvPr id="0" name="Picture 2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587875"/>
                        <a:ext cx="90138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03448886"/>
              </p:ext>
            </p:extLst>
          </p:nvPr>
        </p:nvGraphicFramePr>
        <p:xfrm>
          <a:off x="4191000" y="5505450"/>
          <a:ext cx="4648200" cy="647700"/>
        </p:xfrm>
        <a:graphic>
          <a:graphicData uri="http://schemas.openxmlformats.org/presentationml/2006/ole">
            <mc:AlternateContent xmlns:mc="http://schemas.openxmlformats.org/markup-compatibility/2006">
              <mc:Choice xmlns:v="urn:schemas-microsoft-com:vml" Requires="v">
                <p:oleObj spid="_x0000_s7505" name="Equation" r:id="rId10" imgW="1549080" imgH="215640" progId="Equation.DSMT4">
                  <p:embed/>
                </p:oleObj>
              </mc:Choice>
              <mc:Fallback>
                <p:oleObj name="Equation" r:id="rId10" imgW="1549080" imgH="215640" progId="Equation.DSMT4">
                  <p:embed/>
                  <p:pic>
                    <p:nvPicPr>
                      <p:cNvPr id="0" name="Picture 2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5505450"/>
                        <a:ext cx="4648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11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31652"/>
          </a:xfrm>
        </p:spPr>
        <p:txBody>
          <a:bodyPr/>
          <a:lstStyle/>
          <a:p>
            <a:r>
              <a:rPr lang="en-US" sz="3600" dirty="0" err="1">
                <a:solidFill>
                  <a:srgbClr val="2C7C9F"/>
                </a:solidFill>
              </a:rPr>
              <a:t>Temel</a:t>
            </a:r>
            <a:r>
              <a:rPr lang="en-US" sz="3600" dirty="0">
                <a:solidFill>
                  <a:srgbClr val="2C7C9F"/>
                </a:solidFill>
              </a:rPr>
              <a:t> </a:t>
            </a:r>
            <a:r>
              <a:rPr lang="en-US" sz="3600" dirty="0" err="1">
                <a:solidFill>
                  <a:srgbClr val="2C7C9F"/>
                </a:solidFill>
              </a:rPr>
              <a:t>sorular</a:t>
            </a:r>
            <a:endParaRPr lang="en-IN" sz="3600" dirty="0"/>
          </a:p>
        </p:txBody>
      </p:sp>
      <p:sp>
        <p:nvSpPr>
          <p:cNvPr id="2" name="Content Placeholder 1"/>
          <p:cNvSpPr>
            <a:spLocks noGrp="1"/>
          </p:cNvSpPr>
          <p:nvPr>
            <p:ph idx="1"/>
          </p:nvPr>
        </p:nvSpPr>
        <p:spPr>
          <a:xfrm>
            <a:off x="457200" y="1371600"/>
            <a:ext cx="8229600" cy="4800600"/>
          </a:xfrm>
        </p:spPr>
        <p:txBody>
          <a:bodyPr/>
          <a:lstStyle/>
          <a:p>
            <a:r>
              <a:rPr lang="en-US" sz="2800" dirty="0" err="1">
                <a:cs typeface="Times New Roman" pitchFamily="18" charset="0"/>
              </a:rPr>
              <a:t>Kişi</a:t>
            </a:r>
            <a:r>
              <a:rPr lang="en-US" sz="2800" dirty="0">
                <a:cs typeface="Times New Roman" pitchFamily="18" charset="0"/>
              </a:rPr>
              <a:t> </a:t>
            </a:r>
            <a:r>
              <a:rPr lang="en-US" sz="2800" dirty="0" err="1">
                <a:cs typeface="Times New Roman" pitchFamily="18" charset="0"/>
              </a:rPr>
              <a:t>başına</a:t>
            </a:r>
            <a:r>
              <a:rPr lang="en-US" sz="2800" dirty="0">
                <a:cs typeface="Times New Roman" pitchFamily="18" charset="0"/>
              </a:rPr>
              <a:t> </a:t>
            </a:r>
            <a:r>
              <a:rPr lang="en-US" sz="2800" dirty="0" err="1">
                <a:cs typeface="Times New Roman" pitchFamily="18" charset="0"/>
              </a:rPr>
              <a:t>hasıla</a:t>
            </a:r>
            <a:r>
              <a:rPr lang="en-US" sz="2800" dirty="0">
                <a:cs typeface="Times New Roman" pitchFamily="18" charset="0"/>
              </a:rPr>
              <a:t> </a:t>
            </a:r>
            <a:r>
              <a:rPr lang="en-US" sz="2800" dirty="0" err="1">
                <a:cs typeface="Times New Roman" pitchFamily="18" charset="0"/>
              </a:rPr>
              <a:t>nedir</a:t>
            </a:r>
            <a:r>
              <a:rPr lang="en-US" sz="2800" dirty="0">
                <a:cs typeface="Times New Roman" pitchFamily="18" charset="0"/>
              </a:rPr>
              <a:t>?</a:t>
            </a:r>
          </a:p>
          <a:p>
            <a:r>
              <a:rPr lang="en-US" sz="2800" dirty="0" err="1">
                <a:cs typeface="Times New Roman" pitchFamily="18" charset="0"/>
              </a:rPr>
              <a:t>Nasıl</a:t>
            </a:r>
            <a:r>
              <a:rPr lang="en-US" sz="2800" dirty="0">
                <a:cs typeface="Times New Roman" pitchFamily="18" charset="0"/>
              </a:rPr>
              <a:t> </a:t>
            </a:r>
            <a:r>
              <a:rPr lang="en-US" sz="2800" dirty="0" err="1">
                <a:cs typeface="Times New Roman" pitchFamily="18" charset="0"/>
              </a:rPr>
              <a:t>ölçülür</a:t>
            </a:r>
            <a:r>
              <a:rPr lang="en-US" sz="2800" dirty="0">
                <a:cs typeface="Times New Roman" pitchFamily="18" charset="0"/>
              </a:rPr>
              <a:t>?</a:t>
            </a:r>
          </a:p>
          <a:p>
            <a:r>
              <a:rPr lang="en-US" sz="2800" dirty="0" err="1">
                <a:cs typeface="Times New Roman" pitchFamily="18" charset="0"/>
              </a:rPr>
              <a:t>Kişi</a:t>
            </a:r>
            <a:r>
              <a:rPr lang="en-US" sz="2800" dirty="0">
                <a:cs typeface="Times New Roman" pitchFamily="18" charset="0"/>
              </a:rPr>
              <a:t> </a:t>
            </a:r>
            <a:r>
              <a:rPr lang="en-US" sz="2800" dirty="0" err="1">
                <a:cs typeface="Times New Roman" pitchFamily="18" charset="0"/>
              </a:rPr>
              <a:t>başına</a:t>
            </a:r>
            <a:r>
              <a:rPr lang="en-US" sz="2800" dirty="0">
                <a:cs typeface="Times New Roman" pitchFamily="18" charset="0"/>
              </a:rPr>
              <a:t> </a:t>
            </a:r>
            <a:r>
              <a:rPr lang="en-US" sz="2800" dirty="0" err="1">
                <a:cs typeface="Times New Roman" pitchFamily="18" charset="0"/>
              </a:rPr>
              <a:t>hasıla</a:t>
            </a:r>
            <a:r>
              <a:rPr lang="en-US" sz="2800" dirty="0">
                <a:cs typeface="Times New Roman" pitchFamily="18" charset="0"/>
              </a:rPr>
              <a:t> </a:t>
            </a:r>
            <a:r>
              <a:rPr lang="en-US" sz="2800" dirty="0" err="1">
                <a:cs typeface="Times New Roman" pitchFamily="18" charset="0"/>
              </a:rPr>
              <a:t>düzeyleri</a:t>
            </a:r>
            <a:r>
              <a:rPr lang="en-US" sz="2800" dirty="0">
                <a:cs typeface="Times New Roman" pitchFamily="18" charset="0"/>
              </a:rPr>
              <a:t> </a:t>
            </a:r>
            <a:r>
              <a:rPr lang="en-US" sz="2800" dirty="0" err="1">
                <a:cs typeface="Times New Roman" pitchFamily="18" charset="0"/>
              </a:rPr>
              <a:t>bakımından</a:t>
            </a:r>
            <a:r>
              <a:rPr lang="en-US" sz="2800" dirty="0">
                <a:cs typeface="Times New Roman" pitchFamily="18" charset="0"/>
              </a:rPr>
              <a:t> </a:t>
            </a:r>
            <a:r>
              <a:rPr lang="en-US" sz="2800" dirty="0" err="1">
                <a:cs typeface="Times New Roman" pitchFamily="18" charset="0"/>
              </a:rPr>
              <a:t>ülkeler</a:t>
            </a:r>
            <a:r>
              <a:rPr lang="en-US" sz="2800" dirty="0">
                <a:cs typeface="Times New Roman" pitchFamily="18" charset="0"/>
              </a:rPr>
              <a:t> </a:t>
            </a:r>
            <a:r>
              <a:rPr lang="en-US" sz="2800" dirty="0" err="1">
                <a:cs typeface="Times New Roman" pitchFamily="18" charset="0"/>
              </a:rPr>
              <a:t>neden</a:t>
            </a:r>
            <a:r>
              <a:rPr lang="en-US" sz="2800" dirty="0">
                <a:cs typeface="Times New Roman" pitchFamily="18" charset="0"/>
              </a:rPr>
              <a:t> </a:t>
            </a:r>
            <a:r>
              <a:rPr lang="en-US" sz="2800" dirty="0" err="1">
                <a:cs typeface="Times New Roman" pitchFamily="18" charset="0"/>
              </a:rPr>
              <a:t>farklılaşır</a:t>
            </a:r>
            <a:r>
              <a:rPr lang="en-US" sz="2800" dirty="0">
                <a:cs typeface="Times New Roman" pitchFamily="18" charset="0"/>
              </a:rPr>
              <a:t>?</a:t>
            </a:r>
          </a:p>
          <a:p>
            <a:r>
              <a:rPr lang="en-US" sz="2800" dirty="0" err="1">
                <a:cs typeface="Times New Roman" pitchFamily="18" charset="0"/>
              </a:rPr>
              <a:t>Eşitsizlikler</a:t>
            </a:r>
            <a:r>
              <a:rPr lang="en-US" sz="2800" dirty="0">
                <a:cs typeface="Times New Roman" pitchFamily="18" charset="0"/>
              </a:rPr>
              <a:t> </a:t>
            </a:r>
            <a:r>
              <a:rPr lang="en-US" sz="2800" dirty="0" err="1">
                <a:cs typeface="Times New Roman" pitchFamily="18" charset="0"/>
              </a:rPr>
              <a:t>kalıcı</a:t>
            </a:r>
            <a:r>
              <a:rPr lang="en-US" sz="2800" dirty="0">
                <a:cs typeface="Times New Roman" pitchFamily="18" charset="0"/>
              </a:rPr>
              <a:t> </a:t>
            </a:r>
            <a:r>
              <a:rPr lang="en-US" sz="2800" dirty="0" err="1">
                <a:cs typeface="Times New Roman" pitchFamily="18" charset="0"/>
              </a:rPr>
              <a:t>mıdır</a:t>
            </a:r>
            <a:r>
              <a:rPr lang="en-US" sz="2800" dirty="0">
                <a:cs typeface="Times New Roman" pitchFamily="18" charset="0"/>
              </a:rPr>
              <a:t>?</a:t>
            </a:r>
          </a:p>
          <a:p>
            <a:endParaRPr lang="en-US" sz="2800" dirty="0">
              <a:cs typeface="Times New Roman" pitchFamily="18" charset="0"/>
            </a:endParaRPr>
          </a:p>
        </p:txBody>
      </p:sp>
    </p:spTree>
    <p:extLst>
      <p:ext uri="{BB962C8B-B14F-4D97-AF65-F5344CB8AC3E}">
        <p14:creationId xmlns:p14="http://schemas.microsoft.com/office/powerpoint/2010/main" val="2618394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31652"/>
          </a:xfrm>
        </p:spPr>
        <p:txBody>
          <a:bodyPr/>
          <a:lstStyle/>
          <a:p>
            <a:r>
              <a:rPr lang="en-US" sz="3600" dirty="0" err="1">
                <a:solidFill>
                  <a:srgbClr val="2C7C9F"/>
                </a:solidFill>
              </a:rPr>
              <a:t>Örnek</a:t>
            </a:r>
            <a:r>
              <a:rPr lang="en-US" sz="3600" dirty="0">
                <a:solidFill>
                  <a:srgbClr val="2C7C9F"/>
                </a:solidFill>
              </a:rPr>
              <a:t>:</a:t>
            </a:r>
            <a:endParaRPr lang="en-IN" dirty="0">
              <a:solidFill>
                <a:srgbClr val="2C7C9F"/>
              </a:solidFill>
            </a:endParaRPr>
          </a:p>
        </p:txBody>
      </p:sp>
      <p:sp>
        <p:nvSpPr>
          <p:cNvPr id="8" name="Content Placeholder 7"/>
          <p:cNvSpPr>
            <a:spLocks noGrp="1"/>
          </p:cNvSpPr>
          <p:nvPr>
            <p:ph idx="1"/>
          </p:nvPr>
        </p:nvSpPr>
        <p:spPr>
          <a:xfrm>
            <a:off x="457200" y="1524000"/>
            <a:ext cx="8229600" cy="533400"/>
          </a:xfrm>
        </p:spPr>
        <p:txBody>
          <a:bodyPr/>
          <a:lstStyle/>
          <a:p>
            <a:pPr marL="0" indent="0">
              <a:buNone/>
            </a:pPr>
            <a:r>
              <a:rPr lang="en-US" sz="2800" dirty="0">
                <a:cs typeface="Times New Roman" pitchFamily="18" charset="0"/>
              </a:rPr>
              <a:t>Reel GSYİH 2012:</a:t>
            </a:r>
          </a:p>
        </p:txBody>
      </p:sp>
      <p:graphicFrame>
        <p:nvGraphicFramePr>
          <p:cNvPr id="10" name="Object 9"/>
          <p:cNvGraphicFramePr>
            <a:graphicFrameLocks noChangeAspect="1"/>
          </p:cNvGraphicFramePr>
          <p:nvPr>
            <p:extLst>
              <p:ext uri="{D42A27DB-BD31-4B8C-83A1-F6EECF244321}">
                <p14:modId xmlns:p14="http://schemas.microsoft.com/office/powerpoint/2010/main" val="2188762130"/>
              </p:ext>
            </p:extLst>
          </p:nvPr>
        </p:nvGraphicFramePr>
        <p:xfrm>
          <a:off x="115888" y="2073275"/>
          <a:ext cx="8988425" cy="742950"/>
        </p:xfrm>
        <a:graphic>
          <a:graphicData uri="http://schemas.openxmlformats.org/presentationml/2006/ole">
            <mc:AlternateContent xmlns:mc="http://schemas.openxmlformats.org/markup-compatibility/2006">
              <mc:Choice xmlns:v="urn:schemas-microsoft-com:vml" Requires="v">
                <p:oleObj spid="_x0000_s8518" name="Equation" r:id="rId4" imgW="3225600" imgH="253800" progId="Equation.DSMT4">
                  <p:embed/>
                </p:oleObj>
              </mc:Choice>
              <mc:Fallback>
                <p:oleObj name="Equation" r:id="rId4" imgW="3225600" imgH="253800" progId="Equation.DSMT4">
                  <p:embed/>
                  <p:pic>
                    <p:nvPicPr>
                      <p:cNvPr id="0"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2073275"/>
                        <a:ext cx="89884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18868546"/>
              </p:ext>
            </p:extLst>
          </p:nvPr>
        </p:nvGraphicFramePr>
        <p:xfrm>
          <a:off x="4229100" y="3067050"/>
          <a:ext cx="4381500" cy="647700"/>
        </p:xfrm>
        <a:graphic>
          <a:graphicData uri="http://schemas.openxmlformats.org/presentationml/2006/ole">
            <mc:AlternateContent xmlns:mc="http://schemas.openxmlformats.org/markup-compatibility/2006">
              <mc:Choice xmlns:v="urn:schemas-microsoft-com:vml" Requires="v">
                <p:oleObj spid="_x0000_s8519" name="Equation" r:id="rId6" imgW="1460160" imgH="215640" progId="Equation.DSMT4">
                  <p:embed/>
                </p:oleObj>
              </mc:Choice>
              <mc:Fallback>
                <p:oleObj name="Equation" r:id="rId6" imgW="1460160" imgH="215640" progId="Equation.DSMT4">
                  <p:embed/>
                  <p:pic>
                    <p:nvPicPr>
                      <p:cNvPr id="0" name="Picture 2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3067050"/>
                        <a:ext cx="43815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idx="13"/>
          </p:nvPr>
        </p:nvSpPr>
        <p:spPr>
          <a:xfrm>
            <a:off x="457200" y="3962401"/>
            <a:ext cx="8229600" cy="533400"/>
          </a:xfrm>
        </p:spPr>
        <p:txBody>
          <a:bodyPr/>
          <a:lstStyle/>
          <a:p>
            <a:pPr marL="0" indent="0">
              <a:buNone/>
            </a:pPr>
            <a:r>
              <a:rPr lang="en-US" sz="2800" dirty="0">
                <a:cs typeface="Times New Roman" pitchFamily="18" charset="0"/>
              </a:rPr>
              <a:t>Reel GSYİH 2013:</a:t>
            </a:r>
          </a:p>
        </p:txBody>
      </p:sp>
      <p:graphicFrame>
        <p:nvGraphicFramePr>
          <p:cNvPr id="12" name="Object 11"/>
          <p:cNvGraphicFramePr>
            <a:graphicFrameLocks noChangeAspect="1"/>
          </p:cNvGraphicFramePr>
          <p:nvPr>
            <p:extLst>
              <p:ext uri="{D42A27DB-BD31-4B8C-83A1-F6EECF244321}">
                <p14:modId xmlns:p14="http://schemas.microsoft.com/office/powerpoint/2010/main" val="1379487539"/>
              </p:ext>
            </p:extLst>
          </p:nvPr>
        </p:nvGraphicFramePr>
        <p:xfrm>
          <a:off x="98425" y="4587875"/>
          <a:ext cx="9070975" cy="733425"/>
        </p:xfrm>
        <a:graphic>
          <a:graphicData uri="http://schemas.openxmlformats.org/presentationml/2006/ole">
            <mc:AlternateContent xmlns:mc="http://schemas.openxmlformats.org/markup-compatibility/2006">
              <mc:Choice xmlns:v="urn:schemas-microsoft-com:vml" Requires="v">
                <p:oleObj spid="_x0000_s8520" name="Equation" r:id="rId8" imgW="3301920" imgH="253800" progId="Equation.DSMT4">
                  <p:embed/>
                </p:oleObj>
              </mc:Choice>
              <mc:Fallback>
                <p:oleObj name="Equation" r:id="rId8" imgW="3301920" imgH="253800" progId="Equation.DSMT4">
                  <p:embed/>
                  <p:pic>
                    <p:nvPicPr>
                      <p:cNvPr id="0" name="Picture 2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25" y="4587875"/>
                        <a:ext cx="90709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3864075"/>
              </p:ext>
            </p:extLst>
          </p:nvPr>
        </p:nvGraphicFramePr>
        <p:xfrm>
          <a:off x="4194175" y="5562600"/>
          <a:ext cx="4648200" cy="647700"/>
        </p:xfrm>
        <a:graphic>
          <a:graphicData uri="http://schemas.openxmlformats.org/presentationml/2006/ole">
            <mc:AlternateContent xmlns:mc="http://schemas.openxmlformats.org/markup-compatibility/2006">
              <mc:Choice xmlns:v="urn:schemas-microsoft-com:vml" Requires="v">
                <p:oleObj spid="_x0000_s8521" name="Equation" r:id="rId10" imgW="1549080" imgH="215640" progId="Equation.DSMT4">
                  <p:embed/>
                </p:oleObj>
              </mc:Choice>
              <mc:Fallback>
                <p:oleObj name="Equation" r:id="rId10" imgW="1549080" imgH="215640" progId="Equation.DSMT4">
                  <p:embed/>
                  <p:pic>
                    <p:nvPicPr>
                      <p:cNvPr id="0" name="Picture 2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5562600"/>
                        <a:ext cx="4648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570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2C7C9F"/>
                </a:solidFill>
              </a:rPr>
              <a:t>Reel - Nominal</a:t>
            </a:r>
            <a:endParaRPr lang="en-IN" dirty="0">
              <a:solidFill>
                <a:srgbClr val="2C7C9F"/>
              </a:solidFill>
            </a:endParaRPr>
          </a:p>
        </p:txBody>
      </p:sp>
      <p:sp>
        <p:nvSpPr>
          <p:cNvPr id="2" name="Text Box 1"/>
          <p:cNvSpPr>
            <a:spLocks noGrp="1"/>
          </p:cNvSpPr>
          <p:nvPr>
            <p:ph idx="1"/>
          </p:nvPr>
        </p:nvSpPr>
        <p:spPr>
          <a:xfrm>
            <a:off x="457200" y="1600201"/>
            <a:ext cx="8229600" cy="3200400"/>
          </a:xfrm>
        </p:spPr>
        <p:txBody>
          <a:bodyPr/>
          <a:lstStyle/>
          <a:p>
            <a:pPr marL="0" indent="0">
              <a:lnSpc>
                <a:spcPts val="4000"/>
              </a:lnSpc>
              <a:buNone/>
            </a:pPr>
            <a:r>
              <a:rPr lang="en-US" sz="2800" b="1" dirty="0">
                <a:cs typeface="Times New Roman" pitchFamily="18" charset="0"/>
              </a:rPr>
              <a:t>Nominal </a:t>
            </a:r>
            <a:r>
              <a:rPr lang="en-US" sz="2800" b="1" dirty="0" err="1">
                <a:cs typeface="Times New Roman" pitchFamily="18" charset="0"/>
              </a:rPr>
              <a:t>GSYİH’da</a:t>
            </a:r>
            <a:r>
              <a:rPr lang="en-US" sz="2800" b="1" dirty="0">
                <a:cs typeface="Times New Roman" pitchFamily="18" charset="0"/>
              </a:rPr>
              <a:t> </a:t>
            </a:r>
            <a:r>
              <a:rPr lang="en-US" sz="2800" b="1" dirty="0" err="1">
                <a:cs typeface="Times New Roman" pitchFamily="18" charset="0"/>
              </a:rPr>
              <a:t>artış</a:t>
            </a:r>
            <a:r>
              <a:rPr lang="en-US" sz="2800" b="1" dirty="0">
                <a:cs typeface="Times New Roman" pitchFamily="18" charset="0"/>
              </a:rPr>
              <a:t> :</a:t>
            </a:r>
          </a:p>
          <a:p>
            <a:pPr marL="0" indent="0" algn="ctr">
              <a:lnSpc>
                <a:spcPts val="4000"/>
              </a:lnSpc>
              <a:buNone/>
            </a:pPr>
            <a:r>
              <a:rPr lang="en-US" sz="2800" dirty="0">
                <a:cs typeface="Times New Roman" pitchFamily="18" charset="0"/>
              </a:rPr>
              <a:t>($350 - $180)/$180 = 0.94 (or 94%)</a:t>
            </a:r>
          </a:p>
          <a:p>
            <a:pPr marL="0" indent="0">
              <a:lnSpc>
                <a:spcPts val="4000"/>
              </a:lnSpc>
              <a:buNone/>
            </a:pPr>
            <a:r>
              <a:rPr lang="en-US" sz="2800" b="1" dirty="0">
                <a:cs typeface="Times New Roman" pitchFamily="18" charset="0"/>
              </a:rPr>
              <a:t>Reel GSYİH </a:t>
            </a:r>
            <a:r>
              <a:rPr lang="en-US" sz="2800" b="1" dirty="0" err="1">
                <a:cs typeface="Times New Roman" pitchFamily="18" charset="0"/>
              </a:rPr>
              <a:t>büyümesi</a:t>
            </a:r>
            <a:r>
              <a:rPr lang="en-US" sz="2800" b="1" dirty="0">
                <a:cs typeface="Times New Roman" pitchFamily="18" charset="0"/>
              </a:rPr>
              <a:t>:</a:t>
            </a:r>
            <a:endParaRPr lang="en-US" sz="2800" dirty="0">
              <a:cs typeface="Times New Roman" pitchFamily="18" charset="0"/>
            </a:endParaRPr>
          </a:p>
          <a:p>
            <a:pPr marL="0" indent="0" algn="ctr">
              <a:lnSpc>
                <a:spcPts val="4000"/>
              </a:lnSpc>
              <a:buNone/>
            </a:pPr>
            <a:r>
              <a:rPr lang="en-US" sz="2800" dirty="0">
                <a:cs typeface="Times New Roman" pitchFamily="18" charset="0"/>
              </a:rPr>
              <a:t>($320 - $180)/$180 = 0.78 (or 78%)</a:t>
            </a:r>
          </a:p>
        </p:txBody>
      </p:sp>
    </p:spTree>
    <p:extLst>
      <p:ext uri="{BB962C8B-B14F-4D97-AF65-F5344CB8AC3E}">
        <p14:creationId xmlns:p14="http://schemas.microsoft.com/office/powerpoint/2010/main" val="355385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626852"/>
          </a:xfrm>
        </p:spPr>
        <p:txBody>
          <a:bodyPr/>
          <a:lstStyle/>
          <a:p>
            <a:r>
              <a:rPr lang="en-US" sz="3600" dirty="0">
                <a:solidFill>
                  <a:srgbClr val="2C7C9F"/>
                </a:solidFill>
              </a:rPr>
              <a:t>Reel -Nominal</a:t>
            </a:r>
            <a:endParaRPr lang="en-US" dirty="0">
              <a:solidFill>
                <a:srgbClr val="2C7C9F"/>
              </a:solidFill>
            </a:endParaRPr>
          </a:p>
        </p:txBody>
      </p:sp>
      <p:sp>
        <p:nvSpPr>
          <p:cNvPr id="9" name="Content Placeholder 8"/>
          <p:cNvSpPr>
            <a:spLocks noGrp="1"/>
          </p:cNvSpPr>
          <p:nvPr>
            <p:ph idx="1"/>
          </p:nvPr>
        </p:nvSpPr>
        <p:spPr>
          <a:xfrm>
            <a:off x="457200" y="1143000"/>
            <a:ext cx="8229600" cy="1295400"/>
          </a:xfrm>
        </p:spPr>
        <p:txBody>
          <a:bodyPr/>
          <a:lstStyle/>
          <a:p>
            <a:pPr marL="0" lvl="1" indent="0">
              <a:spcBef>
                <a:spcPts val="1500"/>
              </a:spcBef>
              <a:buNone/>
            </a:pPr>
            <a:r>
              <a:rPr lang="en-US" sz="3200" b="1" dirty="0">
                <a:cs typeface="Times New Roman" pitchFamily="18" charset="0"/>
              </a:rPr>
              <a:t>GSYİH </a:t>
            </a:r>
            <a:r>
              <a:rPr lang="en-US" sz="3200" b="1" dirty="0" err="1">
                <a:cs typeface="Times New Roman" pitchFamily="18" charset="0"/>
              </a:rPr>
              <a:t>deflatörü</a:t>
            </a:r>
            <a:r>
              <a:rPr lang="en-US" sz="3200" b="1" dirty="0">
                <a:cs typeface="Times New Roman" pitchFamily="18" charset="0"/>
              </a:rPr>
              <a:t> </a:t>
            </a:r>
          </a:p>
          <a:p>
            <a:pPr marL="0" lvl="1" indent="0">
              <a:spcBef>
                <a:spcPts val="1500"/>
              </a:spcBef>
              <a:buNone/>
            </a:pPr>
            <a:r>
              <a:rPr lang="en-US" sz="2800" dirty="0">
                <a:cs typeface="Times New Roman" pitchFamily="18" charset="0"/>
              </a:rPr>
              <a:t>nominal </a:t>
            </a:r>
            <a:r>
              <a:rPr lang="en-US" sz="2800" dirty="0" err="1">
                <a:cs typeface="Times New Roman" pitchFamily="18" charset="0"/>
              </a:rPr>
              <a:t>GSYİH’nın</a:t>
            </a:r>
            <a:r>
              <a:rPr lang="en-US" sz="2800" dirty="0">
                <a:cs typeface="Times New Roman" pitchFamily="18" charset="0"/>
              </a:rPr>
              <a:t> reel </a:t>
            </a:r>
            <a:r>
              <a:rPr lang="en-US" sz="2800" dirty="0" err="1">
                <a:cs typeface="Times New Roman" pitchFamily="18" charset="0"/>
              </a:rPr>
              <a:t>GSYİH’ya</a:t>
            </a:r>
            <a:r>
              <a:rPr lang="en-US" sz="2800" dirty="0">
                <a:cs typeface="Times New Roman" pitchFamily="18" charset="0"/>
              </a:rPr>
              <a:t> </a:t>
            </a:r>
            <a:r>
              <a:rPr lang="en-US" sz="2800" dirty="0" err="1">
                <a:cs typeface="Times New Roman" pitchFamily="18" charset="0"/>
              </a:rPr>
              <a:t>oranı</a:t>
            </a:r>
            <a:r>
              <a:rPr lang="en-US" sz="2800" dirty="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1756095016"/>
              </p:ext>
            </p:extLst>
          </p:nvPr>
        </p:nvGraphicFramePr>
        <p:xfrm>
          <a:off x="571500" y="2362200"/>
          <a:ext cx="7391400" cy="1371600"/>
        </p:xfrm>
        <a:graphic>
          <a:graphicData uri="http://schemas.openxmlformats.org/presentationml/2006/ole">
            <mc:AlternateContent xmlns:mc="http://schemas.openxmlformats.org/markup-compatibility/2006">
              <mc:Choice xmlns:v="urn:schemas-microsoft-com:vml" Requires="v">
                <p:oleObj spid="_x0000_s9380" name="Equation" r:id="rId4" imgW="2463480" imgH="457200" progId="Equation.DSMT4">
                  <p:embed/>
                </p:oleObj>
              </mc:Choice>
              <mc:Fallback>
                <p:oleObj name="Equation" r:id="rId4" imgW="2463480" imgH="457200" progId="Equation.DSMT4">
                  <p:embed/>
                  <p:pic>
                    <p:nvPicPr>
                      <p:cNvPr id="0"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362200"/>
                        <a:ext cx="7391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9"/>
          <p:cNvSpPr>
            <a:spLocks noGrp="1"/>
          </p:cNvSpPr>
          <p:nvPr>
            <p:ph idx="13"/>
          </p:nvPr>
        </p:nvSpPr>
        <p:spPr>
          <a:xfrm>
            <a:off x="457200" y="3962401"/>
            <a:ext cx="8229600" cy="685800"/>
          </a:xfrm>
        </p:spPr>
        <p:txBody>
          <a:bodyPr/>
          <a:lstStyle/>
          <a:p>
            <a:pPr marL="0" lvl="1" indent="0">
              <a:spcBef>
                <a:spcPts val="1500"/>
              </a:spcBef>
              <a:buNone/>
            </a:pPr>
            <a:r>
              <a:rPr lang="en-US" sz="2800" dirty="0" err="1">
                <a:cs typeface="Times New Roman" pitchFamily="18" charset="0"/>
              </a:rPr>
              <a:t>Örnek</a:t>
            </a:r>
            <a:r>
              <a:rPr lang="en-US" sz="2800" dirty="0">
                <a:cs typeface="Times New Roman" pitchFamily="18" charset="0"/>
              </a:rPr>
              <a:t> </a:t>
            </a:r>
            <a:r>
              <a:rPr lang="en-US" sz="2800" dirty="0" err="1">
                <a:cs typeface="Times New Roman" pitchFamily="18" charset="0"/>
              </a:rPr>
              <a:t>üzerinden</a:t>
            </a:r>
            <a:r>
              <a:rPr lang="en-US" sz="2800" dirty="0">
                <a:cs typeface="Times New Roman" pitchFamily="18" charset="0"/>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366309366"/>
              </p:ext>
            </p:extLst>
          </p:nvPr>
        </p:nvGraphicFramePr>
        <p:xfrm>
          <a:off x="533400" y="4800600"/>
          <a:ext cx="7124700" cy="1219200"/>
        </p:xfrm>
        <a:graphic>
          <a:graphicData uri="http://schemas.openxmlformats.org/presentationml/2006/ole">
            <mc:AlternateContent xmlns:mc="http://schemas.openxmlformats.org/markup-compatibility/2006">
              <mc:Choice xmlns:v="urn:schemas-microsoft-com:vml" Requires="v">
                <p:oleObj spid="_x0000_s9381" name="Equation" r:id="rId6" imgW="2374560" imgH="406080" progId="Equation.DSMT4">
                  <p:embed/>
                </p:oleObj>
              </mc:Choice>
              <mc:Fallback>
                <p:oleObj name="Equation" r:id="rId6" imgW="2374560" imgH="406080" progId="Equation.DSMT4">
                  <p:embed/>
                  <p:pic>
                    <p:nvPicPr>
                      <p:cNvPr id="0" name="Picture 1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00600"/>
                        <a:ext cx="71247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5323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2C7C9F"/>
                </a:solidFill>
              </a:rPr>
              <a:t>Reel - Nominal</a:t>
            </a:r>
            <a:endParaRPr lang="en-IN" dirty="0">
              <a:solidFill>
                <a:srgbClr val="2C7C9F"/>
              </a:solidFill>
            </a:endParaRPr>
          </a:p>
        </p:txBody>
      </p:sp>
      <p:sp>
        <p:nvSpPr>
          <p:cNvPr id="3" name="Content Placeholder 2"/>
          <p:cNvSpPr>
            <a:spLocks noGrp="1"/>
          </p:cNvSpPr>
          <p:nvPr>
            <p:ph idx="1"/>
          </p:nvPr>
        </p:nvSpPr>
        <p:spPr>
          <a:xfrm>
            <a:off x="457200" y="1600201"/>
            <a:ext cx="8229600" cy="1981200"/>
          </a:xfrm>
        </p:spPr>
        <p:txBody>
          <a:bodyPr/>
          <a:lstStyle/>
          <a:p>
            <a:pPr marL="0" indent="0">
              <a:lnSpc>
                <a:spcPct val="150000"/>
              </a:lnSpc>
              <a:buNone/>
            </a:pPr>
            <a:r>
              <a:rPr lang="en-US" sz="2800" dirty="0">
                <a:cs typeface="Times New Roman" pitchFamily="18" charset="0"/>
              </a:rPr>
              <a:t>TÜFE </a:t>
            </a:r>
            <a:r>
              <a:rPr lang="en-US" sz="2800" dirty="0" err="1">
                <a:cs typeface="Times New Roman" pitchFamily="18" charset="0"/>
              </a:rPr>
              <a:t>ölçümü</a:t>
            </a:r>
            <a:r>
              <a:rPr lang="en-US" sz="2800" dirty="0">
                <a:cs typeface="Times New Roman" pitchFamily="18" charset="0"/>
              </a:rPr>
              <a:t>: </a:t>
            </a:r>
            <a:r>
              <a:rPr lang="en-US" sz="2800" dirty="0" err="1">
                <a:cs typeface="Times New Roman" pitchFamily="18" charset="0"/>
              </a:rPr>
              <a:t>belirli</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mal </a:t>
            </a:r>
            <a:r>
              <a:rPr lang="en-US" sz="2800" dirty="0" err="1">
                <a:cs typeface="Times New Roman" pitchFamily="18" charset="0"/>
              </a:rPr>
              <a:t>sepetinin</a:t>
            </a:r>
            <a:r>
              <a:rPr lang="en-US" sz="2800" dirty="0">
                <a:cs typeface="Times New Roman" pitchFamily="18" charset="0"/>
              </a:rPr>
              <a:t> </a:t>
            </a:r>
            <a:r>
              <a:rPr lang="en-US" sz="2800" dirty="0" err="1">
                <a:cs typeface="Times New Roman" pitchFamily="18" charset="0"/>
              </a:rPr>
              <a:t>fiyatı</a:t>
            </a:r>
            <a:endParaRPr lang="en-US" sz="2800" dirty="0">
              <a:cs typeface="Times New Roman" pitchFamily="18" charset="0"/>
            </a:endParaRPr>
          </a:p>
          <a:p>
            <a:pPr marL="0" indent="0">
              <a:lnSpc>
                <a:spcPct val="150000"/>
              </a:lnSpc>
              <a:buNone/>
            </a:pPr>
            <a:r>
              <a:rPr lang="en-US" sz="2800" dirty="0" err="1">
                <a:cs typeface="Times New Roman" pitchFamily="18" charset="0"/>
              </a:rPr>
              <a:t>Varsayım</a:t>
            </a:r>
            <a:r>
              <a:rPr lang="en-US" sz="2800" dirty="0">
                <a:cs typeface="Times New Roman" pitchFamily="18" charset="0"/>
              </a:rPr>
              <a:t>: </a:t>
            </a:r>
            <a:r>
              <a:rPr lang="en-US" sz="2800" dirty="0" err="1">
                <a:cs typeface="Times New Roman" pitchFamily="18" charset="0"/>
              </a:rPr>
              <a:t>tipik</a:t>
            </a:r>
            <a:r>
              <a:rPr lang="en-US" sz="2800" dirty="0">
                <a:cs typeface="Times New Roman" pitchFamily="18" charset="0"/>
              </a:rPr>
              <a:t> </a:t>
            </a:r>
            <a:r>
              <a:rPr lang="en-US" sz="2800" dirty="0" err="1">
                <a:cs typeface="Times New Roman" pitchFamily="18" charset="0"/>
              </a:rPr>
              <a:t>hanehalkı</a:t>
            </a:r>
            <a:r>
              <a:rPr lang="en-US" sz="2800" dirty="0">
                <a:cs typeface="Times New Roman" pitchFamily="18" charset="0"/>
              </a:rPr>
              <a:t> 2 </a:t>
            </a:r>
            <a:r>
              <a:rPr lang="en-US" sz="2800" dirty="0" err="1">
                <a:cs typeface="Times New Roman" pitchFamily="18" charset="0"/>
              </a:rPr>
              <a:t>adet</a:t>
            </a:r>
            <a:r>
              <a:rPr lang="en-US" sz="2800" dirty="0">
                <a:cs typeface="Times New Roman" pitchFamily="18" charset="0"/>
              </a:rPr>
              <a:t> </a:t>
            </a:r>
            <a:r>
              <a:rPr lang="en-US" sz="2800" dirty="0" err="1">
                <a:cs typeface="Times New Roman" pitchFamily="18" charset="0"/>
              </a:rPr>
              <a:t>fıstık</a:t>
            </a:r>
            <a:r>
              <a:rPr lang="en-US" sz="2800" dirty="0">
                <a:cs typeface="Times New Roman" pitchFamily="18" charset="0"/>
              </a:rPr>
              <a:t> </a:t>
            </a:r>
            <a:r>
              <a:rPr lang="en-US" sz="2800" dirty="0" err="1">
                <a:cs typeface="Times New Roman" pitchFamily="18" charset="0"/>
              </a:rPr>
              <a:t>ezmesi</a:t>
            </a:r>
            <a:r>
              <a:rPr lang="en-US" sz="2800" dirty="0">
                <a:cs typeface="Times New Roman" pitchFamily="18" charset="0"/>
              </a:rPr>
              <a:t>, 2 </a:t>
            </a:r>
            <a:r>
              <a:rPr lang="en-US" sz="2800" dirty="0" err="1">
                <a:cs typeface="Times New Roman" pitchFamily="18" charset="0"/>
              </a:rPr>
              <a:t>birim</a:t>
            </a:r>
            <a:r>
              <a:rPr lang="en-US" sz="2800" dirty="0">
                <a:cs typeface="Times New Roman" pitchFamily="18" charset="0"/>
              </a:rPr>
              <a:t> </a:t>
            </a:r>
            <a:r>
              <a:rPr lang="en-US" sz="2800" dirty="0" err="1">
                <a:cs typeface="Times New Roman" pitchFamily="18" charset="0"/>
              </a:rPr>
              <a:t>reçel</a:t>
            </a:r>
            <a:r>
              <a:rPr lang="en-US" sz="2800" dirty="0">
                <a:cs typeface="Times New Roman" pitchFamily="18" charset="0"/>
              </a:rPr>
              <a:t> </a:t>
            </a:r>
            <a:r>
              <a:rPr lang="en-US" sz="2800" dirty="0" err="1">
                <a:cs typeface="Times New Roman" pitchFamily="18" charset="0"/>
              </a:rPr>
              <a:t>tüketmektedir</a:t>
            </a:r>
            <a:r>
              <a:rPr lang="en-US" sz="2800" dirty="0">
                <a:cs typeface="Times New Roman"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42105425"/>
              </p:ext>
            </p:extLst>
          </p:nvPr>
        </p:nvGraphicFramePr>
        <p:xfrm>
          <a:off x="533400" y="3779520"/>
          <a:ext cx="8229600" cy="701040"/>
        </p:xfrm>
        <a:graphic>
          <a:graphicData uri="http://schemas.openxmlformats.org/drawingml/2006/table">
            <a:tbl>
              <a:tblPr firstRow="1" bandRow="1">
                <a:tableStyleId>{85BE263C-DBD7-4A20-BB59-AAB30ACAA65A}</a:tableStyleId>
              </a:tblPr>
              <a:tblGrid>
                <a:gridCol w="1143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solidFill>
                            <a:schemeClr val="accent2"/>
                          </a:solidFill>
                        </a:rPr>
                        <a:t>blank</a:t>
                      </a:r>
                      <a:endParaRPr lang="en-IN"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blank</a:t>
                      </a:r>
                      <a:endParaRPr lang="en-IN" dirty="0">
                        <a:solidFill>
                          <a:schemeClr val="accent2"/>
                        </a:solidFill>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Peanut Butter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Jelly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Cost</a:t>
                      </a:r>
                      <a:r>
                        <a:rPr lang="en-US" sz="2000" baseline="0" dirty="0"/>
                        <a:t> of Basket</a:t>
                      </a:r>
                      <a:endParaRPr lang="en-US" sz="2000"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7566236"/>
              </p:ext>
            </p:extLst>
          </p:nvPr>
        </p:nvGraphicFramePr>
        <p:xfrm>
          <a:off x="533400" y="4450080"/>
          <a:ext cx="8229599" cy="118872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en-US" dirty="0"/>
                        <a:t>YEAR</a:t>
                      </a:r>
                    </a:p>
                  </a:txBody>
                  <a:tcPr>
                    <a:solidFill>
                      <a:srgbClr val="CDD7DF"/>
                    </a:solidFill>
                  </a:tcPr>
                </a:tc>
                <a:tc>
                  <a:txBody>
                    <a:bodyPr/>
                    <a:lstStyle/>
                    <a:p>
                      <a:pPr algn="ctr"/>
                      <a:r>
                        <a:rPr lang="en-US" dirty="0"/>
                        <a:t>Quantity</a:t>
                      </a:r>
                    </a:p>
                  </a:txBody>
                  <a:tcPr>
                    <a:solidFill>
                      <a:srgbClr val="CDD7DF"/>
                    </a:solidFill>
                  </a:tcPr>
                </a:tc>
                <a:tc>
                  <a:txBody>
                    <a:bodyPr/>
                    <a:lstStyle/>
                    <a:p>
                      <a:pPr algn="ctr"/>
                      <a:r>
                        <a:rPr lang="en-US" dirty="0"/>
                        <a:t>Price</a:t>
                      </a:r>
                    </a:p>
                  </a:txBody>
                  <a:tcPr>
                    <a:solidFill>
                      <a:srgbClr val="CDD7DF"/>
                    </a:solidFill>
                  </a:tcPr>
                </a:tc>
                <a:tc>
                  <a:txBody>
                    <a:bodyPr/>
                    <a:lstStyle/>
                    <a:p>
                      <a:pPr algn="ctr"/>
                      <a:r>
                        <a:rPr lang="en-US" dirty="0"/>
                        <a:t>Exp.</a:t>
                      </a:r>
                    </a:p>
                  </a:txBody>
                  <a:tcPr>
                    <a:solidFill>
                      <a:srgbClr val="CDD7DF"/>
                    </a:solidFill>
                  </a:tcPr>
                </a:tc>
                <a:tc>
                  <a:txBody>
                    <a:bodyPr/>
                    <a:lstStyle/>
                    <a:p>
                      <a:pPr algn="ctr"/>
                      <a:r>
                        <a:rPr lang="en-US" dirty="0"/>
                        <a:t>Price</a:t>
                      </a:r>
                    </a:p>
                  </a:txBody>
                  <a:tcPr>
                    <a:solidFill>
                      <a:srgbClr val="CDD7DF"/>
                    </a:solidFill>
                  </a:tcPr>
                </a:tc>
                <a:tc>
                  <a:txBody>
                    <a:bodyPr/>
                    <a:lstStyle/>
                    <a:p>
                      <a:pPr algn="ctr"/>
                      <a:r>
                        <a:rPr lang="en-US" dirty="0"/>
                        <a:t>Exp.</a:t>
                      </a:r>
                    </a:p>
                  </a:txBody>
                  <a:tcPr>
                    <a:solidFill>
                      <a:srgbClr val="CDD7DF"/>
                    </a:solidFill>
                  </a:tcPr>
                </a:tc>
                <a:tc>
                  <a:txBody>
                    <a:bodyPr/>
                    <a:lstStyle/>
                    <a:p>
                      <a:pPr algn="ctr"/>
                      <a:endParaRPr lang="en-US" dirty="0"/>
                    </a:p>
                  </a:txBody>
                  <a:tcPr>
                    <a:solidFill>
                      <a:srgbClr val="CDD7DF"/>
                    </a:solidFill>
                  </a:tcPr>
                </a:tc>
                <a:extLst>
                  <a:ext uri="{0D108BD9-81ED-4DB2-BD59-A6C34878D82A}">
                    <a16:rowId xmlns:a16="http://schemas.microsoft.com/office/drawing/2014/main" val="10000"/>
                  </a:ext>
                </a:extLst>
              </a:tr>
              <a:tr h="370840">
                <a:tc>
                  <a:txBody>
                    <a:bodyPr/>
                    <a:lstStyle/>
                    <a:p>
                      <a:pPr algn="ctr"/>
                      <a:r>
                        <a:rPr lang="en-US" dirty="0"/>
                        <a:t>2012</a:t>
                      </a:r>
                    </a:p>
                  </a:txBody>
                  <a:tcPr>
                    <a:solidFill>
                      <a:srgbClr val="E8ECF0"/>
                    </a:solidFill>
                  </a:tcPr>
                </a:tc>
                <a:tc>
                  <a:txBody>
                    <a:bodyPr/>
                    <a:lstStyle/>
                    <a:p>
                      <a:pPr algn="ctr"/>
                      <a:r>
                        <a:rPr lang="en-US" dirty="0"/>
                        <a:t>2</a:t>
                      </a:r>
                    </a:p>
                  </a:txBody>
                  <a:tcPr>
                    <a:solidFill>
                      <a:srgbClr val="E8ECF0"/>
                    </a:solidFill>
                  </a:tcPr>
                </a:tc>
                <a:tc>
                  <a:txBody>
                    <a:bodyPr/>
                    <a:lstStyle/>
                    <a:p>
                      <a:pPr algn="ctr"/>
                      <a:r>
                        <a:rPr lang="en-US" dirty="0"/>
                        <a:t>$4.00</a:t>
                      </a:r>
                    </a:p>
                  </a:txBody>
                  <a:tcPr>
                    <a:solidFill>
                      <a:srgbClr val="E8ECF0"/>
                    </a:solidFill>
                  </a:tcPr>
                </a:tc>
                <a:tc>
                  <a:txBody>
                    <a:bodyPr/>
                    <a:lstStyle/>
                    <a:p>
                      <a:pPr algn="ctr"/>
                      <a:r>
                        <a:rPr lang="en-US" dirty="0"/>
                        <a:t>$8.00</a:t>
                      </a:r>
                    </a:p>
                  </a:txBody>
                  <a:tcPr>
                    <a:solidFill>
                      <a:srgbClr val="E8ECF0"/>
                    </a:solidFill>
                  </a:tcPr>
                </a:tc>
                <a:tc>
                  <a:txBody>
                    <a:bodyPr/>
                    <a:lstStyle/>
                    <a:p>
                      <a:pPr algn="ctr"/>
                      <a:r>
                        <a:rPr lang="en-US" dirty="0"/>
                        <a:t>$2.00</a:t>
                      </a:r>
                    </a:p>
                  </a:txBody>
                  <a:tcPr>
                    <a:solidFill>
                      <a:srgbClr val="E8ECF0"/>
                    </a:solidFill>
                  </a:tcPr>
                </a:tc>
                <a:tc>
                  <a:txBody>
                    <a:bodyPr/>
                    <a:lstStyle/>
                    <a:p>
                      <a:pPr algn="ctr"/>
                      <a:r>
                        <a:rPr lang="en-US" dirty="0"/>
                        <a:t>$4.00</a:t>
                      </a:r>
                    </a:p>
                  </a:txBody>
                  <a:tcPr>
                    <a:solidFill>
                      <a:srgbClr val="E8ECF0"/>
                    </a:solidFill>
                  </a:tcPr>
                </a:tc>
                <a:tc>
                  <a:txBody>
                    <a:bodyPr/>
                    <a:lstStyle/>
                    <a:p>
                      <a:pPr algn="ctr"/>
                      <a:r>
                        <a:rPr lang="en-US" dirty="0"/>
                        <a:t>$12.00</a:t>
                      </a:r>
                    </a:p>
                  </a:txBody>
                  <a:tcPr>
                    <a:solidFill>
                      <a:srgbClr val="E8ECF0"/>
                    </a:solidFill>
                  </a:tcPr>
                </a:tc>
                <a:extLst>
                  <a:ext uri="{0D108BD9-81ED-4DB2-BD59-A6C34878D82A}">
                    <a16:rowId xmlns:a16="http://schemas.microsoft.com/office/drawing/2014/main" val="10001"/>
                  </a:ext>
                </a:extLst>
              </a:tr>
              <a:tr h="447040">
                <a:tc>
                  <a:txBody>
                    <a:bodyPr/>
                    <a:lstStyle/>
                    <a:p>
                      <a:pPr algn="ctr"/>
                      <a:r>
                        <a:rPr lang="en-US" dirty="0"/>
                        <a:t>2013</a:t>
                      </a:r>
                    </a:p>
                  </a:txBody>
                  <a:tcPr>
                    <a:solidFill>
                      <a:srgbClr val="CDD7DF"/>
                    </a:solidFill>
                  </a:tcPr>
                </a:tc>
                <a:tc>
                  <a:txBody>
                    <a:bodyPr/>
                    <a:lstStyle/>
                    <a:p>
                      <a:pPr algn="ctr"/>
                      <a:r>
                        <a:rPr lang="en-US" dirty="0"/>
                        <a:t>2</a:t>
                      </a:r>
                    </a:p>
                  </a:txBody>
                  <a:tcPr>
                    <a:solidFill>
                      <a:srgbClr val="CDD7DF"/>
                    </a:solidFill>
                  </a:tcPr>
                </a:tc>
                <a:tc>
                  <a:txBody>
                    <a:bodyPr/>
                    <a:lstStyle/>
                    <a:p>
                      <a:pPr algn="ctr"/>
                      <a:r>
                        <a:rPr lang="en-US" dirty="0"/>
                        <a:t>$5.00</a:t>
                      </a:r>
                    </a:p>
                  </a:txBody>
                  <a:tcPr>
                    <a:solidFill>
                      <a:srgbClr val="CDD7DF"/>
                    </a:solidFill>
                  </a:tcPr>
                </a:tc>
                <a:tc>
                  <a:txBody>
                    <a:bodyPr/>
                    <a:lstStyle/>
                    <a:p>
                      <a:pPr algn="ctr"/>
                      <a:r>
                        <a:rPr lang="en-US" dirty="0"/>
                        <a:t>$10.00</a:t>
                      </a:r>
                    </a:p>
                  </a:txBody>
                  <a:tcPr>
                    <a:solidFill>
                      <a:srgbClr val="CDD7DF"/>
                    </a:solidFill>
                  </a:tcPr>
                </a:tc>
                <a:tc>
                  <a:txBody>
                    <a:bodyPr/>
                    <a:lstStyle/>
                    <a:p>
                      <a:pPr algn="ctr"/>
                      <a:r>
                        <a:rPr lang="en-US" dirty="0"/>
                        <a:t>$2.00</a:t>
                      </a:r>
                    </a:p>
                  </a:txBody>
                  <a:tcPr>
                    <a:solidFill>
                      <a:srgbClr val="CDD7DF"/>
                    </a:solidFill>
                  </a:tcPr>
                </a:tc>
                <a:tc>
                  <a:txBody>
                    <a:bodyPr/>
                    <a:lstStyle/>
                    <a:p>
                      <a:pPr algn="ctr"/>
                      <a:r>
                        <a:rPr lang="en-US" dirty="0"/>
                        <a:t>$4.00</a:t>
                      </a:r>
                    </a:p>
                  </a:txBody>
                  <a:tcPr>
                    <a:solidFill>
                      <a:srgbClr val="CDD7DF"/>
                    </a:solidFill>
                  </a:tcPr>
                </a:tc>
                <a:tc>
                  <a:txBody>
                    <a:bodyPr/>
                    <a:lstStyle/>
                    <a:p>
                      <a:pPr algn="ctr"/>
                      <a:r>
                        <a:rPr lang="en-US" dirty="0"/>
                        <a:t>$14.00</a:t>
                      </a:r>
                    </a:p>
                  </a:txBody>
                  <a:tcPr>
                    <a:solidFill>
                      <a:srgbClr val="CDD7DF"/>
                    </a:solidFill>
                  </a:tcPr>
                </a:tc>
                <a:extLst>
                  <a:ext uri="{0D108BD9-81ED-4DB2-BD59-A6C34878D82A}">
                    <a16:rowId xmlns:a16="http://schemas.microsoft.com/office/drawing/2014/main" val="10002"/>
                  </a:ext>
                </a:extLst>
              </a:tr>
            </a:tbl>
          </a:graphicData>
        </a:graphic>
      </p:graphicFrame>
      <p:sp>
        <p:nvSpPr>
          <p:cNvPr id="4" name="Content Placeholder 3"/>
          <p:cNvSpPr>
            <a:spLocks noGrp="1"/>
          </p:cNvSpPr>
          <p:nvPr>
            <p:ph idx="13"/>
          </p:nvPr>
        </p:nvSpPr>
        <p:spPr>
          <a:xfrm>
            <a:off x="533400" y="5791200"/>
            <a:ext cx="8229600" cy="533400"/>
          </a:xfrm>
        </p:spPr>
        <p:txBody>
          <a:bodyPr/>
          <a:lstStyle/>
          <a:p>
            <a:pPr marL="0" indent="0">
              <a:buNone/>
            </a:pPr>
            <a:r>
              <a:rPr lang="en-US" sz="2800" dirty="0">
                <a:cs typeface="Times New Roman" pitchFamily="18" charset="0"/>
              </a:rPr>
              <a:t>TÜFE = ($14.00/$12.00)100 = 116.7</a:t>
            </a:r>
          </a:p>
        </p:txBody>
      </p:sp>
    </p:spTree>
    <p:extLst>
      <p:ext uri="{BB962C8B-B14F-4D97-AF65-F5344CB8AC3E}">
        <p14:creationId xmlns:p14="http://schemas.microsoft.com/office/powerpoint/2010/main" val="282511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2C7C9F"/>
                </a:solidFill>
              </a:rPr>
              <a:t>Reel-Nominal</a:t>
            </a:r>
            <a:endParaRPr lang="en-IN" dirty="0">
              <a:solidFill>
                <a:srgbClr val="2C7C9F"/>
              </a:solidFill>
            </a:endParaRPr>
          </a:p>
        </p:txBody>
      </p:sp>
      <p:sp>
        <p:nvSpPr>
          <p:cNvPr id="3" name="Content Placeholder 2"/>
          <p:cNvSpPr>
            <a:spLocks noGrp="1"/>
          </p:cNvSpPr>
          <p:nvPr>
            <p:ph idx="1"/>
          </p:nvPr>
        </p:nvSpPr>
        <p:spPr>
          <a:xfrm>
            <a:off x="457200" y="1600201"/>
            <a:ext cx="8229600" cy="1219199"/>
          </a:xfrm>
        </p:spPr>
        <p:txBody>
          <a:bodyPr/>
          <a:lstStyle/>
          <a:p>
            <a:pPr marL="0" lvl="1" indent="0">
              <a:spcBef>
                <a:spcPts val="1500"/>
              </a:spcBef>
              <a:buNone/>
            </a:pPr>
            <a:r>
              <a:rPr lang="en-US" sz="3200" b="1" dirty="0" err="1"/>
              <a:t>Enflasyon</a:t>
            </a:r>
            <a:r>
              <a:rPr lang="en-US" sz="3200" b="1" dirty="0"/>
              <a:t> </a:t>
            </a:r>
            <a:r>
              <a:rPr lang="en-US" sz="3200" b="1" dirty="0" err="1"/>
              <a:t>haddi</a:t>
            </a:r>
            <a:endParaRPr lang="en-US" sz="3200" b="1" dirty="0"/>
          </a:p>
          <a:p>
            <a:pPr marL="0" lvl="1" indent="0">
              <a:spcBef>
                <a:spcPts val="1500"/>
              </a:spcBef>
              <a:buNone/>
            </a:pPr>
            <a:r>
              <a:rPr lang="en-US" sz="2800" dirty="0" err="1">
                <a:cs typeface="Times New Roman" pitchFamily="18" charset="0"/>
              </a:rPr>
              <a:t>Fiyat</a:t>
            </a:r>
            <a:r>
              <a:rPr lang="en-US" sz="2800" dirty="0">
                <a:cs typeface="Times New Roman" pitchFamily="18" charset="0"/>
              </a:rPr>
              <a:t> </a:t>
            </a:r>
            <a:r>
              <a:rPr lang="en-US" sz="2800" dirty="0" err="1">
                <a:cs typeface="Times New Roman" pitchFamily="18" charset="0"/>
              </a:rPr>
              <a:t>düzeyinde</a:t>
            </a:r>
            <a:r>
              <a:rPr lang="en-US" sz="2800" dirty="0">
                <a:cs typeface="Times New Roman" pitchFamily="18" charset="0"/>
              </a:rPr>
              <a:t> </a:t>
            </a:r>
            <a:r>
              <a:rPr lang="en-US" sz="2800" dirty="0" err="1">
                <a:cs typeface="Times New Roman" pitchFamily="18" charset="0"/>
              </a:rPr>
              <a:t>değişim</a:t>
            </a:r>
            <a:r>
              <a:rPr lang="en-US" sz="2800" dirty="0">
                <a:cs typeface="Times New Roman" pitchFamily="18"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2922117030"/>
              </p:ext>
            </p:extLst>
          </p:nvPr>
        </p:nvGraphicFramePr>
        <p:xfrm>
          <a:off x="395288" y="2895600"/>
          <a:ext cx="3902075" cy="430213"/>
        </p:xfrm>
        <a:graphic>
          <a:graphicData uri="http://schemas.openxmlformats.org/presentationml/2006/ole">
            <mc:AlternateContent xmlns:mc="http://schemas.openxmlformats.org/markup-compatibility/2006">
              <mc:Choice xmlns:v="urn:schemas-microsoft-com:vml" Requires="v">
                <p:oleObj spid="_x0000_s11428" name="Equation" r:id="rId4" imgW="1612800" imgH="177480" progId="Equation.DSMT4">
                  <p:embed/>
                </p:oleObj>
              </mc:Choice>
              <mc:Fallback>
                <p:oleObj name="Equation" r:id="rId4" imgW="1612800" imgH="177480" progId="Equation.DSMT4">
                  <p:embed/>
                  <p:pic>
                    <p:nvPicPr>
                      <p:cNvPr id="0"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895600"/>
                        <a:ext cx="39020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90924585"/>
              </p:ext>
            </p:extLst>
          </p:nvPr>
        </p:nvGraphicFramePr>
        <p:xfrm>
          <a:off x="342900" y="4114800"/>
          <a:ext cx="8420100" cy="1014413"/>
        </p:xfrm>
        <a:graphic>
          <a:graphicData uri="http://schemas.openxmlformats.org/presentationml/2006/ole">
            <mc:AlternateContent xmlns:mc="http://schemas.openxmlformats.org/markup-compatibility/2006">
              <mc:Choice xmlns:v="urn:schemas-microsoft-com:vml" Requires="v">
                <p:oleObj spid="_x0000_s11429" name="Equation" r:id="rId6" imgW="3479760" imgH="419040" progId="Equation.DSMT4">
                  <p:embed/>
                </p:oleObj>
              </mc:Choice>
              <mc:Fallback>
                <p:oleObj name="Equation" r:id="rId6" imgW="3479760" imgH="419040" progId="Equation.DSMT4">
                  <p:embed/>
                  <p:pic>
                    <p:nvPicPr>
                      <p:cNvPr id="0" name="Picture 1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4114800"/>
                        <a:ext cx="84201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1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03052"/>
          </a:xfrm>
        </p:spPr>
        <p:txBody>
          <a:bodyPr/>
          <a:lstStyle/>
          <a:p>
            <a:r>
              <a:rPr lang="en-US" sz="3600" dirty="0">
                <a:solidFill>
                  <a:srgbClr val="2C7C9F"/>
                </a:solidFill>
              </a:rPr>
              <a:t>Reel – Nominal</a:t>
            </a:r>
            <a:endParaRPr lang="en-IN" dirty="0">
              <a:solidFill>
                <a:srgbClr val="2C7C9F"/>
              </a:solidFill>
            </a:endParaRPr>
          </a:p>
        </p:txBody>
      </p:sp>
      <p:sp>
        <p:nvSpPr>
          <p:cNvPr id="4" name="Content Placeholder 3"/>
          <p:cNvSpPr>
            <a:spLocks noGrp="1"/>
          </p:cNvSpPr>
          <p:nvPr>
            <p:ph idx="1"/>
          </p:nvPr>
        </p:nvSpPr>
        <p:spPr>
          <a:xfrm>
            <a:off x="457200" y="1219200"/>
            <a:ext cx="8229600" cy="381000"/>
          </a:xfrm>
        </p:spPr>
        <p:txBody>
          <a:bodyPr/>
          <a:lstStyle/>
          <a:p>
            <a:pPr marL="0" indent="0">
              <a:buNone/>
            </a:pPr>
            <a:r>
              <a:rPr lang="en-US" sz="2400" dirty="0" err="1"/>
              <a:t>ABD’de</a:t>
            </a:r>
            <a:r>
              <a:rPr lang="en-US" sz="2400" dirty="0"/>
              <a:t> </a:t>
            </a:r>
            <a:r>
              <a:rPr lang="en-US" sz="2400" dirty="0" err="1"/>
              <a:t>Yıllık</a:t>
            </a:r>
            <a:r>
              <a:rPr lang="en-US" sz="2400" dirty="0"/>
              <a:t> </a:t>
            </a:r>
            <a:r>
              <a:rPr lang="en-US" sz="2400" dirty="0" err="1"/>
              <a:t>Enflasyon</a:t>
            </a:r>
            <a:r>
              <a:rPr lang="en-US" sz="2400" dirty="0"/>
              <a:t> </a:t>
            </a:r>
            <a:r>
              <a:rPr lang="en-US" sz="2400" dirty="0" err="1"/>
              <a:t>haddi</a:t>
            </a:r>
            <a:r>
              <a:rPr lang="en-US" sz="2400" dirty="0"/>
              <a:t> (1930–2015)</a:t>
            </a:r>
            <a:endParaRPr lang="en-IN" sz="2400" dirty="0"/>
          </a:p>
        </p:txBody>
      </p:sp>
      <p:pic>
        <p:nvPicPr>
          <p:cNvPr id="12290" name="Picture 2" descr="A line graph depicts the annual U.S. inflation rate (1930–2015).&#10;The vertical axis is labeled Inflation: Change in prices (percentage) and ranges from negative 15 to 20 in increments of 5. The horizontal axis is labeled &quot;Year&quot; and lists years from 1930 to 2010 in 10-year increments. The lines for the GDP deflator and CPI are shown almost overlapping each other with a slight variations at some places over the years. The lines start at negative 2.5 percent for 1930 and drop down to negative 10 percent the following years. The lines then slope sharply upward and reach to a value of 2.5 percent by the year 1935. The lines fluctuate sharply between about 3 and 15 during the 1940s; return to less than 0 percent for 1950, 1 percent for 1960, 5 percent for 1970, 15 percent for  1980, 5 percent for 1990, 3 percent for 2000, and 0 percent for 2010.&#10;All data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73914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22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79252"/>
          </a:xfrm>
        </p:spPr>
        <p:txBody>
          <a:bodyPr/>
          <a:lstStyle/>
          <a:p>
            <a:r>
              <a:rPr lang="en-US" sz="3600" dirty="0" err="1">
                <a:solidFill>
                  <a:srgbClr val="2C7C9F"/>
                </a:solidFill>
              </a:rPr>
              <a:t>Temel</a:t>
            </a:r>
            <a:r>
              <a:rPr lang="en-US" sz="3600" dirty="0">
                <a:solidFill>
                  <a:srgbClr val="2C7C9F"/>
                </a:solidFill>
              </a:rPr>
              <a:t> </a:t>
            </a:r>
            <a:r>
              <a:rPr lang="en-US" sz="3600" dirty="0" err="1">
                <a:solidFill>
                  <a:srgbClr val="2C7C9F"/>
                </a:solidFill>
              </a:rPr>
              <a:t>sorular</a:t>
            </a:r>
            <a:endParaRPr lang="en-IN" sz="3600" dirty="0"/>
          </a:p>
        </p:txBody>
      </p:sp>
      <p:sp>
        <p:nvSpPr>
          <p:cNvPr id="3" name="Learning Objective List"/>
          <p:cNvSpPr>
            <a:spLocks noGrp="1"/>
          </p:cNvSpPr>
          <p:nvPr>
            <p:ph idx="1"/>
          </p:nvPr>
        </p:nvSpPr>
        <p:spPr>
          <a:xfrm>
            <a:off x="533400" y="1219200"/>
            <a:ext cx="8229600" cy="4724400"/>
          </a:xfrm>
        </p:spPr>
        <p:txBody>
          <a:bodyPr/>
          <a:lstStyle/>
          <a:p>
            <a:pPr marL="0" indent="0">
              <a:lnSpc>
                <a:spcPct val="150000"/>
              </a:lnSpc>
              <a:spcBef>
                <a:spcPts val="600"/>
              </a:spcBef>
              <a:buNone/>
            </a:pPr>
            <a:r>
              <a:rPr lang="en-US" sz="2800" b="1" dirty="0" err="1">
                <a:cs typeface="Times New Roman" pitchFamily="18" charset="0"/>
              </a:rPr>
              <a:t>Kişi</a:t>
            </a:r>
            <a:r>
              <a:rPr lang="en-US" sz="2800" b="1" dirty="0">
                <a:cs typeface="Times New Roman" pitchFamily="18" charset="0"/>
              </a:rPr>
              <a:t> </a:t>
            </a:r>
            <a:r>
              <a:rPr lang="en-US" sz="2800" b="1" dirty="0" err="1">
                <a:cs typeface="Times New Roman" pitchFamily="18" charset="0"/>
              </a:rPr>
              <a:t>başına</a:t>
            </a:r>
            <a:r>
              <a:rPr lang="en-US" sz="2800" b="1" dirty="0">
                <a:cs typeface="Times New Roman" pitchFamily="18" charset="0"/>
              </a:rPr>
              <a:t> </a:t>
            </a:r>
            <a:r>
              <a:rPr lang="en-US" sz="2800" b="1" dirty="0" err="1">
                <a:cs typeface="Times New Roman" pitchFamily="18" charset="0"/>
              </a:rPr>
              <a:t>hasıla</a:t>
            </a:r>
            <a:endParaRPr lang="en-US" sz="2800" dirty="0">
              <a:cs typeface="Times New Roman" pitchFamily="18" charset="0"/>
            </a:endParaRPr>
          </a:p>
          <a:p>
            <a:pPr marL="284163" lvl="1" indent="0">
              <a:lnSpc>
                <a:spcPct val="150000"/>
              </a:lnSpc>
              <a:buNone/>
            </a:pPr>
            <a:r>
              <a:rPr lang="en-US" sz="2800" dirty="0" err="1">
                <a:cs typeface="Times New Roman" pitchFamily="18" charset="0"/>
              </a:rPr>
              <a:t>Kişi</a:t>
            </a:r>
            <a:r>
              <a:rPr lang="en-US" sz="2800" dirty="0">
                <a:cs typeface="Times New Roman" pitchFamily="18" charset="0"/>
              </a:rPr>
              <a:t> </a:t>
            </a:r>
            <a:r>
              <a:rPr lang="en-US" sz="2800" dirty="0" err="1">
                <a:cs typeface="Times New Roman" pitchFamily="18" charset="0"/>
              </a:rPr>
              <a:t>başına</a:t>
            </a:r>
            <a:r>
              <a:rPr lang="en-US" sz="2800" dirty="0">
                <a:cs typeface="Times New Roman" pitchFamily="18" charset="0"/>
              </a:rPr>
              <a:t> </a:t>
            </a:r>
            <a:r>
              <a:rPr lang="en-US" sz="2800" dirty="0" err="1">
                <a:cs typeface="Times New Roman" pitchFamily="18" charset="0"/>
              </a:rPr>
              <a:t>ortalama</a:t>
            </a:r>
            <a:r>
              <a:rPr lang="en-US" sz="2800" dirty="0">
                <a:cs typeface="Times New Roman" pitchFamily="18" charset="0"/>
              </a:rPr>
              <a:t> </a:t>
            </a:r>
            <a:r>
              <a:rPr lang="en-US" sz="2800" dirty="0" err="1">
                <a:cs typeface="Times New Roman" pitchFamily="18" charset="0"/>
              </a:rPr>
              <a:t>gelir</a:t>
            </a:r>
            <a:r>
              <a:rPr lang="en-US" sz="2800" dirty="0">
                <a:cs typeface="Times New Roman" pitchFamily="18" charset="0"/>
              </a:rPr>
              <a:t>.</a:t>
            </a:r>
          </a:p>
          <a:p>
            <a:pPr marL="284163" lvl="1" indent="0">
              <a:spcBef>
                <a:spcPts val="0"/>
              </a:spcBef>
              <a:buNone/>
            </a:pPr>
            <a:r>
              <a:rPr lang="en-US" sz="2800" dirty="0" err="1">
                <a:cs typeface="Times New Roman" pitchFamily="18" charset="0"/>
              </a:rPr>
              <a:t>Toplam</a:t>
            </a:r>
            <a:r>
              <a:rPr lang="en-US" sz="2800" dirty="0">
                <a:cs typeface="Times New Roman" pitchFamily="18" charset="0"/>
              </a:rPr>
              <a:t> </a:t>
            </a:r>
            <a:r>
              <a:rPr lang="en-US" sz="2800" dirty="0" err="1">
                <a:cs typeface="Times New Roman" pitchFamily="18" charset="0"/>
              </a:rPr>
              <a:t>gelirin</a:t>
            </a:r>
            <a:r>
              <a:rPr lang="en-US" sz="2800" dirty="0">
                <a:cs typeface="Times New Roman" pitchFamily="18" charset="0"/>
              </a:rPr>
              <a:t> </a:t>
            </a:r>
            <a:r>
              <a:rPr lang="en-US" sz="2800" dirty="0" err="1">
                <a:cs typeface="Times New Roman" pitchFamily="18" charset="0"/>
              </a:rPr>
              <a:t>nüfusa</a:t>
            </a:r>
            <a:r>
              <a:rPr lang="en-US" sz="2800" dirty="0">
                <a:cs typeface="Times New Roman" pitchFamily="18" charset="0"/>
              </a:rPr>
              <a:t> </a:t>
            </a:r>
            <a:r>
              <a:rPr lang="en-US" sz="2800" dirty="0" err="1">
                <a:cs typeface="Times New Roman" pitchFamily="18" charset="0"/>
              </a:rPr>
              <a:t>oranı</a:t>
            </a:r>
            <a:r>
              <a:rPr lang="en-US" sz="2800" dirty="0">
                <a:cs typeface="Times New Roman" pitchFamily="18" charset="0"/>
              </a:rPr>
              <a:t>.</a:t>
            </a:r>
          </a:p>
          <a:p>
            <a:pPr marL="284163" lvl="1" indent="0">
              <a:spcBef>
                <a:spcPts val="0"/>
              </a:spcBef>
              <a:buNone/>
            </a:pPr>
            <a:endParaRPr lang="en-US" sz="2800" dirty="0">
              <a:cs typeface="Times New Roman" pitchFamily="18" charset="0"/>
            </a:endParaRPr>
          </a:p>
          <a:p>
            <a:pPr marL="0" indent="0">
              <a:lnSpc>
                <a:spcPct val="150000"/>
              </a:lnSpc>
              <a:buNone/>
            </a:pPr>
            <a:r>
              <a:rPr lang="en-US" sz="2800" dirty="0" err="1">
                <a:cs typeface="Times New Roman" pitchFamily="18" charset="0"/>
              </a:rPr>
              <a:t>İktisadi</a:t>
            </a:r>
            <a:r>
              <a:rPr lang="en-US" sz="2800" dirty="0">
                <a:cs typeface="Times New Roman" pitchFamily="18" charset="0"/>
              </a:rPr>
              <a:t> </a:t>
            </a:r>
            <a:r>
              <a:rPr lang="en-US" sz="2800" dirty="0" err="1">
                <a:cs typeface="Times New Roman" pitchFamily="18" charset="0"/>
              </a:rPr>
              <a:t>durgunluk</a:t>
            </a:r>
            <a:r>
              <a:rPr lang="en-US" sz="2800" dirty="0">
                <a:cs typeface="Times New Roman" pitchFamily="18" charset="0"/>
              </a:rPr>
              <a:t>/</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nedir</a:t>
            </a:r>
            <a:r>
              <a:rPr lang="en-US" sz="2800" dirty="0">
                <a:cs typeface="Times New Roman" pitchFamily="18" charset="0"/>
              </a:rPr>
              <a:t>?</a:t>
            </a:r>
          </a:p>
          <a:p>
            <a:pPr marL="284163" lvl="1" indent="0">
              <a:spcBef>
                <a:spcPts val="0"/>
              </a:spcBef>
              <a:buNone/>
            </a:pPr>
            <a:endParaRPr lang="en-US" sz="2800" dirty="0">
              <a:cs typeface="Times New Roman" pitchFamily="18" charset="0"/>
            </a:endParaRPr>
          </a:p>
          <a:p>
            <a:pPr marL="284163" lvl="1" indent="0">
              <a:spcBef>
                <a:spcPts val="0"/>
              </a:spcBef>
              <a:buNone/>
            </a:pPr>
            <a:endParaRPr lang="en-US" sz="2800" dirty="0">
              <a:cs typeface="Times New Roman" pitchFamily="18" charset="0"/>
            </a:endParaRPr>
          </a:p>
          <a:p>
            <a:pPr marL="284163" lvl="1" indent="0">
              <a:spcBef>
                <a:spcPts val="0"/>
              </a:spcBef>
              <a:buNone/>
            </a:pPr>
            <a:endParaRPr lang="en-US" sz="2800" dirty="0">
              <a:cs typeface="Times New Roman" pitchFamily="18" charset="0"/>
            </a:endParaRPr>
          </a:p>
        </p:txBody>
      </p:sp>
    </p:spTree>
    <p:extLst>
      <p:ext uri="{BB962C8B-B14F-4D97-AF65-F5344CB8AC3E}">
        <p14:creationId xmlns:p14="http://schemas.microsoft.com/office/powerpoint/2010/main" val="378779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rgbClr val="2C7C9F"/>
                </a:solidFill>
              </a:rPr>
              <a:t>Temel</a:t>
            </a:r>
            <a:r>
              <a:rPr lang="en-US" sz="3600" dirty="0">
                <a:solidFill>
                  <a:srgbClr val="2C7C9F"/>
                </a:solidFill>
              </a:rPr>
              <a:t> </a:t>
            </a:r>
            <a:r>
              <a:rPr lang="en-US" sz="3600" dirty="0" err="1">
                <a:solidFill>
                  <a:srgbClr val="2C7C9F"/>
                </a:solidFill>
              </a:rPr>
              <a:t>sorular</a:t>
            </a:r>
            <a:endParaRPr lang="en-IN" sz="3600" dirty="0"/>
          </a:p>
        </p:txBody>
      </p:sp>
      <p:sp>
        <p:nvSpPr>
          <p:cNvPr id="2" name="Content Placeholder 1"/>
          <p:cNvSpPr>
            <a:spLocks noGrp="1"/>
          </p:cNvSpPr>
          <p:nvPr>
            <p:ph idx="1"/>
          </p:nvPr>
        </p:nvSpPr>
        <p:spPr>
          <a:xfrm>
            <a:off x="457200" y="1600200"/>
            <a:ext cx="3886200" cy="4525963"/>
          </a:xfrm>
        </p:spPr>
        <p:txBody>
          <a:bodyPr/>
          <a:lstStyle/>
          <a:p>
            <a:pPr marL="0" indent="0">
              <a:buNone/>
            </a:pPr>
            <a:r>
              <a:rPr lang="en-US" sz="2800" dirty="0" err="1">
                <a:solidFill>
                  <a:srgbClr val="000000"/>
                </a:solidFill>
                <a:ea typeface="ＭＳ 明朝"/>
                <a:cs typeface="Times New Roman"/>
              </a:rPr>
              <a:t>Durgunluk</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dönemlerinde</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işsizlik</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oranlarındaki</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değişimlere</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örnek</a:t>
            </a:r>
            <a:endParaRPr lang="en-US" sz="2800" dirty="0">
              <a:ea typeface="ＭＳ 明朝"/>
              <a:cs typeface="Times New Roman"/>
            </a:endParaRPr>
          </a:p>
          <a:p>
            <a:pPr marL="0" indent="0">
              <a:buNone/>
            </a:pPr>
            <a:r>
              <a:rPr lang="en-US" sz="2800" dirty="0" err="1">
                <a:solidFill>
                  <a:srgbClr val="000000"/>
                </a:solidFill>
                <a:ea typeface="ＭＳ 明朝"/>
                <a:cs typeface="Times New Roman"/>
              </a:rPr>
              <a:t>Büyük</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Durgunluk</a:t>
            </a:r>
            <a:r>
              <a:rPr lang="en-US" sz="2800" dirty="0">
                <a:solidFill>
                  <a:srgbClr val="000000"/>
                </a:solidFill>
                <a:ea typeface="ＭＳ 明朝"/>
                <a:cs typeface="Times New Roman"/>
              </a:rPr>
              <a:t> 2007</a:t>
            </a:r>
            <a:r>
              <a:rPr lang="en-US" sz="2800" dirty="0">
                <a:ea typeface="ＭＳ 明朝"/>
                <a:cs typeface="Times New Roman"/>
              </a:rPr>
              <a:t>–</a:t>
            </a:r>
            <a:r>
              <a:rPr lang="en-US" sz="2800" dirty="0">
                <a:solidFill>
                  <a:srgbClr val="000000"/>
                </a:solidFill>
                <a:ea typeface="ＭＳ 明朝"/>
                <a:cs typeface="Times New Roman"/>
              </a:rPr>
              <a:t>2009 </a:t>
            </a:r>
            <a:r>
              <a:rPr lang="en-US" sz="2800" dirty="0" err="1">
                <a:solidFill>
                  <a:srgbClr val="000000"/>
                </a:solidFill>
                <a:ea typeface="ＭＳ 明朝"/>
                <a:cs typeface="Times New Roman"/>
              </a:rPr>
              <a:t>ve</a:t>
            </a:r>
            <a:endParaRPr lang="en-US" sz="2800" dirty="0">
              <a:solidFill>
                <a:srgbClr val="000000"/>
              </a:solidFill>
              <a:ea typeface="ＭＳ 明朝"/>
              <a:cs typeface="Times New Roman"/>
            </a:endParaRPr>
          </a:p>
          <a:p>
            <a:pPr marL="0" indent="0">
              <a:buNone/>
            </a:pPr>
            <a:r>
              <a:rPr lang="en-US" sz="2800" dirty="0" err="1">
                <a:solidFill>
                  <a:srgbClr val="000000"/>
                </a:solidFill>
                <a:ea typeface="ＭＳ 明朝"/>
                <a:cs typeface="Times New Roman"/>
              </a:rPr>
              <a:t>Büyük</a:t>
            </a:r>
            <a:r>
              <a:rPr lang="en-US" sz="2800" dirty="0">
                <a:solidFill>
                  <a:srgbClr val="000000"/>
                </a:solidFill>
                <a:ea typeface="ＭＳ 明朝"/>
                <a:cs typeface="Times New Roman"/>
              </a:rPr>
              <a:t> </a:t>
            </a:r>
            <a:r>
              <a:rPr lang="en-US" sz="2800" dirty="0" err="1">
                <a:solidFill>
                  <a:srgbClr val="000000"/>
                </a:solidFill>
                <a:ea typeface="ＭＳ 明朝"/>
                <a:cs typeface="Times New Roman"/>
              </a:rPr>
              <a:t>Bunalım</a:t>
            </a:r>
            <a:r>
              <a:rPr lang="en-US" sz="2800" dirty="0">
                <a:solidFill>
                  <a:srgbClr val="000000"/>
                </a:solidFill>
                <a:ea typeface="ＭＳ 明朝"/>
                <a:cs typeface="Times New Roman"/>
              </a:rPr>
              <a:t> </a:t>
            </a:r>
          </a:p>
          <a:p>
            <a:pPr marL="0" indent="0">
              <a:buNone/>
            </a:pPr>
            <a:r>
              <a:rPr lang="en-US" sz="2800" dirty="0">
                <a:solidFill>
                  <a:srgbClr val="000000"/>
                </a:solidFill>
                <a:ea typeface="ＭＳ 明朝"/>
                <a:cs typeface="Times New Roman"/>
              </a:rPr>
              <a:t>1929</a:t>
            </a:r>
            <a:r>
              <a:rPr lang="en-US" sz="2800" dirty="0">
                <a:ea typeface="ＭＳ 明朝"/>
                <a:cs typeface="Times New Roman"/>
              </a:rPr>
              <a:t>–</a:t>
            </a:r>
            <a:r>
              <a:rPr lang="en-US" sz="2800" dirty="0">
                <a:solidFill>
                  <a:srgbClr val="000000"/>
                </a:solidFill>
                <a:ea typeface="ＭＳ 明朝"/>
                <a:cs typeface="Times New Roman"/>
              </a:rPr>
              <a:t>1932</a:t>
            </a:r>
            <a:endParaRPr lang="en-US" sz="2800" dirty="0">
              <a:ea typeface="ＭＳ 明朝"/>
              <a:cs typeface="Times New Roman"/>
            </a:endParaRPr>
          </a:p>
        </p:txBody>
      </p:sp>
      <p:pic>
        <p:nvPicPr>
          <p:cNvPr id="4" name="Picture 3" descr="A photo shows men walking in streets seeing board displaying the text JOBLESS MEN KEEP GOING WE CANT TAKE CARE OF OUR 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480" y="2286000"/>
            <a:ext cx="4439120" cy="2870200"/>
          </a:xfrm>
          <a:prstGeom prst="rect">
            <a:avLst/>
          </a:prstGeom>
          <a:ln>
            <a:solidFill>
              <a:srgbClr val="000000"/>
            </a:solidFill>
          </a:ln>
        </p:spPr>
      </p:pic>
    </p:spTree>
    <p:extLst>
      <p:ext uri="{BB962C8B-B14F-4D97-AF65-F5344CB8AC3E}">
        <p14:creationId xmlns:p14="http://schemas.microsoft.com/office/powerpoint/2010/main" val="225502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Temel</a:t>
            </a:r>
            <a:r>
              <a:rPr lang="en-US" sz="3600" dirty="0">
                <a:solidFill>
                  <a:srgbClr val="2C7C9F"/>
                </a:solidFill>
              </a:rPr>
              <a:t> </a:t>
            </a:r>
            <a:r>
              <a:rPr lang="en-US" sz="3600" dirty="0" err="1">
                <a:solidFill>
                  <a:srgbClr val="2C7C9F"/>
                </a:solidFill>
              </a:rPr>
              <a:t>Sorular</a:t>
            </a:r>
            <a:endParaRPr lang="en-IN" sz="3600" dirty="0"/>
          </a:p>
        </p:txBody>
      </p:sp>
      <p:sp>
        <p:nvSpPr>
          <p:cNvPr id="3" name="Text Box 1"/>
          <p:cNvSpPr>
            <a:spLocks noGrp="1"/>
          </p:cNvSpPr>
          <p:nvPr>
            <p:ph idx="1"/>
          </p:nvPr>
        </p:nvSpPr>
        <p:spPr/>
        <p:txBody>
          <a:bodyPr/>
          <a:lstStyle/>
          <a:p>
            <a:pPr marL="0" indent="0">
              <a:lnSpc>
                <a:spcPct val="150000"/>
              </a:lnSpc>
              <a:buNone/>
            </a:pPr>
            <a:r>
              <a:rPr lang="en-US" sz="2800" dirty="0" err="1">
                <a:cs typeface="Times New Roman" pitchFamily="18" charset="0"/>
              </a:rPr>
              <a:t>İşsizlik</a:t>
            </a:r>
            <a:r>
              <a:rPr lang="en-US" sz="2800" dirty="0">
                <a:cs typeface="Times New Roman" pitchFamily="18" charset="0"/>
              </a:rPr>
              <a:t> </a:t>
            </a:r>
            <a:r>
              <a:rPr lang="en-US" sz="2800" dirty="0" err="1">
                <a:cs typeface="Times New Roman" pitchFamily="18" charset="0"/>
              </a:rPr>
              <a:t>oranının</a:t>
            </a:r>
            <a:r>
              <a:rPr lang="en-US" sz="2800" dirty="0">
                <a:cs typeface="Times New Roman" pitchFamily="18" charset="0"/>
              </a:rPr>
              <a:t> </a:t>
            </a:r>
            <a:r>
              <a:rPr lang="en-US" sz="2800" dirty="0" err="1">
                <a:cs typeface="Times New Roman" pitchFamily="18" charset="0"/>
              </a:rPr>
              <a:t>tanımı</a:t>
            </a:r>
            <a:r>
              <a:rPr lang="en-US" sz="2800" dirty="0">
                <a:cs typeface="Times New Roman" pitchFamily="18" charset="0"/>
              </a:rPr>
              <a:t>?</a:t>
            </a:r>
          </a:p>
          <a:p>
            <a:pPr marL="0" indent="0">
              <a:lnSpc>
                <a:spcPct val="150000"/>
              </a:lnSpc>
              <a:buNone/>
            </a:pPr>
            <a:r>
              <a:rPr lang="en-US" sz="2800" dirty="0" err="1">
                <a:cs typeface="Times New Roman" pitchFamily="18" charset="0"/>
              </a:rPr>
              <a:t>Nasıl</a:t>
            </a:r>
            <a:r>
              <a:rPr lang="en-US" sz="2800" dirty="0">
                <a:cs typeface="Times New Roman" pitchFamily="18" charset="0"/>
              </a:rPr>
              <a:t> </a:t>
            </a:r>
            <a:r>
              <a:rPr lang="en-US" sz="2800" dirty="0" err="1">
                <a:cs typeface="Times New Roman" pitchFamily="18" charset="0"/>
              </a:rPr>
              <a:t>ölçülür</a:t>
            </a:r>
            <a:r>
              <a:rPr lang="en-US" sz="2800" dirty="0">
                <a:cs typeface="Times New Roman" pitchFamily="18" charset="0"/>
              </a:rPr>
              <a:t>?</a:t>
            </a:r>
          </a:p>
          <a:p>
            <a:pPr marL="0" indent="0">
              <a:lnSpc>
                <a:spcPct val="150000"/>
              </a:lnSpc>
              <a:buNone/>
            </a:pPr>
            <a:r>
              <a:rPr lang="en-US" sz="2800" dirty="0" err="1">
                <a:cs typeface="Times New Roman" pitchFamily="18" charset="0"/>
              </a:rPr>
              <a:t>Aktif</a:t>
            </a:r>
            <a:r>
              <a:rPr lang="en-US" sz="2800" dirty="0">
                <a:cs typeface="Times New Roman" pitchFamily="18" charset="0"/>
              </a:rPr>
              <a:t> </a:t>
            </a:r>
            <a:r>
              <a:rPr lang="en-US" sz="2800" dirty="0" err="1">
                <a:cs typeface="Times New Roman" pitchFamily="18" charset="0"/>
              </a:rPr>
              <a:t>biçimde</a:t>
            </a:r>
            <a:r>
              <a:rPr lang="en-US" sz="2800" dirty="0">
                <a:cs typeface="Times New Roman" pitchFamily="18" charset="0"/>
              </a:rPr>
              <a:t> </a:t>
            </a:r>
            <a:r>
              <a:rPr lang="en-US" sz="2800" dirty="0" err="1">
                <a:cs typeface="Times New Roman" pitchFamily="18" charset="0"/>
              </a:rPr>
              <a:t>iş</a:t>
            </a:r>
            <a:r>
              <a:rPr lang="en-US" sz="2800" dirty="0">
                <a:cs typeface="Times New Roman" pitchFamily="18" charset="0"/>
              </a:rPr>
              <a:t> </a:t>
            </a:r>
            <a:r>
              <a:rPr lang="en-US" sz="2800" dirty="0" err="1">
                <a:cs typeface="Times New Roman" pitchFamily="18" charset="0"/>
              </a:rPr>
              <a:t>arayanların</a:t>
            </a:r>
            <a:r>
              <a:rPr lang="en-US" sz="2800" dirty="0">
                <a:cs typeface="Times New Roman" pitchFamily="18" charset="0"/>
              </a:rPr>
              <a:t> </a:t>
            </a:r>
            <a:r>
              <a:rPr lang="en-US" sz="2800" dirty="0" err="1">
                <a:cs typeface="Times New Roman" pitchFamily="18" charset="0"/>
              </a:rPr>
              <a:t>işgücüne</a:t>
            </a:r>
            <a:r>
              <a:rPr lang="en-US" sz="2800" dirty="0">
                <a:cs typeface="Times New Roman" pitchFamily="18" charset="0"/>
              </a:rPr>
              <a:t> </a:t>
            </a:r>
            <a:r>
              <a:rPr lang="en-US" sz="2800" dirty="0" err="1">
                <a:cs typeface="Times New Roman" pitchFamily="18" charset="0"/>
              </a:rPr>
              <a:t>oranı</a:t>
            </a:r>
            <a:endParaRPr lang="en-US" sz="2800" dirty="0">
              <a:cs typeface="Times New Roman" pitchFamily="18" charset="0"/>
            </a:endParaRPr>
          </a:p>
          <a:p>
            <a:pPr marL="0" indent="0">
              <a:lnSpc>
                <a:spcPct val="150000"/>
              </a:lnSpc>
              <a:buNone/>
            </a:pPr>
            <a:r>
              <a:rPr lang="en-US" sz="2800" dirty="0" err="1">
                <a:cs typeface="Times New Roman" pitchFamily="18" charset="0"/>
              </a:rPr>
              <a:t>Aktif</a:t>
            </a:r>
            <a:r>
              <a:rPr lang="en-US" sz="2800" dirty="0">
                <a:cs typeface="Times New Roman" pitchFamily="18" charset="0"/>
              </a:rPr>
              <a:t> </a:t>
            </a:r>
            <a:r>
              <a:rPr lang="en-US" sz="2800" dirty="0" err="1">
                <a:cs typeface="Times New Roman" pitchFamily="18" charset="0"/>
              </a:rPr>
              <a:t>iş</a:t>
            </a:r>
            <a:r>
              <a:rPr lang="en-US" sz="2800" dirty="0">
                <a:cs typeface="Times New Roman" pitchFamily="18" charset="0"/>
              </a:rPr>
              <a:t> </a:t>
            </a:r>
            <a:r>
              <a:rPr lang="en-US" sz="2800" dirty="0" err="1">
                <a:cs typeface="Times New Roman" pitchFamily="18" charset="0"/>
              </a:rPr>
              <a:t>arama</a:t>
            </a:r>
            <a:r>
              <a:rPr lang="en-US" sz="2800" dirty="0">
                <a:cs typeface="Times New Roman" pitchFamily="18" charset="0"/>
              </a:rPr>
              <a:t>?</a:t>
            </a:r>
          </a:p>
        </p:txBody>
      </p:sp>
    </p:spTree>
    <p:extLst>
      <p:ext uri="{BB962C8B-B14F-4D97-AF65-F5344CB8AC3E}">
        <p14:creationId xmlns:p14="http://schemas.microsoft.com/office/powerpoint/2010/main" val="104901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Temel</a:t>
            </a:r>
            <a:r>
              <a:rPr lang="en-US" sz="3600" dirty="0">
                <a:solidFill>
                  <a:srgbClr val="2C7C9F"/>
                </a:solidFill>
              </a:rPr>
              <a:t> </a:t>
            </a:r>
            <a:r>
              <a:rPr lang="en-US" sz="3600" dirty="0" err="1">
                <a:solidFill>
                  <a:srgbClr val="2C7C9F"/>
                </a:solidFill>
              </a:rPr>
              <a:t>sorular</a:t>
            </a:r>
            <a:endParaRPr lang="en-IN" sz="3600" dirty="0"/>
          </a:p>
        </p:txBody>
      </p:sp>
      <p:sp>
        <p:nvSpPr>
          <p:cNvPr id="3" name="Content Placeholder 2"/>
          <p:cNvSpPr>
            <a:spLocks noGrp="1"/>
          </p:cNvSpPr>
          <p:nvPr>
            <p:ph idx="1"/>
          </p:nvPr>
        </p:nvSpPr>
        <p:spPr/>
        <p:txBody>
          <a:bodyPr>
            <a:noAutofit/>
          </a:bodyPr>
          <a:lstStyle/>
          <a:p>
            <a:pPr marL="0" indent="0">
              <a:lnSpc>
                <a:spcPct val="150000"/>
              </a:lnSpc>
              <a:buNone/>
            </a:pPr>
            <a:r>
              <a:rPr lang="en-US" sz="2800" b="1" dirty="0" err="1">
                <a:cs typeface="Times New Roman" pitchFamily="18" charset="0"/>
              </a:rPr>
              <a:t>Ulusal</a:t>
            </a:r>
            <a:r>
              <a:rPr lang="en-US" sz="2800" b="1" dirty="0">
                <a:cs typeface="Times New Roman" pitchFamily="18" charset="0"/>
              </a:rPr>
              <a:t> </a:t>
            </a:r>
            <a:r>
              <a:rPr lang="en-US" sz="2800" b="1" dirty="0" err="1">
                <a:cs typeface="Times New Roman" pitchFamily="18" charset="0"/>
              </a:rPr>
              <a:t>gelir</a:t>
            </a:r>
            <a:r>
              <a:rPr lang="en-US" sz="2800" b="1" dirty="0">
                <a:cs typeface="Times New Roman" pitchFamily="18" charset="0"/>
              </a:rPr>
              <a:t> </a:t>
            </a:r>
            <a:r>
              <a:rPr lang="en-US" sz="2800" b="1" dirty="0" err="1">
                <a:cs typeface="Times New Roman" pitchFamily="18" charset="0"/>
              </a:rPr>
              <a:t>ve</a:t>
            </a:r>
            <a:r>
              <a:rPr lang="en-US" sz="2800" b="1" dirty="0">
                <a:cs typeface="Times New Roman" pitchFamily="18" charset="0"/>
              </a:rPr>
              <a:t> </a:t>
            </a:r>
            <a:r>
              <a:rPr lang="en-US" sz="2800" b="1" dirty="0" err="1">
                <a:cs typeface="Times New Roman" pitchFamily="18" charset="0"/>
              </a:rPr>
              <a:t>ulusal</a:t>
            </a:r>
            <a:r>
              <a:rPr lang="en-US" sz="2800" b="1" dirty="0">
                <a:cs typeface="Times New Roman" pitchFamily="18" charset="0"/>
              </a:rPr>
              <a:t> </a:t>
            </a:r>
            <a:r>
              <a:rPr lang="en-US" sz="2800" b="1" dirty="0" err="1">
                <a:cs typeface="Times New Roman" pitchFamily="18" charset="0"/>
              </a:rPr>
              <a:t>hesaplar</a:t>
            </a:r>
            <a:r>
              <a:rPr lang="en-US" sz="2800" b="1" dirty="0">
                <a:cs typeface="Times New Roman" pitchFamily="18" charset="0"/>
              </a:rPr>
              <a:t> (TÜİK)</a:t>
            </a:r>
          </a:p>
          <a:p>
            <a:pPr marL="0" indent="0">
              <a:lnSpc>
                <a:spcPct val="150000"/>
              </a:lnSpc>
              <a:buNone/>
            </a:pPr>
            <a:r>
              <a:rPr lang="en-US" sz="2800" b="1" dirty="0" err="1">
                <a:cs typeface="Times New Roman" pitchFamily="18" charset="0"/>
              </a:rPr>
              <a:t>Ulusal</a:t>
            </a:r>
            <a:r>
              <a:rPr lang="en-US" sz="2800" b="1" dirty="0">
                <a:cs typeface="Times New Roman" pitchFamily="18" charset="0"/>
              </a:rPr>
              <a:t> </a:t>
            </a:r>
            <a:r>
              <a:rPr lang="en-US" sz="2800" b="1" dirty="0" err="1">
                <a:cs typeface="Times New Roman" pitchFamily="18" charset="0"/>
              </a:rPr>
              <a:t>Gelir</a:t>
            </a:r>
            <a:r>
              <a:rPr lang="en-US" sz="2800" b="1" dirty="0">
                <a:cs typeface="Times New Roman" pitchFamily="18" charset="0"/>
              </a:rPr>
              <a:t> </a:t>
            </a:r>
            <a:r>
              <a:rPr lang="en-US" sz="2800" b="1" dirty="0" err="1">
                <a:cs typeface="Times New Roman" pitchFamily="18" charset="0"/>
              </a:rPr>
              <a:t>ve</a:t>
            </a:r>
            <a:r>
              <a:rPr lang="en-US" sz="2800" b="1" dirty="0">
                <a:cs typeface="Times New Roman" pitchFamily="18" charset="0"/>
              </a:rPr>
              <a:t> </a:t>
            </a:r>
            <a:r>
              <a:rPr lang="en-US" sz="2800" b="1" dirty="0" err="1">
                <a:cs typeface="Times New Roman" pitchFamily="18" charset="0"/>
              </a:rPr>
              <a:t>Üretim</a:t>
            </a:r>
            <a:r>
              <a:rPr lang="en-US" sz="2800" b="1" dirty="0">
                <a:cs typeface="Times New Roman" pitchFamily="18" charset="0"/>
              </a:rPr>
              <a:t> </a:t>
            </a:r>
            <a:r>
              <a:rPr lang="en-US" sz="2800" b="1" dirty="0" err="1">
                <a:cs typeface="Times New Roman" pitchFamily="18" charset="0"/>
              </a:rPr>
              <a:t>Hesapları</a:t>
            </a:r>
            <a:r>
              <a:rPr lang="en-US" sz="2800" b="1" dirty="0">
                <a:cs typeface="Times New Roman" pitchFamily="18" charset="0"/>
              </a:rPr>
              <a:t> (NIPA) </a:t>
            </a:r>
          </a:p>
        </p:txBody>
      </p:sp>
    </p:spTree>
    <p:extLst>
      <p:ext uri="{BB962C8B-B14F-4D97-AF65-F5344CB8AC3E}">
        <p14:creationId xmlns:p14="http://schemas.microsoft.com/office/powerpoint/2010/main" val="360444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C7C9F"/>
                </a:solidFill>
              </a:rPr>
              <a:t>Ulusal</a:t>
            </a:r>
            <a:r>
              <a:rPr lang="en-US" sz="3600" dirty="0">
                <a:solidFill>
                  <a:srgbClr val="2C7C9F"/>
                </a:solidFill>
              </a:rPr>
              <a:t> </a:t>
            </a:r>
            <a:r>
              <a:rPr lang="en-US" sz="3600" dirty="0" err="1">
                <a:solidFill>
                  <a:srgbClr val="2C7C9F"/>
                </a:solidFill>
              </a:rPr>
              <a:t>Gelir</a:t>
            </a:r>
            <a:r>
              <a:rPr lang="en-US" sz="3600" dirty="0">
                <a:solidFill>
                  <a:srgbClr val="2C7C9F"/>
                </a:solidFill>
              </a:rPr>
              <a:t> </a:t>
            </a:r>
            <a:r>
              <a:rPr lang="en-US" sz="3600" dirty="0" err="1">
                <a:solidFill>
                  <a:srgbClr val="2C7C9F"/>
                </a:solidFill>
              </a:rPr>
              <a:t>Hesapları</a:t>
            </a:r>
            <a:endParaRPr lang="en-IN" sz="2000" dirty="0">
              <a:solidFill>
                <a:srgbClr val="2C7C9F"/>
              </a:solidFill>
            </a:endParaRPr>
          </a:p>
        </p:txBody>
      </p:sp>
      <p:sp>
        <p:nvSpPr>
          <p:cNvPr id="3" name="Content Placeholder 2"/>
          <p:cNvSpPr>
            <a:spLocks noGrp="1"/>
          </p:cNvSpPr>
          <p:nvPr>
            <p:ph idx="1"/>
          </p:nvPr>
        </p:nvSpPr>
        <p:spPr/>
        <p:txBody>
          <a:bodyPr>
            <a:noAutofit/>
          </a:bodyPr>
          <a:lstStyle/>
          <a:p>
            <a:pPr>
              <a:lnSpc>
                <a:spcPct val="150000"/>
              </a:lnSpc>
            </a:pPr>
            <a:r>
              <a:rPr lang="en-US" sz="2800" dirty="0" err="1">
                <a:cs typeface="Times New Roman" pitchFamily="18" charset="0"/>
              </a:rPr>
              <a:t>Üretim</a:t>
            </a:r>
            <a:r>
              <a:rPr lang="en-US" sz="2800" dirty="0">
                <a:cs typeface="Times New Roman" pitchFamily="18" charset="0"/>
              </a:rPr>
              <a:t> </a:t>
            </a:r>
            <a:r>
              <a:rPr lang="en-US" sz="2800" dirty="0" err="1">
                <a:cs typeface="Times New Roman" pitchFamily="18" charset="0"/>
              </a:rPr>
              <a:t>yaklaşımı</a:t>
            </a:r>
            <a:endParaRPr lang="en-US" sz="2800" dirty="0">
              <a:cs typeface="Times New Roman" pitchFamily="18" charset="0"/>
            </a:endParaRPr>
          </a:p>
          <a:p>
            <a:pPr>
              <a:lnSpc>
                <a:spcPct val="150000"/>
              </a:lnSpc>
            </a:pPr>
            <a:r>
              <a:rPr lang="en-US" sz="2800" dirty="0" err="1">
                <a:cs typeface="Times New Roman" pitchFamily="18" charset="0"/>
              </a:rPr>
              <a:t>Harcama</a:t>
            </a:r>
            <a:r>
              <a:rPr lang="en-US" sz="2800" dirty="0">
                <a:cs typeface="Times New Roman" pitchFamily="18" charset="0"/>
              </a:rPr>
              <a:t> </a:t>
            </a:r>
            <a:r>
              <a:rPr lang="en-US" sz="2800" dirty="0" err="1">
                <a:cs typeface="Times New Roman" pitchFamily="18" charset="0"/>
              </a:rPr>
              <a:t>yaklaşımı</a:t>
            </a:r>
            <a:endParaRPr lang="en-US" sz="2800" dirty="0">
              <a:cs typeface="Times New Roman" pitchFamily="18" charset="0"/>
            </a:endParaRPr>
          </a:p>
          <a:p>
            <a:pPr>
              <a:lnSpc>
                <a:spcPct val="150000"/>
              </a:lnSpc>
            </a:pPr>
            <a:r>
              <a:rPr lang="en-US" sz="2800" dirty="0" err="1">
                <a:cs typeface="Times New Roman" pitchFamily="18" charset="0"/>
              </a:rPr>
              <a:t>Gelir</a:t>
            </a:r>
            <a:r>
              <a:rPr lang="en-US" sz="2800" dirty="0">
                <a:cs typeface="Times New Roman" pitchFamily="18" charset="0"/>
              </a:rPr>
              <a:t> </a:t>
            </a:r>
            <a:r>
              <a:rPr lang="en-US" sz="2800" dirty="0" err="1">
                <a:cs typeface="Times New Roman" pitchFamily="18" charset="0"/>
              </a:rPr>
              <a:t>yaklaşımı</a:t>
            </a:r>
            <a:endParaRPr lang="en-US" sz="2800" dirty="0">
              <a:cs typeface="Times New Roman" pitchFamily="18" charset="0"/>
            </a:endParaRPr>
          </a:p>
        </p:txBody>
      </p:sp>
    </p:spTree>
    <p:extLst>
      <p:ext uri="{BB962C8B-B14F-4D97-AF65-F5344CB8AC3E}">
        <p14:creationId xmlns:p14="http://schemas.microsoft.com/office/powerpoint/2010/main" val="252753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rgbClr val="2C7C9F"/>
                </a:solidFill>
                <a:latin typeface="Times New Roman"/>
                <a:cs typeface="Times New Roman"/>
              </a:rPr>
              <a:t>Üretim</a:t>
            </a:r>
            <a:r>
              <a:rPr lang="en-US" sz="3600" dirty="0">
                <a:solidFill>
                  <a:srgbClr val="2C7C9F"/>
                </a:solidFill>
                <a:latin typeface="Times New Roman"/>
                <a:cs typeface="Times New Roman"/>
              </a:rPr>
              <a:t> </a:t>
            </a:r>
            <a:r>
              <a:rPr lang="en-US" sz="3600" dirty="0" err="1">
                <a:solidFill>
                  <a:srgbClr val="2C7C9F"/>
                </a:solidFill>
                <a:latin typeface="Times New Roman"/>
                <a:cs typeface="Times New Roman"/>
              </a:rPr>
              <a:t>yaklaşımıyla</a:t>
            </a:r>
            <a:r>
              <a:rPr lang="en-US" sz="3600" dirty="0">
                <a:solidFill>
                  <a:srgbClr val="2C7C9F"/>
                </a:solidFill>
                <a:latin typeface="Times New Roman"/>
                <a:cs typeface="Times New Roman"/>
              </a:rPr>
              <a:t> </a:t>
            </a:r>
            <a:r>
              <a:rPr lang="en-US" sz="3600" dirty="0" err="1">
                <a:solidFill>
                  <a:srgbClr val="2C7C9F"/>
                </a:solidFill>
                <a:latin typeface="Times New Roman"/>
                <a:cs typeface="Times New Roman"/>
              </a:rPr>
              <a:t>ölçüm</a:t>
            </a:r>
            <a:endParaRPr lang="en-IN" sz="3600" dirty="0"/>
          </a:p>
        </p:txBody>
      </p:sp>
      <p:sp>
        <p:nvSpPr>
          <p:cNvPr id="2" name="Text Box 1"/>
          <p:cNvSpPr>
            <a:spLocks noGrp="1"/>
          </p:cNvSpPr>
          <p:nvPr>
            <p:ph idx="1"/>
          </p:nvPr>
        </p:nvSpPr>
        <p:spPr/>
        <p:txBody>
          <a:bodyPr/>
          <a:lstStyle/>
          <a:p>
            <a:pPr marL="0" indent="0">
              <a:lnSpc>
                <a:spcPct val="150000"/>
              </a:lnSpc>
              <a:buNone/>
            </a:pPr>
            <a:r>
              <a:rPr lang="en-US" sz="2800" dirty="0" err="1">
                <a:cs typeface="Times New Roman" pitchFamily="18" charset="0"/>
              </a:rPr>
              <a:t>Piyasa</a:t>
            </a:r>
            <a:r>
              <a:rPr lang="en-US" sz="2800" dirty="0">
                <a:cs typeface="Times New Roman" pitchFamily="18" charset="0"/>
              </a:rPr>
              <a:t> </a:t>
            </a:r>
            <a:r>
              <a:rPr lang="en-US" sz="2800" dirty="0" err="1">
                <a:cs typeface="Times New Roman" pitchFamily="18" charset="0"/>
              </a:rPr>
              <a:t>fiyatlarıyla</a:t>
            </a:r>
            <a:r>
              <a:rPr lang="en-US" sz="2800" dirty="0">
                <a:cs typeface="Times New Roman" pitchFamily="18" charset="0"/>
              </a:rPr>
              <a:t> </a:t>
            </a:r>
            <a:r>
              <a:rPr lang="en-US" sz="2800" dirty="0" err="1">
                <a:cs typeface="Times New Roman" pitchFamily="18" charset="0"/>
              </a:rPr>
              <a:t>ağırlıklı</a:t>
            </a:r>
            <a:r>
              <a:rPr lang="en-US" sz="2800" dirty="0">
                <a:cs typeface="Times New Roman" pitchFamily="18" charset="0"/>
              </a:rPr>
              <a:t> </a:t>
            </a:r>
            <a:r>
              <a:rPr lang="en-US" sz="2800" dirty="0" err="1">
                <a:cs typeface="Times New Roman" pitchFamily="18" charset="0"/>
              </a:rPr>
              <a:t>toplam</a:t>
            </a:r>
            <a:r>
              <a:rPr lang="en-US" sz="2800" dirty="0">
                <a:cs typeface="Times New Roman" pitchFamily="18" charset="0"/>
              </a:rPr>
              <a:t> </a:t>
            </a:r>
            <a:r>
              <a:rPr lang="en-US" sz="2800" dirty="0" err="1">
                <a:cs typeface="Times New Roman" pitchFamily="18" charset="0"/>
              </a:rPr>
              <a:t>üretim</a:t>
            </a:r>
            <a:r>
              <a:rPr lang="en-US" sz="2800" dirty="0">
                <a:cs typeface="Times New Roman" pitchFamily="18" charset="0"/>
              </a:rPr>
              <a:t> </a:t>
            </a:r>
            <a:r>
              <a:rPr lang="en-US" sz="2800" dirty="0" err="1">
                <a:cs typeface="Times New Roman" pitchFamily="18" charset="0"/>
              </a:rPr>
              <a:t>miktarı</a:t>
            </a:r>
            <a:endParaRPr lang="en-US" sz="2800" dirty="0">
              <a:cs typeface="Times New Roman" pitchFamily="18" charset="0"/>
            </a:endParaRPr>
          </a:p>
          <a:p>
            <a:pPr marL="0" indent="0">
              <a:lnSpc>
                <a:spcPct val="150000"/>
              </a:lnSpc>
              <a:buNone/>
            </a:pPr>
            <a:r>
              <a:rPr lang="en-US" sz="2800" dirty="0" err="1">
                <a:cs typeface="Times New Roman" pitchFamily="18" charset="0"/>
              </a:rPr>
              <a:t>Sadece</a:t>
            </a:r>
            <a:r>
              <a:rPr lang="en-US" sz="2800" dirty="0">
                <a:cs typeface="Times New Roman" pitchFamily="18" charset="0"/>
              </a:rPr>
              <a:t> </a:t>
            </a:r>
            <a:r>
              <a:rPr lang="en-US" sz="2800" dirty="0" err="1">
                <a:cs typeface="Times New Roman" pitchFamily="18" charset="0"/>
              </a:rPr>
              <a:t>kalem</a:t>
            </a:r>
            <a:r>
              <a:rPr lang="en-US" sz="2800" dirty="0">
                <a:cs typeface="Times New Roman" pitchFamily="18" charset="0"/>
              </a:rPr>
              <a:t> </a:t>
            </a:r>
            <a:r>
              <a:rPr lang="en-US" sz="2800" dirty="0" err="1">
                <a:cs typeface="Times New Roman" pitchFamily="18" charset="0"/>
              </a:rPr>
              <a:t>üretimi</a:t>
            </a:r>
            <a:r>
              <a:rPr lang="en-US" sz="2800" dirty="0">
                <a:cs typeface="Times New Roman" pitchFamily="18" charset="0"/>
              </a:rPr>
              <a:t> </a:t>
            </a:r>
            <a:r>
              <a:rPr lang="en-US" sz="2800" dirty="0" err="1">
                <a:cs typeface="Times New Roman" pitchFamily="18" charset="0"/>
              </a:rPr>
              <a:t>yapan</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ülkede</a:t>
            </a:r>
            <a:r>
              <a:rPr lang="en-US" sz="2800" dirty="0">
                <a:cs typeface="Times New Roman" pitchFamily="18" charset="0"/>
              </a:rPr>
              <a:t>:</a:t>
            </a:r>
          </a:p>
          <a:p>
            <a:pPr marL="0" indent="0">
              <a:lnSpc>
                <a:spcPct val="150000"/>
              </a:lnSpc>
              <a:buNone/>
            </a:pPr>
            <a:r>
              <a:rPr lang="en-US" sz="2800" i="1" dirty="0" err="1">
                <a:cs typeface="Times New Roman" pitchFamily="18" charset="0"/>
              </a:rPr>
              <a:t>Üretim</a:t>
            </a:r>
            <a:r>
              <a:rPr lang="en-US" sz="2800" dirty="0">
                <a:cs typeface="Times New Roman" pitchFamily="18" charset="0"/>
              </a:rPr>
              <a:t> = (10 </a:t>
            </a:r>
            <a:r>
              <a:rPr lang="en-US" sz="2800" dirty="0" err="1">
                <a:cs typeface="Times New Roman" pitchFamily="18" charset="0"/>
              </a:rPr>
              <a:t>milyon</a:t>
            </a:r>
            <a:r>
              <a:rPr lang="en-US" sz="2800" dirty="0">
                <a:cs typeface="Times New Roman" pitchFamily="18" charset="0"/>
              </a:rPr>
              <a:t> </a:t>
            </a:r>
            <a:r>
              <a:rPr lang="en-US" sz="2800" dirty="0" err="1">
                <a:cs typeface="Times New Roman" pitchFamily="18" charset="0"/>
              </a:rPr>
              <a:t>kalem</a:t>
            </a:r>
            <a:r>
              <a:rPr lang="en-US" sz="2800" dirty="0">
                <a:cs typeface="Times New Roman" pitchFamily="18" charset="0"/>
              </a:rPr>
              <a:t>) × ($2.00 / </a:t>
            </a:r>
            <a:r>
              <a:rPr lang="en-US" sz="2800" dirty="0" err="1">
                <a:cs typeface="Times New Roman" pitchFamily="18" charset="0"/>
              </a:rPr>
              <a:t>kalem</a:t>
            </a:r>
            <a:r>
              <a:rPr lang="en-US" sz="2800" dirty="0">
                <a:cs typeface="Times New Roman" pitchFamily="18" charset="0"/>
              </a:rPr>
              <a:t>) = </a:t>
            </a:r>
          </a:p>
          <a:p>
            <a:pPr marL="0" indent="0">
              <a:lnSpc>
                <a:spcPct val="150000"/>
              </a:lnSpc>
              <a:spcBef>
                <a:spcPts val="600"/>
              </a:spcBef>
              <a:buNone/>
            </a:pPr>
            <a:r>
              <a:rPr lang="en-US" sz="2800" dirty="0">
                <a:cs typeface="Times New Roman" pitchFamily="18" charset="0"/>
              </a:rPr>
              <a:t>$20 </a:t>
            </a:r>
            <a:r>
              <a:rPr lang="en-US" sz="2800" dirty="0" err="1">
                <a:cs typeface="Times New Roman" pitchFamily="18" charset="0"/>
              </a:rPr>
              <a:t>milyon</a:t>
            </a:r>
            <a:endParaRPr lang="en-US" sz="2800" dirty="0">
              <a:cs typeface="Times New Roman" pitchFamily="18" charset="0"/>
            </a:endParaRPr>
          </a:p>
        </p:txBody>
      </p:sp>
    </p:spTree>
    <p:extLst>
      <p:ext uri="{BB962C8B-B14F-4D97-AF65-F5344CB8AC3E}">
        <p14:creationId xmlns:p14="http://schemas.microsoft.com/office/powerpoint/2010/main" val="21473309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7959</TotalTime>
  <Words>1290</Words>
  <Application>Microsoft Macintosh PowerPoint</Application>
  <PresentationFormat>On-screen Show (4:3)</PresentationFormat>
  <Paragraphs>230</Paragraphs>
  <Slides>35</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ＭＳ 明朝</vt:lpstr>
      <vt:lpstr>Adobe Arabic</vt:lpstr>
      <vt:lpstr>Arial</vt:lpstr>
      <vt:lpstr>Times New Roman</vt:lpstr>
      <vt:lpstr>Verdana</vt:lpstr>
      <vt:lpstr>Wingdings</vt:lpstr>
      <vt:lpstr>508 Lecture</vt:lpstr>
      <vt:lpstr>Equation</vt:lpstr>
      <vt:lpstr>Document</vt:lpstr>
      <vt:lpstr>Makroiktisat</vt:lpstr>
      <vt:lpstr>Makroiktisadi meseleler</vt:lpstr>
      <vt:lpstr>Temel sorular</vt:lpstr>
      <vt:lpstr>Temel sorular</vt:lpstr>
      <vt:lpstr>Temel sorular</vt:lpstr>
      <vt:lpstr>Temel Sorular</vt:lpstr>
      <vt:lpstr>Temel sorular</vt:lpstr>
      <vt:lpstr>Ulusal Gelir Hesapları</vt:lpstr>
      <vt:lpstr>Üretim yaklaşımıyla ölçüm</vt:lpstr>
      <vt:lpstr>Harcama yaklaşımıyla ölçüm</vt:lpstr>
      <vt:lpstr>Gelir yaklaşımıyla ölçüm</vt:lpstr>
      <vt:lpstr>Denklik</vt:lpstr>
      <vt:lpstr>Ulusal hesaplar</vt:lpstr>
      <vt:lpstr>Harcamalar</vt:lpstr>
      <vt:lpstr>Harcamalar</vt:lpstr>
      <vt:lpstr>Harcamalar</vt:lpstr>
      <vt:lpstr>Harcamalar</vt:lpstr>
      <vt:lpstr>Harcamalar</vt:lpstr>
      <vt:lpstr>Harcama yaklaşımıyla ölçüm</vt:lpstr>
      <vt:lpstr>Ulusal Hesaplar</vt:lpstr>
      <vt:lpstr>GSYİH Ölçüm dışında kalanlar? </vt:lpstr>
      <vt:lpstr>GSYİH Ölçüm dışında kalanlar? </vt:lpstr>
      <vt:lpstr>Gayri Safi Milli Hasıla (GSMH)</vt:lpstr>
      <vt:lpstr>Reel GSYİH Nominal GSYİH</vt:lpstr>
      <vt:lpstr>Reel GSYİH Nominal GSYİH</vt:lpstr>
      <vt:lpstr>Reel - Nominal</vt:lpstr>
      <vt:lpstr>Barney Ülkesi</vt:lpstr>
      <vt:lpstr>Örnek </vt:lpstr>
      <vt:lpstr>Örnek</vt:lpstr>
      <vt:lpstr>Örnek:</vt:lpstr>
      <vt:lpstr>Reel - Nominal</vt:lpstr>
      <vt:lpstr>Reel -Nominal</vt:lpstr>
      <vt:lpstr>Reel - Nominal</vt:lpstr>
      <vt:lpstr>Reel-Nominal</vt:lpstr>
      <vt:lpstr>Reel – Nominal</vt:lpstr>
    </vt:vector>
  </TitlesOfParts>
  <Company>Integra Software Servces Pvt.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subject>Economics</dc:subject>
  <dc:creator>Acemoglu, Laibson &amp;  List</dc:creator>
  <cp:keywords>Economics</cp:keywords>
  <cp:lastModifiedBy>Microsoft Office User</cp:lastModifiedBy>
  <cp:revision>371</cp:revision>
  <dcterms:created xsi:type="dcterms:W3CDTF">2014-07-14T20:04:21Z</dcterms:created>
  <dcterms:modified xsi:type="dcterms:W3CDTF">2020-03-13T13:52:45Z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Offisync_ProviderInitializationData">
    <vt:lpwstr>https://neo.pearson.com</vt:lpwstr>
  </property>
  <property fmtid="{D5CDD505-2E9C-101B-9397-08002B2CF9AE}" pid="5" name="Jive_LatestUserAccountName">
    <vt:lpwstr>shinyr</vt:lpwstr>
  </property>
  <property fmtid="{D5CDD505-2E9C-101B-9397-08002B2CF9AE}" pid="6" name="Offisync_ServerID">
    <vt:lpwstr>7e960520-0e88-4f05-9fa0-24079b61e486</vt:lpwstr>
  </property>
  <property fmtid="{D5CDD505-2E9C-101B-9397-08002B2CF9AE}" pid="7" name="Jive_VersionGuid">
    <vt:lpwstr>d35f936a-ffc5-40e3-94ed-7eab6fe38a10</vt:lpwstr>
  </property>
</Properties>
</file>