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69" r:id="rId2"/>
    <p:sldId id="310" r:id="rId3"/>
    <p:sldId id="318" r:id="rId4"/>
    <p:sldId id="315" r:id="rId5"/>
    <p:sldId id="316" r:id="rId6"/>
    <p:sldId id="317" r:id="rId7"/>
    <p:sldId id="32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D"/>
    <a:srgbClr val="BBE5FB"/>
    <a:srgbClr val="BFDC42"/>
    <a:srgbClr val="D8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16" autoAdjust="0"/>
    <p:restoredTop sz="94732"/>
  </p:normalViewPr>
  <p:slideViewPr>
    <p:cSldViewPr>
      <p:cViewPr varScale="1">
        <p:scale>
          <a:sx n="90" d="100"/>
          <a:sy n="90" d="100"/>
        </p:scale>
        <p:origin x="109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58A83D-3E8E-422B-A1C7-AED542456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BE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Verdana" panose="020B0604030504040204" pitchFamily="34" charset="0"/>
            </a:endParaRP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20559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87217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8792299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5461388"/>
      </p:ext>
    </p:extLst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fld id="{EF38A850-ADD0-4F7D-99F1-C19676CE30E4}" type="datetime1">
              <a:rPr lang="en-US"/>
              <a:pPr>
                <a:defRPr/>
              </a:pPr>
              <a:t>3/15/20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r>
              <a:rPr lang="en-US"/>
              <a:t>Copyright © 2013 Pearson Education, Inc.</a:t>
            </a:r>
          </a:p>
          <a:p>
            <a:pPr>
              <a:defRPr/>
            </a:pPr>
            <a:r>
              <a:rPr lang="en-US"/>
              <a:t>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A68BFA4-ED51-4D11-92C9-125F6EFF3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01293"/>
      </p:ext>
    </p:extLst>
  </p:cSld>
  <p:clrMapOvr>
    <a:masterClrMapping/>
  </p:clrMapOvr>
  <p:transition>
    <p:strips dir="ld"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4771439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075451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0072493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7435220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4062720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25579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679804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42988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60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gray">
          <a:xfrm>
            <a:off x="381000" y="6577013"/>
            <a:ext cx="5399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</a:rPr>
              <a:t>Copyright ©2017 Pearson Education, Ltd. All rights reserved.</a:t>
            </a:r>
            <a:endParaRPr lang="en-GB" sz="9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gray">
          <a:xfrm>
            <a:off x="8402638" y="6577013"/>
            <a:ext cx="360362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10-</a:t>
            </a:r>
            <a:fld id="{604DE8C7-66CF-465F-9818-9F61582FDCEB}" type="slidenum">
              <a:rPr lang="en-GB" sz="900" smtClean="0">
                <a:solidFill>
                  <a:schemeClr val="bg1"/>
                </a:solidFill>
                <a:latin typeface="Verdana" panose="020B0604030504040204" pitchFamily="34" charset="0"/>
              </a:rPr>
              <a:pPr>
                <a:defRPr/>
              </a:pPr>
              <a:t>‹#›</a:t>
            </a:fld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40" r:id="rId12"/>
  </p:sldLayoutIdLst>
  <p:transition>
    <p:strips dir="l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84" charset="-128"/>
              </a:rPr>
              <a:t>Büyüme</a:t>
            </a:r>
            <a:r>
              <a:rPr lang="en-US" dirty="0">
                <a:ea typeface="ヒラギノ角ゴ Pro W3" pitchFamily="-84" charset="-128"/>
              </a:rPr>
              <a:t> 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371600"/>
            <a:ext cx="83820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ヒラギノ角ゴ Pro W3" pitchFamily="-1" charset="-128"/>
                <a:cs typeface="ヒラギノ角ゴ Pro W3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sz="2400" b="1" kern="0" dirty="0" err="1">
                <a:ea typeface="ヒラギノ角ゴ Pro W3" pitchFamily="-84" charset="-128"/>
              </a:rPr>
              <a:t>Kaynak</a:t>
            </a:r>
            <a:r>
              <a:rPr lang="en-US" sz="2400" b="1" kern="0" dirty="0">
                <a:ea typeface="ヒラギノ角ゴ Pro W3" pitchFamily="-84" charset="-128"/>
              </a:rPr>
              <a:t>: Blanchard, O.</a:t>
            </a:r>
          </a:p>
          <a:p>
            <a:pPr marL="1714500" indent="-1714500" eaLnBrk="1" hangingPunct="1">
              <a:buFontTx/>
              <a:buNone/>
              <a:defRPr/>
            </a:pPr>
            <a:endParaRPr lang="en-US" sz="2400" kern="0" dirty="0">
              <a:ea typeface="ヒラギノ角ゴ Pro W3" pitchFamily="-84" charset="-128"/>
            </a:endParaRPr>
          </a:p>
          <a:p>
            <a:pPr marL="1714500" indent="-1714500" eaLnBrk="1" hangingPunct="1">
              <a:buFontTx/>
              <a:buNone/>
              <a:defRPr/>
            </a:pPr>
            <a:r>
              <a:rPr lang="en-US" sz="2400" kern="0" dirty="0" err="1">
                <a:ea typeface="ヒラギノ角ゴ Pro W3" pitchFamily="-84" charset="-128"/>
              </a:rPr>
              <a:t>Yaşam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  <a:r>
              <a:rPr lang="en-US" sz="2400" kern="0" dirty="0" err="1">
                <a:ea typeface="ヒラギノ角ゴ Pro W3" pitchFamily="-84" charset="-128"/>
              </a:rPr>
              <a:t>standardının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  <a:r>
              <a:rPr lang="en-US" sz="2400" kern="0" dirty="0" err="1">
                <a:ea typeface="ヒラギノ角ゴ Pro W3" pitchFamily="-84" charset="-128"/>
              </a:rPr>
              <a:t>ölçülmesi</a:t>
            </a:r>
            <a:endParaRPr lang="en-US" sz="2400" kern="0" dirty="0">
              <a:ea typeface="ヒラギノ角ゴ Pro W3" pitchFamily="-84" charset="-128"/>
            </a:endParaRPr>
          </a:p>
          <a:p>
            <a:pPr marL="1714500" indent="-1714500" eaLnBrk="1" hangingPunct="1">
              <a:buFontTx/>
              <a:buNone/>
              <a:defRPr/>
            </a:pPr>
            <a:r>
              <a:rPr lang="en-US" sz="2400" kern="0" dirty="0" err="1">
                <a:ea typeface="ヒラギノ角ゴ Pro W3" pitchFamily="-84" charset="-128"/>
              </a:rPr>
              <a:t>Büyüme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  <a:r>
              <a:rPr lang="en-US" sz="2400" kern="0" dirty="0" err="1">
                <a:ea typeface="ヒラギノ角ゴ Pro W3" pitchFamily="-84" charset="-128"/>
              </a:rPr>
              <a:t>dinamikleri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</a:p>
          <a:p>
            <a:pPr marL="1714500" indent="-1714500" eaLnBrk="1" hangingPunct="1">
              <a:buFontTx/>
              <a:buNone/>
              <a:defRPr/>
            </a:pPr>
            <a:r>
              <a:rPr lang="en-US" sz="2400" kern="0" dirty="0" err="1">
                <a:ea typeface="ヒラギノ角ゴ Pro W3" pitchFamily="-84" charset="-128"/>
              </a:rPr>
              <a:t>Büyümenin</a:t>
            </a:r>
            <a:r>
              <a:rPr lang="en-US" sz="2400" kern="0" dirty="0">
                <a:ea typeface="ヒラギノ角ゴ Pro W3" pitchFamily="-84" charset="-128"/>
              </a:rPr>
              <a:t> </a:t>
            </a:r>
            <a:r>
              <a:rPr lang="en-US" sz="2400" kern="0" dirty="0" err="1">
                <a:ea typeface="ヒラギノ角ゴ Pro W3" pitchFamily="-84" charset="-128"/>
              </a:rPr>
              <a:t>Belirleyicileri</a:t>
            </a:r>
            <a:endParaRPr lang="en-US" sz="2400" kern="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07590" y="155857"/>
            <a:ext cx="8458200" cy="1143000"/>
          </a:xfrm>
        </p:spPr>
        <p:txBody>
          <a:bodyPr/>
          <a:lstStyle/>
          <a:p>
            <a:r>
              <a:rPr lang="en-US" sz="2400" dirty="0">
                <a:ea typeface="ヒラギノ角ゴ Pro W3" pitchFamily="-65" charset="-128"/>
              </a:rPr>
              <a:t>ABD </a:t>
            </a:r>
            <a:r>
              <a:rPr lang="en-US" sz="2400" b="0" dirty="0">
                <a:ea typeface="ヒラギノ角ゴ Pro W3" pitchFamily="-65" charset="-128"/>
              </a:rPr>
              <a:t>1890. </a:t>
            </a:r>
            <a:r>
              <a:rPr lang="en-US" sz="2400" b="0" dirty="0" err="1">
                <a:ea typeface="ヒラギノ角ゴ Pro W3" pitchFamily="-65" charset="-128"/>
              </a:rPr>
              <a:t>sonrası</a:t>
            </a:r>
            <a:r>
              <a:rPr lang="en-US" sz="2400" b="0" dirty="0">
                <a:ea typeface="ヒラギノ角ゴ Pro W3" pitchFamily="-65" charset="-128"/>
              </a:rPr>
              <a:t>  GSYİH </a:t>
            </a:r>
            <a:r>
              <a:rPr lang="en-US" sz="2400" b="0" dirty="0" err="1">
                <a:ea typeface="ヒラギノ角ゴ Pro W3" pitchFamily="-65" charset="-128"/>
              </a:rPr>
              <a:t>kişi</a:t>
            </a:r>
            <a:r>
              <a:rPr lang="en-US" sz="2400" b="0" dirty="0">
                <a:ea typeface="ヒラギノ角ゴ Pro W3" pitchFamily="-65" charset="-128"/>
              </a:rPr>
              <a:t> </a:t>
            </a:r>
            <a:r>
              <a:rPr lang="en-US" sz="2400" b="0" dirty="0" err="1">
                <a:ea typeface="ヒラギノ角ゴ Pro W3" pitchFamily="-65" charset="-128"/>
              </a:rPr>
              <a:t>başına</a:t>
            </a:r>
            <a:endParaRPr lang="en-US" sz="2400" b="0" dirty="0">
              <a:ea typeface="ヒラギノ角ゴ Pro W3" pitchFamily="-65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524000"/>
            <a:ext cx="6752872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49382"/>
      </p:ext>
    </p:extLst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>
                <a:solidFill>
                  <a:srgbClr val="000000"/>
                </a:solidFill>
                <a:ea typeface="ヒラギノ角ゴ Pro W3" pitchFamily="-84" charset="-128"/>
              </a:rPr>
              <a:t>Refah</a:t>
            </a:r>
            <a:r>
              <a:rPr lang="en-US" sz="2800" dirty="0">
                <a:solidFill>
                  <a:srgbClr val="000000"/>
                </a:solidFill>
                <a:ea typeface="ヒラギノ角ゴ Pro W3" pitchFamily="-84" charset="-128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ヒラギノ角ゴ Pro W3" pitchFamily="-84" charset="-128"/>
              </a:rPr>
              <a:t>düzeyini</a:t>
            </a:r>
            <a:r>
              <a:rPr lang="en-US" sz="2800" dirty="0">
                <a:solidFill>
                  <a:srgbClr val="000000"/>
                </a:solidFill>
                <a:ea typeface="ヒラギノ角ゴ Pro W3" pitchFamily="-84" charset="-128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ヒラギノ角ゴ Pro W3" pitchFamily="-84" charset="-128"/>
              </a:rPr>
              <a:t>ölçmek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200" dirty="0" err="1">
                <a:ea typeface="ヒラギノ角ゴ Pro W3" pitchFamily="-84" charset="-128"/>
              </a:rPr>
              <a:t>Kişi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başına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çıktıyı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ölçerek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ülkeler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arası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kıyaslama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yapılır</a:t>
            </a: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200" dirty="0" err="1">
                <a:ea typeface="ヒラギノ角ゴ Pro W3" pitchFamily="-84" charset="-128"/>
              </a:rPr>
              <a:t>Ülkeler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arasındaki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döviz</a:t>
            </a:r>
            <a:r>
              <a:rPr lang="en-US" sz="2200" dirty="0">
                <a:ea typeface="ヒラギノ角ゴ Pro W3" pitchFamily="-84" charset="-128"/>
              </a:rPr>
              <a:t> kuru </a:t>
            </a:r>
            <a:r>
              <a:rPr lang="en-US" sz="2200" dirty="0" err="1">
                <a:ea typeface="ヒラギノ角ゴ Pro W3" pitchFamily="-84" charset="-128"/>
              </a:rPr>
              <a:t>farklılıklarını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ve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fiyat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dalgalanmalarının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engellenmesi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için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b="1" dirty="0">
                <a:ea typeface="ヒラギノ角ゴ Pro W3" pitchFamily="-84" charset="-128"/>
              </a:rPr>
              <a:t>satin alma </a:t>
            </a:r>
            <a:r>
              <a:rPr lang="en-US" sz="2200" b="1" dirty="0" err="1">
                <a:ea typeface="ヒラギノ角ゴ Pro W3" pitchFamily="-84" charset="-128"/>
              </a:rPr>
              <a:t>gücü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b="1" dirty="0" err="1">
                <a:ea typeface="ヒラギノ角ゴ Pro W3" pitchFamily="-84" charset="-128"/>
              </a:rPr>
              <a:t>paritesi</a:t>
            </a:r>
            <a:r>
              <a:rPr lang="en-US" sz="2200" b="1" dirty="0">
                <a:ea typeface="ヒラギノ角ゴ Pro W3" pitchFamily="-84" charset="-128"/>
              </a:rPr>
              <a:t> (PPP) </a:t>
            </a:r>
            <a:r>
              <a:rPr lang="en-US" sz="2200" dirty="0" err="1">
                <a:ea typeface="ヒラギノ角ゴ Pro W3" pitchFamily="-84" charset="-128"/>
              </a:rPr>
              <a:t>kullanılır</a:t>
            </a:r>
            <a:r>
              <a:rPr lang="en-US" sz="22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200" dirty="0" err="1">
                <a:ea typeface="ヒラギノ角ゴ Pro W3" pitchFamily="-84" charset="-128"/>
              </a:rPr>
              <a:t>Çalışan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büfus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başına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çıktı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veya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çalışılan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saat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karşılaştırması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yapmak</a:t>
            </a:r>
            <a:r>
              <a:rPr lang="en-US" sz="2200" dirty="0">
                <a:ea typeface="ヒラギノ角ゴ Pro W3" pitchFamily="-84" charset="-128"/>
              </a:rPr>
              <a:t> da </a:t>
            </a:r>
            <a:r>
              <a:rPr lang="en-US" sz="2200" dirty="0" err="1">
                <a:ea typeface="ヒラギノ角ゴ Pro W3" pitchFamily="-84" charset="-128"/>
              </a:rPr>
              <a:t>önemlidir</a:t>
            </a:r>
            <a:r>
              <a:rPr lang="en-US" sz="2200" i="1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616313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>
                <a:ea typeface="ヒラギノ角ゴ Pro W3" pitchFamily="-65" charset="-128"/>
              </a:rPr>
              <a:t>Kişi</a:t>
            </a:r>
            <a:r>
              <a:rPr lang="en-US" sz="2800" dirty="0">
                <a:ea typeface="ヒラギノ角ゴ Pro W3" pitchFamily="-65" charset="-128"/>
              </a:rPr>
              <a:t> </a:t>
            </a:r>
            <a:r>
              <a:rPr lang="en-US" sz="2800" dirty="0" err="1">
                <a:ea typeface="ヒラギノ角ゴ Pro W3" pitchFamily="-65" charset="-128"/>
              </a:rPr>
              <a:t>Başına</a:t>
            </a:r>
            <a:r>
              <a:rPr lang="en-US" sz="2800" dirty="0">
                <a:ea typeface="ヒラギノ角ゴ Pro W3" pitchFamily="-65" charset="-128"/>
              </a:rPr>
              <a:t> </a:t>
            </a:r>
            <a:r>
              <a:rPr lang="en-US" sz="2800" dirty="0" err="1">
                <a:ea typeface="ヒラギノ角ゴ Pro W3" pitchFamily="-65" charset="-128"/>
              </a:rPr>
              <a:t>Hasıla</a:t>
            </a:r>
            <a:r>
              <a:rPr lang="en-US" sz="2800" dirty="0">
                <a:ea typeface="ヒラギノ角ゴ Pro W3" pitchFamily="-65" charset="-128"/>
              </a:rPr>
              <a:t> </a:t>
            </a:r>
            <a:r>
              <a:rPr lang="en-US" sz="2800" dirty="0" err="1">
                <a:ea typeface="ヒラギノ角ゴ Pro W3" pitchFamily="-65" charset="-128"/>
              </a:rPr>
              <a:t>Kıyaslamaları</a:t>
            </a:r>
            <a:endParaRPr lang="en-US" sz="2800" dirty="0">
              <a:ea typeface="ヒラギノ角ゴ Pro W3" pitchFamily="-65" charset="-128"/>
            </a:endParaRP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355847" y="1365250"/>
            <a:ext cx="807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800" dirty="0">
                <a:latin typeface="Verdana" panose="020B0604030504040204" pitchFamily="34" charset="0"/>
              </a:rPr>
              <a:t>(2005 </a:t>
            </a:r>
            <a:r>
              <a:rPr lang="en-US" sz="1800" dirty="0" err="1">
                <a:latin typeface="Verdana" panose="020B0604030504040204" pitchFamily="34" charset="0"/>
              </a:rPr>
              <a:t>sabit</a:t>
            </a:r>
            <a:r>
              <a:rPr lang="en-US" sz="1800" dirty="0">
                <a:latin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</a:rPr>
              <a:t>fiyatlarla</a:t>
            </a:r>
            <a:r>
              <a:rPr lang="en-US" sz="1800" dirty="0">
                <a:latin typeface="Verdana" panose="020B0604030504040204" pitchFamily="34" charset="0"/>
              </a:rPr>
              <a:t>); 85 </a:t>
            </a:r>
            <a:r>
              <a:rPr lang="en-US" sz="1800" dirty="0" err="1">
                <a:latin typeface="Verdana" panose="020B0604030504040204" pitchFamily="34" charset="0"/>
              </a:rPr>
              <a:t>ülke</a:t>
            </a:r>
            <a:endParaRPr lang="en-US" sz="1800" dirty="0">
              <a:latin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5955" y="2132528"/>
            <a:ext cx="6050021" cy="28204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59726" y="5186362"/>
            <a:ext cx="1143000" cy="18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024962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Büyüme</a:t>
            </a:r>
            <a:endParaRPr lang="en-US" dirty="0">
              <a:ea typeface="ヒラギノ角ゴ Pro W3" pitchFamily="-65" charset="-128"/>
            </a:endParaRPr>
          </a:p>
        </p:txBody>
      </p:sp>
      <p:pic>
        <p:nvPicPr>
          <p:cNvPr id="22531" name="Picture 3" descr="eq10_0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87512"/>
            <a:ext cx="68834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eq10_02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3725862"/>
            <a:ext cx="707390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134350" cy="49530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200" dirty="0" err="1">
                <a:ea typeface="ヒラギノ角ゴ Pro W3" pitchFamily="-84" charset="-128"/>
              </a:rPr>
              <a:t>Toplam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çıktı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fonksiyonu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i="1" dirty="0">
                <a:ea typeface="ヒラギノ角ゴ Pro W3" pitchFamily="-84" charset="-128"/>
              </a:rPr>
              <a:t>F</a:t>
            </a:r>
            <a:r>
              <a:rPr lang="en-US" sz="2200" dirty="0">
                <a:ea typeface="ヒラギノ角ゴ Pro W3" pitchFamily="-84" charset="-128"/>
              </a:rPr>
              <a:t>:</a:t>
            </a: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  <a:p>
            <a:pPr marL="339725" indent="0">
              <a:spcBef>
                <a:spcPts val="0"/>
              </a:spcBef>
              <a:buNone/>
            </a:pPr>
            <a:r>
              <a:rPr lang="en-US" sz="2200" i="1" dirty="0">
                <a:ea typeface="ヒラギノ角ゴ Pro W3" pitchFamily="-84" charset="-128"/>
              </a:rPr>
              <a:t>Y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çıktı</a:t>
            </a:r>
            <a:r>
              <a:rPr lang="en-US" sz="2200" dirty="0">
                <a:ea typeface="ヒラギノ角ゴ Pro W3" pitchFamily="-84" charset="-128"/>
              </a:rPr>
              <a:t>, </a:t>
            </a:r>
            <a:r>
              <a:rPr lang="en-US" sz="2200" i="1" dirty="0">
                <a:ea typeface="ヒラギノ角ゴ Pro W3" pitchFamily="-84" charset="-128"/>
              </a:rPr>
              <a:t>K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sermaye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ve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i="1" dirty="0">
                <a:ea typeface="ヒラギノ角ゴ Pro W3" pitchFamily="-84" charset="-128"/>
              </a:rPr>
              <a:t>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emek</a:t>
            </a:r>
            <a:r>
              <a:rPr lang="en-US" sz="22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200" b="1" dirty="0" err="1">
                <a:ea typeface="ヒラギノ角ゴ Pro W3" pitchFamily="-84" charset="-128"/>
              </a:rPr>
              <a:t>teknoloji</a:t>
            </a:r>
            <a:r>
              <a:rPr lang="en-US" sz="22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200" b="1" dirty="0" err="1">
                <a:ea typeface="ヒラギノ角ゴ Pro W3" pitchFamily="-84" charset="-128"/>
              </a:rPr>
              <a:t>Sabit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b="1" dirty="0" err="1">
                <a:ea typeface="ヒラギノ角ゴ Pro W3" pitchFamily="-84" charset="-128"/>
              </a:rPr>
              <a:t>getirili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b="1" dirty="0" err="1">
                <a:ea typeface="ヒラギノ角ゴ Pro W3" pitchFamily="-84" charset="-128"/>
              </a:rPr>
              <a:t>fonksiyon</a:t>
            </a:r>
            <a:r>
              <a:rPr lang="en-US" sz="2200" dirty="0">
                <a:ea typeface="ヒラギノ角ゴ Pro W3" pitchFamily="-84" charset="-128"/>
              </a:rPr>
              <a:t>:</a:t>
            </a: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200" b="1" dirty="0" err="1">
                <a:ea typeface="ヒラギノ角ゴ Pro W3" pitchFamily="-84" charset="-128"/>
              </a:rPr>
              <a:t>Sermayenin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b="1" dirty="0" err="1">
                <a:ea typeface="ヒラギノ角ゴ Pro W3" pitchFamily="-84" charset="-128"/>
              </a:rPr>
              <a:t>azalan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b="1" dirty="0" err="1">
                <a:ea typeface="ヒラギノ角ゴ Pro W3" pitchFamily="-84" charset="-128"/>
              </a:rPr>
              <a:t>verimler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b="1" dirty="0" err="1">
                <a:ea typeface="ヒラギノ角ゴ Pro W3" pitchFamily="-84" charset="-128"/>
              </a:rPr>
              <a:t>yasası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Sermayedeki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bir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birim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artış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giderek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çıktıda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daha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az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artış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sağlıyor</a:t>
            </a:r>
            <a:r>
              <a:rPr lang="en-US" sz="22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200" b="1" dirty="0" err="1">
                <a:ea typeface="ヒラギノ角ゴ Pro W3" pitchFamily="-84" charset="-128"/>
              </a:rPr>
              <a:t>Emeğin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b="1" dirty="0" err="1">
                <a:ea typeface="ヒラギノ角ゴ Pro W3" pitchFamily="-84" charset="-128"/>
              </a:rPr>
              <a:t>azalan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b="1" dirty="0" err="1">
                <a:ea typeface="ヒラギノ角ゴ Pro W3" pitchFamily="-84" charset="-128"/>
              </a:rPr>
              <a:t>verimler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b="1" dirty="0" err="1">
                <a:ea typeface="ヒラギノ角ゴ Pro W3" pitchFamily="-84" charset="-128"/>
              </a:rPr>
              <a:t>yasası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Emekte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bir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birim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artış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giderek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çıktıda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daha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az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artış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sağlıyor</a:t>
            </a: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2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7109544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Büyüme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381000" y="1317227"/>
            <a:ext cx="838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800" b="1" dirty="0" err="1">
                <a:latin typeface="Verdana" panose="020B0604030504040204" pitchFamily="34" charset="0"/>
              </a:rPr>
              <a:t>Çıktı</a:t>
            </a:r>
            <a:r>
              <a:rPr lang="en-US" sz="1800" b="1" dirty="0"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latin typeface="Verdana" panose="020B0604030504040204" pitchFamily="34" charset="0"/>
              </a:rPr>
              <a:t>ve</a:t>
            </a:r>
            <a:r>
              <a:rPr lang="en-US" sz="1800" b="1" dirty="0"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latin typeface="Verdana" panose="020B0604030504040204" pitchFamily="34" charset="0"/>
              </a:rPr>
              <a:t>kişi</a:t>
            </a:r>
            <a:r>
              <a:rPr lang="en-US" sz="1800" b="1" dirty="0"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latin typeface="Verdana" panose="020B0604030504040204" pitchFamily="34" charset="0"/>
              </a:rPr>
              <a:t>başına</a:t>
            </a:r>
            <a:r>
              <a:rPr lang="en-US" sz="1800" b="1" dirty="0"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latin typeface="Verdana" panose="020B0604030504040204" pitchFamily="34" charset="0"/>
              </a:rPr>
              <a:t>sermaye</a:t>
            </a:r>
            <a:endParaRPr lang="en-US" sz="1800" dirty="0">
              <a:latin typeface="Verdana" panose="020B0604030504040204" pitchFamily="34" charset="0"/>
            </a:endParaRPr>
          </a:p>
        </p:txBody>
      </p:sp>
      <p:pic>
        <p:nvPicPr>
          <p:cNvPr id="23556" name="Picture 7" descr="fig10_04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61342"/>
            <a:ext cx="6324600" cy="443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9147602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Büyüme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381000" y="1223872"/>
            <a:ext cx="8001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65" charset="-128"/>
              </a:defRPr>
            </a:lvl9pPr>
          </a:lstStyle>
          <a:p>
            <a:r>
              <a:rPr lang="en-US" sz="1800" b="1" dirty="0" err="1">
                <a:latin typeface="Verdana" panose="020B0604030504040204" pitchFamily="34" charset="0"/>
              </a:rPr>
              <a:t>Teknolojinin</a:t>
            </a:r>
            <a:r>
              <a:rPr lang="en-US" sz="1800" b="1" dirty="0"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latin typeface="Verdana" panose="020B0604030504040204" pitchFamily="34" charset="0"/>
              </a:rPr>
              <a:t>Etkisi</a:t>
            </a:r>
            <a:endParaRPr lang="en-US" sz="1800" dirty="0">
              <a:latin typeface="Verdana" panose="020B0604030504040204" pitchFamily="34" charset="0"/>
            </a:endParaRPr>
          </a:p>
        </p:txBody>
      </p:sp>
      <p:pic>
        <p:nvPicPr>
          <p:cNvPr id="6" name="Picture 3" descr="fig10_05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06" y="1828800"/>
            <a:ext cx="5106988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5826068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template_LN01Brooks671956_02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LN01Folland832739_07_LN01.pot</Template>
  <TotalTime>3083</TotalTime>
  <Words>133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ヒラギノ角ゴ Pro W3</vt:lpstr>
      <vt:lpstr>Arial</vt:lpstr>
      <vt:lpstr>Times New Roman</vt:lpstr>
      <vt:lpstr>Verdana</vt:lpstr>
      <vt:lpstr>template_LN01Brooks671956_02_LN01</vt:lpstr>
      <vt:lpstr>Büyüme </vt:lpstr>
      <vt:lpstr>ABD 1890. sonrası  GSYİH kişi başına</vt:lpstr>
      <vt:lpstr>Refah düzeyini ölçmek</vt:lpstr>
      <vt:lpstr>Kişi Başına Hasıla Kıyaslamaları</vt:lpstr>
      <vt:lpstr>Büyüme</vt:lpstr>
      <vt:lpstr>Büyüme</vt:lpstr>
      <vt:lpstr>Büyüme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Oliver Blanchard</dc:creator>
  <cp:lastModifiedBy>Microsoft Office User</cp:lastModifiedBy>
  <cp:revision>156</cp:revision>
  <dcterms:created xsi:type="dcterms:W3CDTF">2012-08-09T20:37:31Z</dcterms:created>
  <dcterms:modified xsi:type="dcterms:W3CDTF">2020-03-15T10:04:18Z</dcterms:modified>
</cp:coreProperties>
</file>