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69" r:id="rId2"/>
    <p:sldId id="325" r:id="rId3"/>
    <p:sldId id="343" r:id="rId4"/>
    <p:sldId id="326" r:id="rId5"/>
    <p:sldId id="344" r:id="rId6"/>
    <p:sldId id="327" r:id="rId7"/>
    <p:sldId id="328" r:id="rId8"/>
    <p:sldId id="329" r:id="rId9"/>
    <p:sldId id="331" r:id="rId10"/>
    <p:sldId id="332" r:id="rId11"/>
    <p:sldId id="333" r:id="rId12"/>
    <p:sldId id="334" r:id="rId13"/>
    <p:sldId id="347" r:id="rId14"/>
    <p:sldId id="335" r:id="rId15"/>
    <p:sldId id="336" r:id="rId16"/>
    <p:sldId id="351" r:id="rId17"/>
    <p:sldId id="35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54" autoAdjust="0"/>
    <p:restoredTop sz="94643"/>
  </p:normalViewPr>
  <p:slideViewPr>
    <p:cSldViewPr>
      <p:cViewPr varScale="1">
        <p:scale>
          <a:sx n="90" d="100"/>
          <a:sy n="90" d="100"/>
        </p:scale>
        <p:origin x="9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11-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Tasarruf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Sermaye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Birikimi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ve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400" b="1" kern="0" dirty="0" err="1">
                <a:ea typeface="ヒラギノ角ゴ Pro W3" pitchFamily="-84" charset="-128"/>
              </a:rPr>
              <a:t>Kaynak</a:t>
            </a:r>
            <a:r>
              <a:rPr lang="en-US" sz="2400" b="1" kern="0" dirty="0">
                <a:ea typeface="ヒラギノ角ゴ Pro W3" pitchFamily="-84" charset="-128"/>
              </a:rPr>
              <a:t>: Blanchard, O. </a:t>
            </a: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2292" name="Picture 6" descr="fig11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500491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022408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2954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Teknolojik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gelişme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ve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farklı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tasarruf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oranlarının</a:t>
            </a:r>
            <a:r>
              <a:rPr lang="en-US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 </a:t>
            </a:r>
            <a:r>
              <a:rPr lang="en-US" kern="0" dirty="0" err="1">
                <a:latin typeface="+mj-lt"/>
                <a:ea typeface="ヒラギノ角ゴ Pro W3" pitchFamily="-1" charset="-128"/>
                <a:cs typeface="ヒラギノ角ゴ Pro W3" pitchFamily="-1" charset="-128"/>
              </a:rPr>
              <a:t>etkileri</a:t>
            </a:r>
            <a:endParaRPr lang="en-US" kern="0" dirty="0">
              <a:latin typeface="+mj-lt"/>
              <a:ea typeface="ヒラギノ角ゴ Pro W3" pitchFamily="-1" charset="-128"/>
              <a:cs typeface="ヒラギノ角ゴ Pro W3" pitchFamily="-1" charset="-128"/>
            </a:endParaRPr>
          </a:p>
        </p:txBody>
      </p:sp>
      <p:pic>
        <p:nvPicPr>
          <p:cNvPr id="13316" name="Picture 7" descr="fig11_05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4953000" cy="389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245858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457200" y="12954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b="1" dirty="0" err="1">
                <a:latin typeface="Verdana" panose="020B0604030504040204" pitchFamily="34" charset="0"/>
              </a:rPr>
              <a:t>Durağan</a:t>
            </a:r>
            <a:r>
              <a:rPr lang="en-US" b="1" dirty="0">
                <a:latin typeface="Verdana" panose="020B0604030504040204" pitchFamily="34" charset="0"/>
              </a:rPr>
              <a:t> durum </a:t>
            </a:r>
            <a:r>
              <a:rPr lang="en-US" b="1" dirty="0" err="1">
                <a:latin typeface="Verdana" panose="020B0604030504040204" pitchFamily="34" charset="0"/>
              </a:rPr>
              <a:t>büyüme</a:t>
            </a:r>
            <a:r>
              <a:rPr lang="en-US" b="1" dirty="0">
                <a:latin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</a:rPr>
              <a:t>hızına</a:t>
            </a:r>
            <a:r>
              <a:rPr lang="en-US" b="1" dirty="0">
                <a:latin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</a:rPr>
              <a:t>etkileri</a:t>
            </a:r>
            <a:endParaRPr lang="en-US" dirty="0">
              <a:latin typeface="Verdana" panose="020B0604030504040204" pitchFamily="34" charset="0"/>
            </a:endParaRPr>
          </a:p>
        </p:txBody>
      </p:sp>
      <p:pic>
        <p:nvPicPr>
          <p:cNvPr id="14340" name="Picture 5" descr="fig11_0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12598"/>
            <a:ext cx="4755827" cy="393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2362200"/>
            <a:ext cx="228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Tüketim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ve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tasarruf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ilişkisi</a:t>
            </a:r>
            <a:endParaRPr lang="en-US" sz="1600" dirty="0">
              <a:latin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</a:endParaRPr>
          </a:p>
          <a:p>
            <a:r>
              <a:rPr lang="en-US" sz="1600" dirty="0" err="1">
                <a:latin typeface="Verdana" panose="020B0604030504040204" pitchFamily="34" charset="0"/>
              </a:rPr>
              <a:t>Altın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oran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kuralı</a:t>
            </a:r>
            <a:endParaRPr lang="en-US" sz="16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16508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r>
              <a:rPr lang="en-US" dirty="0">
                <a:ea typeface="ヒラギノ角ゴ Pro W3" pitchFamily="-65" charset="-128"/>
              </a:rPr>
              <a:t>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1910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Sıfır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altın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oranları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aralığında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sermayeyi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arttırıyor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sonuçta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artıyor</a:t>
            </a:r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Altın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oranınından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daha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oranlarında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sermayeyi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artırırken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düşer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929489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Büyüme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5363" name="Picture 3" descr="eq11_0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8431"/>
            <a:ext cx="67437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eq11_07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43" y="3102673"/>
            <a:ext cx="7180707" cy="70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05892"/>
            <a:ext cx="8305800" cy="41910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Üretim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fonksiyonu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i="1" dirty="0">
                <a:ea typeface="ヒラギノ角ゴ Pro W3" pitchFamily="-84" charset="-128"/>
              </a:rPr>
              <a:t>f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endParaRPr lang="en-US" dirty="0">
              <a:ea typeface="ヒラギノ角ゴ Pro W3" pitchFamily="-84" charset="-128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ea typeface="ヒラギノ角ゴ Pro W3" pitchFamily="-84" charset="-128"/>
              </a:rPr>
              <a:t>Sermaye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denklemi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18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8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ea typeface="ヒラギノ角ゴ Pro W3" pitchFamily="-84" charset="-128"/>
              </a:rPr>
              <a:t>Zaman </a:t>
            </a:r>
            <a:r>
              <a:rPr lang="en-US" sz="2400" dirty="0" err="1">
                <a:ea typeface="ヒラギノ角ゴ Pro W3" pitchFamily="-84" charset="-128"/>
              </a:rPr>
              <a:t>içinde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büyüme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süreci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883678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Büyüme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6387" name="Picture 5" descr="eq11_08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265045"/>
            <a:ext cx="65913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eq11_09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264" y="4038600"/>
            <a:ext cx="7338536" cy="7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50595"/>
            <a:ext cx="8305800" cy="41910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Durağan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durumda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ea typeface="ヒラギノ角ゴ Pro W3" pitchFamily="-84" charset="-128"/>
              </a:rPr>
              <a:t>Durağan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durumda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12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ea typeface="ヒラギノ角ゴ Pro W3" pitchFamily="-84" charset="-128"/>
              </a:rPr>
              <a:t>Uzun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dönemde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oranları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katına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çıktığında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da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katına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çıkar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671634"/>
      </p:ext>
    </p:extLst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ヒラギノ角ゴ Pro W3" pitchFamily="-65" charset="-128"/>
              </a:rPr>
              <a:t>Cobb-Douglas </a:t>
            </a:r>
            <a:r>
              <a:rPr lang="en-US" sz="2800" dirty="0" err="1">
                <a:ea typeface="ヒラギノ角ゴ Pro W3" pitchFamily="-65" charset="-128"/>
              </a:rPr>
              <a:t>Üretim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Fonksiyonu</a:t>
            </a:r>
            <a:endParaRPr lang="en-US" sz="2800" dirty="0">
              <a:ea typeface="ヒラギノ角ゴ Pro W3" pitchFamily="-65" charset="-12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4410"/>
          </a:xfrm>
        </p:spPr>
        <p:txBody>
          <a:bodyPr/>
          <a:lstStyle/>
          <a:p>
            <a:r>
              <a:rPr lang="en-US" sz="2200" dirty="0">
                <a:ea typeface="ヒラギノ角ゴ Pro W3" pitchFamily="-84" charset="-128"/>
              </a:rPr>
              <a:t>Cobb-Douglas </a:t>
            </a:r>
            <a:r>
              <a:rPr lang="en-US" sz="2200" dirty="0" err="1">
                <a:ea typeface="ヒラギノ角ゴ Pro W3" pitchFamily="-84" charset="-128"/>
              </a:rPr>
              <a:t>üretim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fonksiyonu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endParaRPr lang="en-US" sz="2200" dirty="0">
              <a:ea typeface="ヒラギノ角ゴ Pro W3" pitchFamily="-84" charset="-128"/>
            </a:endParaRPr>
          </a:p>
          <a:p>
            <a:endParaRPr lang="en-US" sz="2200" dirty="0">
              <a:ea typeface="ヒラギノ角ゴ Pro W3" pitchFamily="-84" charset="-128"/>
            </a:endParaRPr>
          </a:p>
          <a:p>
            <a:pPr marL="346075" indent="0">
              <a:buNone/>
            </a:pPr>
            <a:r>
              <a:rPr lang="en-US" sz="2200" dirty="0">
                <a:ea typeface="ヒラギノ角ゴ Pro W3" pitchFamily="-84" charset="-128"/>
              </a:rPr>
              <a:t>1899 – 1922 ABD </a:t>
            </a:r>
            <a:r>
              <a:rPr lang="en-US" sz="2200" dirty="0" err="1">
                <a:ea typeface="ヒラギノ角ゴ Pro W3" pitchFamily="-84" charset="-128"/>
              </a:rPr>
              <a:t>örnek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gösterilebilir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endParaRPr lang="en-US" sz="2200" dirty="0">
              <a:ea typeface="ヒラギノ角ゴ Pro W3" pitchFamily="-84" charset="-128"/>
            </a:endParaRPr>
          </a:p>
          <a:p>
            <a:r>
              <a:rPr lang="en-US" sz="2200" dirty="0" err="1">
                <a:ea typeface="ヒラギノ角ゴ Pro W3" pitchFamily="-84" charset="-128"/>
              </a:rPr>
              <a:t>Durağan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durumda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dirty="0" err="1">
                <a:ea typeface="ヒラギノ角ゴ Pro W3" pitchFamily="-84" charset="-128"/>
              </a:rPr>
              <a:t>işçi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tasarruf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işçi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yıpranmaya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eşit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olur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/N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l-GR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 </a:t>
            </a:r>
            <a:r>
              <a:rPr lang="el-GR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/N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sz="2400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durağan</a:t>
            </a:r>
            <a:r>
              <a:rPr lang="en-US" sz="2200" dirty="0">
                <a:ea typeface="ヒラギノ角ゴ Pro W3" pitchFamily="-84" charset="-128"/>
              </a:rPr>
              <a:t> durum </a:t>
            </a:r>
            <a:r>
              <a:rPr lang="en-US" sz="2200" dirty="0" err="1">
                <a:ea typeface="ヒラギノ角ゴ Pro W3" pitchFamily="-84" charset="-128"/>
              </a:rPr>
              <a:t>sermaye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miktarı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</p:txBody>
      </p:sp>
      <p:pic>
        <p:nvPicPr>
          <p:cNvPr id="21507" name="Picture 3" descr="eq11_App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5170932" cy="37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419412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ヒラギノ角ゴ Pro W3" pitchFamily="-65" charset="-128"/>
              </a:rPr>
              <a:t>Cobb-Douglas </a:t>
            </a:r>
            <a:r>
              <a:rPr lang="en-US" sz="2800" dirty="0" err="1">
                <a:ea typeface="ヒラギノ角ゴ Pro W3" pitchFamily="-65" charset="-128"/>
              </a:rPr>
              <a:t>Üretim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Fonksiyonu</a:t>
            </a:r>
            <a:endParaRPr lang="en-US" sz="2800" dirty="0">
              <a:ea typeface="ヒラギノ角ゴ Pro W3" pitchFamily="-65" charset="-12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441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 =  </a:t>
            </a:r>
            <a:r>
              <a:rPr lang="el-GR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/N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l-GR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-</a:t>
            </a:r>
            <a:r>
              <a:rPr lang="el-GR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α</a:t>
            </a: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ea typeface="ヒラギノ角ゴ Pro W3" pitchFamily="-84" charset="-128"/>
              </a:rPr>
              <a:t>Durağan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durumda</a:t>
            </a:r>
            <a:r>
              <a:rPr lang="en-US" sz="2200" dirty="0">
                <a:ea typeface="ヒラギノ角ゴ Pro W3" pitchFamily="-84" charset="-128"/>
              </a:rPr>
              <a:t> :</a:t>
            </a:r>
          </a:p>
          <a:p>
            <a:pPr marL="0" lvl="0" indent="0" algn="ctr">
              <a:buNone/>
            </a:pP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/N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l-GR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s/</a:t>
            </a:r>
            <a:r>
              <a:rPr lang="el-G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 </a:t>
            </a:r>
            <a:r>
              <a:rPr lang="el-GR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α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/(1</a:t>
            </a:r>
            <a:r>
              <a:rPr lang="en-US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-</a:t>
            </a:r>
            <a:r>
              <a:rPr lang="el-GR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α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000000"/>
              </a:solidFill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r>
              <a:rPr lang="en-US" sz="2200" dirty="0" err="1">
                <a:ea typeface="ヒラギノ角ゴ Pro W3" pitchFamily="-84" charset="-128"/>
              </a:rPr>
              <a:t>Eğer</a:t>
            </a:r>
            <a:r>
              <a:rPr lang="en-US" sz="2200" dirty="0">
                <a:ea typeface="ヒラギノ角ゴ Pro W3" pitchFamily="-84" charset="-128"/>
              </a:rPr>
              <a:t>  </a:t>
            </a:r>
            <a:r>
              <a:rPr lang="el-G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α</a:t>
            </a:r>
            <a:r>
              <a:rPr lang="el-GR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a typeface="ヒラギノ角ゴ Pro W3" pitchFamily="-84" charset="-128"/>
              </a:rPr>
              <a:t>= 0.5 </a:t>
            </a:r>
            <a:r>
              <a:rPr lang="en-US" sz="2200" dirty="0" err="1">
                <a:ea typeface="ヒラギノ角ゴ Pro W3" pitchFamily="-84" charset="-128"/>
              </a:rPr>
              <a:t>ise</a:t>
            </a:r>
            <a:r>
              <a:rPr lang="en-US" sz="2200" dirty="0">
                <a:ea typeface="ヒラギノ角ゴ Pro W3" pitchFamily="-84" charset="-128"/>
              </a:rPr>
              <a:t> :</a:t>
            </a:r>
          </a:p>
          <a:p>
            <a:pPr marL="0" lvl="0" indent="0" algn="ctr">
              <a:buNone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*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/N</a:t>
            </a:r>
            <a:r>
              <a:rPr lang="el-GR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 s/</a:t>
            </a:r>
            <a:r>
              <a:rPr lang="el-G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δ</a:t>
            </a:r>
            <a:endParaRPr lang="en-US" i="1" dirty="0">
              <a:solidFill>
                <a:srgbClr val="000000"/>
              </a:solidFill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en-US" sz="2200" dirty="0" err="1">
                <a:ea typeface="ヒラギノ角ゴ Pro W3" pitchFamily="-84" charset="-128"/>
              </a:rPr>
              <a:t>Tasarruf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oranı</a:t>
            </a:r>
            <a:r>
              <a:rPr lang="en-US" sz="2200" dirty="0">
                <a:ea typeface="ヒラギノ角ゴ Pro W3" pitchFamily="-84" charset="-128"/>
              </a:rPr>
              <a:t> 2 </a:t>
            </a:r>
            <a:r>
              <a:rPr lang="en-US" sz="2200" dirty="0" err="1">
                <a:ea typeface="ヒラギノ角ゴ Pro W3" pitchFamily="-84" charset="-128"/>
              </a:rPr>
              <a:t>katına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çıktığında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işçi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sermaye</a:t>
            </a:r>
            <a:r>
              <a:rPr lang="en-US" sz="2200" dirty="0">
                <a:ea typeface="ヒラギノ角ゴ Pro W3" pitchFamily="-84" charset="-128"/>
              </a:rPr>
              <a:t> de </a:t>
            </a:r>
            <a:r>
              <a:rPr lang="en-US" sz="2200" dirty="0" err="1">
                <a:ea typeface="ヒラギノ角ゴ Pro W3" pitchFamily="-84" charset="-128"/>
              </a:rPr>
              <a:t>iki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katına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>
                <a:ea typeface="ヒラギノ角ゴ Pro W3" pitchFamily="-84" charset="-128"/>
              </a:rPr>
              <a:t>çıkar.</a:t>
            </a:r>
            <a:endParaRPr lang="en-US" sz="22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385731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Tasarruf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Sermaye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Birikimi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ve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2000" b="1" dirty="0" err="1">
                <a:latin typeface="Verdana" panose="020B0604030504040204" pitchFamily="34" charset="0"/>
              </a:rPr>
              <a:t>Sermaye</a:t>
            </a:r>
            <a:r>
              <a:rPr lang="en-US" sz="2000" b="1" dirty="0">
                <a:latin typeface="Verdana" panose="020B0604030504040204" pitchFamily="34" charset="0"/>
              </a:rPr>
              <a:t>, </a:t>
            </a:r>
            <a:r>
              <a:rPr lang="en-US" sz="2000" b="1" dirty="0" err="1">
                <a:latin typeface="Verdana" panose="020B0604030504040204" pitchFamily="34" charset="0"/>
              </a:rPr>
              <a:t>Çıktı</a:t>
            </a:r>
            <a:r>
              <a:rPr lang="en-US" sz="2000" b="1" dirty="0">
                <a:latin typeface="Verdana" panose="020B0604030504040204" pitchFamily="34" charset="0"/>
              </a:rPr>
              <a:t>, </a:t>
            </a:r>
            <a:r>
              <a:rPr lang="en-US" sz="2000" b="1" dirty="0" err="1">
                <a:latin typeface="Verdana" panose="020B0604030504040204" pitchFamily="34" charset="0"/>
              </a:rPr>
              <a:t>Tasarruf</a:t>
            </a:r>
            <a:r>
              <a:rPr lang="en-US" sz="2000" b="1" dirty="0">
                <a:latin typeface="Verdana" panose="020B0604030504040204" pitchFamily="34" charset="0"/>
              </a:rPr>
              <a:t>/</a:t>
            </a:r>
            <a:r>
              <a:rPr lang="en-US" sz="2000" b="1" dirty="0" err="1">
                <a:latin typeface="Verdana" panose="020B0604030504040204" pitchFamily="34" charset="0"/>
              </a:rPr>
              <a:t>Yatırım</a:t>
            </a:r>
            <a:r>
              <a:rPr lang="en-US" sz="2000" b="1" dirty="0"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</a:rPr>
              <a:t>İlişkisi</a:t>
            </a:r>
            <a:endParaRPr lang="en-US" sz="2000" dirty="0">
              <a:latin typeface="Verdana" panose="020B0604030504040204" pitchFamily="34" charset="0"/>
            </a:endParaRPr>
          </a:p>
        </p:txBody>
      </p:sp>
      <p:pic>
        <p:nvPicPr>
          <p:cNvPr id="5124" name="Picture 4" descr="fig11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3246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495239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err="1">
                <a:ea typeface="ヒラギノ角ゴ Pro W3" pitchFamily="-65" charset="-128"/>
              </a:rPr>
              <a:t>Çıktı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ve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Sermaye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İlişkisi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Üretim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fonksiyonu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ea typeface="ヒラギノ角ゴ Pro W3" pitchFamily="-84" charset="-128"/>
              </a:rPr>
              <a:t>                                 or </a:t>
            </a:r>
          </a:p>
          <a:p>
            <a:pPr marL="0" indent="0">
              <a:buNone/>
            </a:pPr>
            <a:r>
              <a:rPr lang="en-US" sz="2200" dirty="0">
                <a:ea typeface="ヒラギノ角ゴ Pro W3" pitchFamily="-84" charset="-128"/>
              </a:rPr>
              <a:t> 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ea typeface="ヒラギノ角ゴ Pro W3" pitchFamily="-84" charset="-128"/>
              </a:rPr>
              <a:t>Teknolojinin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nüfusun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sabit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olduğu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durumda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endParaRPr lang="en-US" sz="2200" dirty="0">
              <a:ea typeface="ヒラギノ角ゴ Pro W3" pitchFamily="-84" charset="-128"/>
            </a:endParaRPr>
          </a:p>
          <a:p>
            <a:endParaRPr lang="en-US" sz="2200" dirty="0">
              <a:ea typeface="ヒラギノ角ゴ Pro W3" pitchFamily="-84" charset="-128"/>
            </a:endParaRPr>
          </a:p>
          <a:p>
            <a:endParaRPr lang="en-US" sz="2200" dirty="0">
              <a:ea typeface="ヒラギノ角ゴ Pro W3" pitchFamily="-84" charset="-128"/>
            </a:endParaRPr>
          </a:p>
          <a:p>
            <a:endParaRPr lang="en-US" sz="2200" dirty="0">
              <a:ea typeface="ヒラギノ角ゴ Pro W3" pitchFamily="-84" charset="-128"/>
            </a:endParaRPr>
          </a:p>
          <a:p>
            <a:r>
              <a:rPr lang="en-US" sz="2200" dirty="0" err="1">
                <a:ea typeface="ヒラギノ角ゴ Pro W3" pitchFamily="-84" charset="-128"/>
              </a:rPr>
              <a:t>Çalışan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sermaye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çalışan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ile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ilişkisi</a:t>
            </a:r>
            <a:r>
              <a:rPr lang="en-US" sz="2200" dirty="0">
                <a:ea typeface="ヒラギノ角ゴ Pro W3" pitchFamily="-84" charset="-128"/>
              </a:rPr>
              <a:t>.</a:t>
            </a: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855470"/>
            <a:ext cx="1918240" cy="854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0100" y="1828800"/>
            <a:ext cx="2618327" cy="784098"/>
          </a:xfrm>
          <a:prstGeom prst="rect">
            <a:avLst/>
          </a:prstGeom>
        </p:spPr>
      </p:pic>
      <p:pic>
        <p:nvPicPr>
          <p:cNvPr id="6" name="Picture 4" descr="eq11_01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920109"/>
            <a:ext cx="6648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155304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Çıktı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sermaye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ilişkisi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9100" y="1524000"/>
            <a:ext cx="8305800" cy="43434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Varsayımlar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/>
            <a:r>
              <a:rPr lang="en-US" sz="2200" dirty="0" err="1">
                <a:ea typeface="ヒラギノ角ゴ Pro W3" pitchFamily="-84" charset="-128"/>
              </a:rPr>
              <a:t>Kapalı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ekonomi</a:t>
            </a:r>
            <a:r>
              <a:rPr lang="en-US" sz="2200" dirty="0">
                <a:ea typeface="ヒラギノ角ゴ Pro W3" pitchFamily="-84" charset="-128"/>
              </a:rPr>
              <a:t>: </a:t>
            </a:r>
            <a:r>
              <a:rPr lang="en-US" sz="2200" i="1" dirty="0">
                <a:ea typeface="ヒラギノ角ゴ Pro W3" pitchFamily="-84" charset="-128"/>
              </a:rPr>
              <a:t>I = S + </a:t>
            </a:r>
            <a:r>
              <a:rPr lang="en-US" sz="2200" dirty="0">
                <a:ea typeface="ヒラギノ角ゴ Pro W3" pitchFamily="-84" charset="-128"/>
              </a:rPr>
              <a:t>(</a:t>
            </a:r>
            <a:r>
              <a:rPr lang="en-US" sz="2200" i="1" dirty="0">
                <a:ea typeface="ヒラギノ角ゴ Pro W3" pitchFamily="-84" charset="-128"/>
              </a:rPr>
              <a:t>T − G</a:t>
            </a:r>
            <a:r>
              <a:rPr lang="en-US" sz="2200" dirty="0">
                <a:ea typeface="ヒラギノ角ゴ Pro W3" pitchFamily="-84" charset="-128"/>
              </a:rPr>
              <a:t>)</a:t>
            </a:r>
          </a:p>
          <a:p>
            <a:pPr lvl="1"/>
            <a:r>
              <a:rPr lang="en-US" sz="2200" dirty="0" err="1">
                <a:ea typeface="ヒラギノ角ゴ Pro W3" pitchFamily="-84" charset="-128"/>
              </a:rPr>
              <a:t>Kamu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tasarrufu</a:t>
            </a:r>
            <a:r>
              <a:rPr lang="en-US" sz="2200" dirty="0">
                <a:ea typeface="ヒラギノ角ゴ Pro W3" pitchFamily="-84" charset="-128"/>
              </a:rPr>
              <a:t> (</a:t>
            </a:r>
            <a:r>
              <a:rPr lang="en-US" sz="2200" i="1" dirty="0">
                <a:ea typeface="ヒラギノ角ゴ Pro W3" pitchFamily="-84" charset="-128"/>
              </a:rPr>
              <a:t>T − G</a:t>
            </a:r>
            <a:r>
              <a:rPr lang="en-US" sz="2200" dirty="0">
                <a:ea typeface="ヒラギノ角ゴ Pro W3" pitchFamily="-84" charset="-128"/>
              </a:rPr>
              <a:t>) = 0: </a:t>
            </a:r>
            <a:r>
              <a:rPr lang="en-US" sz="2200" i="1" dirty="0">
                <a:ea typeface="ヒラギノ角ゴ Pro W3" pitchFamily="-84" charset="-128"/>
              </a:rPr>
              <a:t>I = S </a:t>
            </a:r>
          </a:p>
          <a:p>
            <a:pPr lvl="1"/>
            <a:r>
              <a:rPr lang="en-US" sz="2200" dirty="0" err="1">
                <a:ea typeface="ヒラギノ角ゴ Pro W3" pitchFamily="-84" charset="-128"/>
              </a:rPr>
              <a:t>Tasarrufların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gelire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oranı</a:t>
            </a:r>
            <a:r>
              <a:rPr lang="en-US" sz="2200" dirty="0">
                <a:ea typeface="ヒラギノ角ゴ Pro W3" pitchFamily="-84" charset="-128"/>
              </a:rPr>
              <a:t> : </a:t>
            </a:r>
            <a:r>
              <a:rPr lang="en-US" sz="2200" i="1" dirty="0">
                <a:ea typeface="ヒラギノ角ゴ Pro W3" pitchFamily="-84" charset="-128"/>
              </a:rPr>
              <a:t>S = </a:t>
            </a:r>
            <a:r>
              <a:rPr lang="en-US" sz="2200" i="1" dirty="0" err="1">
                <a:ea typeface="ヒラギノ角ゴ Pro W3" pitchFamily="-84" charset="-128"/>
              </a:rPr>
              <a:t>sY</a:t>
            </a:r>
            <a:endParaRPr lang="en-US" sz="2200" i="1" dirty="0">
              <a:ea typeface="ヒラギノ角ゴ Pro W3" pitchFamily="-84" charset="-128"/>
            </a:endParaRPr>
          </a:p>
          <a:p>
            <a:pPr>
              <a:spcBef>
                <a:spcPts val="1200"/>
              </a:spcBef>
            </a:pP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yatırım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ilişkisi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i="1" dirty="0">
                <a:ea typeface="ヒラギノ角ゴ Pro W3" pitchFamily="-84" charset="-128"/>
              </a:rPr>
              <a:t>I</a:t>
            </a:r>
            <a:r>
              <a:rPr lang="en-US" sz="2400" i="1" baseline="-25000" dirty="0">
                <a:ea typeface="ヒラギノ角ゴ Pro W3" pitchFamily="-84" charset="-128"/>
              </a:rPr>
              <a:t>t</a:t>
            </a:r>
            <a:r>
              <a:rPr lang="en-US" sz="2400" i="1" dirty="0">
                <a:ea typeface="ヒラギノ角ゴ Pro W3" pitchFamily="-84" charset="-128"/>
              </a:rPr>
              <a:t> = </a:t>
            </a:r>
            <a:r>
              <a:rPr lang="en-US" sz="2400" i="1" dirty="0" err="1">
                <a:ea typeface="ヒラギノ角ゴ Pro W3" pitchFamily="-84" charset="-128"/>
              </a:rPr>
              <a:t>sY</a:t>
            </a:r>
            <a:r>
              <a:rPr lang="en-US" sz="2400" i="1" baseline="-25000" dirty="0" err="1">
                <a:ea typeface="ヒラギノ角ゴ Pro W3" pitchFamily="-84" charset="-128"/>
              </a:rPr>
              <a:t>t</a:t>
            </a:r>
            <a:endParaRPr lang="en-US" sz="2400" i="1" baseline="-250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Yatırım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çıktının</a:t>
            </a:r>
            <a:r>
              <a:rPr lang="en-US" sz="2400" dirty="0">
                <a:ea typeface="ヒラギノ角ゴ Pro W3" pitchFamily="-84" charset="-128"/>
              </a:rPr>
              <a:t> belli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yüksekse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tasarruflar</a:t>
            </a:r>
            <a:r>
              <a:rPr lang="en-US" sz="2400" dirty="0">
                <a:ea typeface="ヒラギノ角ゴ Pro W3" pitchFamily="-84" charset="-128"/>
              </a:rPr>
              <a:t> da </a:t>
            </a:r>
            <a:r>
              <a:rPr lang="en-US" sz="2400" dirty="0" err="1">
                <a:ea typeface="ヒラギノ角ゴ Pro W3" pitchFamily="-84" charset="-128"/>
              </a:rPr>
              <a:t>yüksek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yatırımlar</a:t>
            </a:r>
            <a:r>
              <a:rPr lang="en-US" sz="2400" dirty="0">
                <a:ea typeface="ヒラギノ角ゴ Pro W3" pitchFamily="-84" charset="-128"/>
              </a:rPr>
              <a:t> da </a:t>
            </a:r>
            <a:r>
              <a:rPr lang="en-US" sz="2400" dirty="0" err="1">
                <a:ea typeface="ヒラギノ角ゴ Pro W3" pitchFamily="-84" charset="-128"/>
              </a:rPr>
              <a:t>yüksek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olur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ea typeface="ヒラギノ角ゴ Pro W3" pitchFamily="-84" charset="-128"/>
              </a:rPr>
              <a:t>    </a:t>
            </a: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820879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Çıktı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sermaye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ilişkisi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52525"/>
            <a:ext cx="8305800" cy="47244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Sermayenin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büyüme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denklemi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2400"/>
              </a:spcBef>
            </a:pPr>
            <a:r>
              <a:rPr lang="en-US" sz="2400" dirty="0" err="1">
                <a:ea typeface="ヒラギノ角ゴ Pro W3" pitchFamily="-84" charset="-128"/>
              </a:rPr>
              <a:t>Yatırım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konduğunda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pPr marL="0" indent="0">
              <a:buNone/>
            </a:pPr>
            <a:r>
              <a:rPr lang="en-US" sz="2200" dirty="0">
                <a:ea typeface="ヒラギノ角ゴ Pro W3" pitchFamily="-84" charset="-128"/>
              </a:rPr>
              <a:t>    </a:t>
            </a:r>
            <a:r>
              <a:rPr lang="en-US" sz="2200" dirty="0" err="1">
                <a:ea typeface="ヒラギノ角ゴ Pro W3" pitchFamily="-84" charset="-128"/>
              </a:rPr>
              <a:t>veya</a:t>
            </a:r>
            <a:endParaRPr lang="en-US" sz="2200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200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2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İşçi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sermaye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büyüme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hızı</a:t>
            </a:r>
            <a:r>
              <a:rPr lang="en-US" sz="2400" dirty="0">
                <a:ea typeface="ヒラギノ角ゴ Pro W3" pitchFamily="-84" charset="-128"/>
              </a:rPr>
              <a:t> 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 </a:t>
            </a:r>
            <a:r>
              <a:rPr lang="en-US" sz="2400" dirty="0" err="1">
                <a:ea typeface="ヒラギノ角ゴ Pro W3" pitchFamily="-84" charset="-128"/>
              </a:rPr>
              <a:t>büyüme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hızından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yıpranmanın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çıkarılmasıyla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hesaplanır</a:t>
            </a:r>
            <a:r>
              <a:rPr lang="en-US" sz="2400" dirty="0">
                <a:ea typeface="ヒラギノ角ゴ Pro W3" pitchFamily="-84" charset="-128"/>
              </a:rPr>
              <a:t>.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81206"/>
            <a:ext cx="2990850" cy="352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962428"/>
            <a:ext cx="3371850" cy="790575"/>
          </a:xfrm>
          <a:prstGeom prst="rect">
            <a:avLst/>
          </a:prstGeom>
        </p:spPr>
      </p:pic>
      <p:pic>
        <p:nvPicPr>
          <p:cNvPr id="6" name="Picture 5" descr="eq11_02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83" y="3943534"/>
            <a:ext cx="7098792" cy="6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213527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7171" name="Picture 3" descr="eq11_0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133600"/>
            <a:ext cx="69913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9100" y="1524000"/>
            <a:ext cx="8305800" cy="47244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Denklemleri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birleştirirsek</a:t>
            </a:r>
            <a:r>
              <a:rPr lang="en-US" sz="2400" dirty="0">
                <a:ea typeface="ヒラギノ角ゴ Pro W3" pitchFamily="-84" charset="-128"/>
              </a:rPr>
              <a:t>: 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200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2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İşçi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yatırım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yıpranmadan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daha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yüksek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sermaye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büyür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014662"/>
            <a:ext cx="72199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07586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8195" name="Picture 4" descr="fig11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044355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381000" y="1219200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b="1" dirty="0" err="1">
                <a:latin typeface="Verdana" panose="020B0604030504040204" pitchFamily="34" charset="0"/>
              </a:rPr>
              <a:t>Sermaye</a:t>
            </a:r>
            <a:r>
              <a:rPr lang="en-US" b="1" dirty="0">
                <a:latin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</a:rPr>
              <a:t>çıktı</a:t>
            </a:r>
            <a:r>
              <a:rPr lang="en-US" b="1" dirty="0">
                <a:latin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</a:rPr>
              <a:t>dinamiği</a:t>
            </a:r>
            <a:endParaRPr 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23376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9219" name="Picture 6" descr="eq11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47" y="2819400"/>
            <a:ext cx="68770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 descr="eq11_05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55" y="5343049"/>
            <a:ext cx="6696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14951"/>
            <a:ext cx="8305800" cy="3285649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Işçi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başına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sermayenin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büyümediği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duruma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durağan</a:t>
            </a:r>
            <a:r>
              <a:rPr lang="en-US" sz="2400" b="1" dirty="0">
                <a:ea typeface="ヒラギノ角ゴ Pro W3" pitchFamily="-84" charset="-128"/>
              </a:rPr>
              <a:t> durum </a:t>
            </a:r>
            <a:r>
              <a:rPr lang="en-US" sz="2400" dirty="0" err="1">
                <a:ea typeface="ヒラギノ角ゴ Pro W3" pitchFamily="-84" charset="-128"/>
              </a:rPr>
              <a:t>denir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Durağan</a:t>
            </a:r>
            <a:r>
              <a:rPr lang="en-US" sz="2400" dirty="0">
                <a:ea typeface="ヒラギノ角ゴ Pro W3" pitchFamily="-84" charset="-128"/>
              </a:rPr>
              <a:t> durum </a:t>
            </a:r>
            <a:r>
              <a:rPr lang="en-US" sz="2400" dirty="0" err="1">
                <a:ea typeface="ヒラギノ角ゴ Pro W3" pitchFamily="-84" charset="-128"/>
              </a:rPr>
              <a:t>sermaye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.</a:t>
            </a:r>
            <a:endParaRPr lang="en-US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071064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Alternatif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tasarruf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oranları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1267" name="Picture 4" descr="fig11_0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581408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448444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5197</TotalTime>
  <Words>402</Words>
  <Application>Microsoft Macintosh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ヒラギノ角ゴ Pro W3</vt:lpstr>
      <vt:lpstr>Arial</vt:lpstr>
      <vt:lpstr>Times New Roman</vt:lpstr>
      <vt:lpstr>Verdana</vt:lpstr>
      <vt:lpstr>template_LN01Brooks671956_02_LN01</vt:lpstr>
      <vt:lpstr>Tasarruf, Sermaye Birikimi ve Çıktı</vt:lpstr>
      <vt:lpstr>Tasarruf, Sermaye Birikimi ve Çıktı</vt:lpstr>
      <vt:lpstr>Çıktı ve Sermaye İlişkisi</vt:lpstr>
      <vt:lpstr>Çıktı sermaye ilişkisi</vt:lpstr>
      <vt:lpstr>Çıktı sermaye ilişkisi</vt:lpstr>
      <vt:lpstr>Alternatif tasarruf oranları</vt:lpstr>
      <vt:lpstr>Alternatif tasarruf oranları</vt:lpstr>
      <vt:lpstr>Alternatif tasarruf oranları</vt:lpstr>
      <vt:lpstr>Alternatif tasarruf oranları</vt:lpstr>
      <vt:lpstr>Alternatif tasarrruf oranları</vt:lpstr>
      <vt:lpstr>Alternatif Tasarruf Oranları</vt:lpstr>
      <vt:lpstr>Alternatif Tasarruf Oranları</vt:lpstr>
      <vt:lpstr>Alternatif tasarruf oranları </vt:lpstr>
      <vt:lpstr>Büyüme</vt:lpstr>
      <vt:lpstr>Büyüme</vt:lpstr>
      <vt:lpstr>Cobb-Douglas Üretim Fonksiyonu</vt:lpstr>
      <vt:lpstr>Cobb-Douglas Üretim Fonksiyonu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189</cp:revision>
  <dcterms:created xsi:type="dcterms:W3CDTF">2012-08-09T20:37:31Z</dcterms:created>
  <dcterms:modified xsi:type="dcterms:W3CDTF">2020-03-15T11:11:51Z</dcterms:modified>
</cp:coreProperties>
</file>