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69" r:id="rId2"/>
    <p:sldId id="424" r:id="rId3"/>
    <p:sldId id="442" r:id="rId4"/>
    <p:sldId id="441" r:id="rId5"/>
    <p:sldId id="428" r:id="rId6"/>
    <p:sldId id="430" r:id="rId7"/>
    <p:sldId id="444" r:id="rId8"/>
    <p:sldId id="44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94732"/>
  </p:normalViewPr>
  <p:slideViewPr>
    <p:cSldViewPr>
      <p:cViewPr varScale="1">
        <p:scale>
          <a:sx n="90" d="100"/>
          <a:sy n="90" d="100"/>
        </p:scale>
        <p:origin x="11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17-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Açık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Ekonomi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371600"/>
            <a:ext cx="8382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400" b="1" kern="0" dirty="0" err="1">
                <a:ea typeface="ヒラギノ角ゴ Pro W3" pitchFamily="-84" charset="-128"/>
              </a:rPr>
              <a:t>Kaynak</a:t>
            </a:r>
            <a:r>
              <a:rPr lang="en-US" sz="2400" b="1" kern="0" dirty="0">
                <a:ea typeface="ヒラギノ角ゴ Pro W3" pitchFamily="-84" charset="-128"/>
              </a:rPr>
              <a:t>: </a:t>
            </a:r>
            <a:r>
              <a:rPr lang="en-US" sz="2400" b="1" kern="0" dirty="0" err="1">
                <a:ea typeface="ヒラギノ角ゴ Pro W3" pitchFamily="-84" charset="-128"/>
              </a:rPr>
              <a:t>Blanchard,O</a:t>
            </a:r>
            <a:r>
              <a:rPr lang="en-US" sz="2400" b="1" kern="0" dirty="0">
                <a:ea typeface="ヒラギノ角ゴ Pro W3" pitchFamily="-84" charset="-128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>
                <a:ea typeface="ヒラギノ角ゴ Pro W3" pitchFamily="-84" charset="-128"/>
              </a:rPr>
              <a:t>Mal </a:t>
            </a:r>
            <a:r>
              <a:rPr lang="en-US" sz="2400" kern="0" dirty="0" err="1">
                <a:ea typeface="ヒラギノ角ゴ Pro W3" pitchFamily="-84" charset="-128"/>
              </a:rPr>
              <a:t>hizmet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piyasaları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ve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açık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ekonomi</a:t>
            </a: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None/>
              <a:defRPr/>
            </a:pPr>
            <a:r>
              <a:rPr lang="en-US" sz="2400" kern="0" dirty="0">
                <a:ea typeface="ヒラギノ角ゴ Pro W3" pitchFamily="-84" charset="-128"/>
              </a:rPr>
              <a:t>Mali </a:t>
            </a:r>
            <a:r>
              <a:rPr lang="en-US" sz="2400" kern="0" dirty="0" err="1">
                <a:ea typeface="ヒラギノ角ゴ Pro W3" pitchFamily="-84" charset="-128"/>
              </a:rPr>
              <a:t>piyasalar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ve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açık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ekonomi</a:t>
            </a: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a typeface="ヒラギノ角ゴ Pro W3" pitchFamily="-65" charset="-128"/>
              </a:rPr>
              <a:t>2005 </a:t>
            </a:r>
            <a:r>
              <a:rPr lang="en-US" sz="2400" dirty="0" err="1">
                <a:ea typeface="ヒラギノ角ゴ Pro W3" pitchFamily="-65" charset="-128"/>
              </a:rPr>
              <a:t>yılı</a:t>
            </a:r>
            <a:r>
              <a:rPr lang="en-US" sz="2400" dirty="0">
                <a:ea typeface="ヒラギノ角ゴ Pro W3" pitchFamily="-65" charset="-128"/>
              </a:rPr>
              <a:t> </a:t>
            </a:r>
            <a:r>
              <a:rPr lang="en-US" sz="2400" dirty="0" err="1">
                <a:ea typeface="ヒラギノ角ゴ Pro W3" pitchFamily="-65" charset="-128"/>
              </a:rPr>
              <a:t>sonrası</a:t>
            </a:r>
            <a:r>
              <a:rPr lang="en-US" sz="2400" dirty="0">
                <a:ea typeface="ヒラギノ角ゴ Pro W3" pitchFamily="-65" charset="-128"/>
              </a:rPr>
              <a:t> </a:t>
            </a:r>
            <a:r>
              <a:rPr lang="en-US" sz="2400" dirty="0" err="1">
                <a:ea typeface="ヒラギノ角ゴ Pro W3" pitchFamily="-65" charset="-128"/>
              </a:rPr>
              <a:t>büyüme</a:t>
            </a:r>
            <a:r>
              <a:rPr lang="en-US" sz="2400" dirty="0">
                <a:ea typeface="ヒラギノ角ゴ Pro W3" pitchFamily="-65" charset="-128"/>
              </a:rPr>
              <a:t> </a:t>
            </a:r>
            <a:r>
              <a:rPr lang="en-US" sz="2400" dirty="0" err="1">
                <a:ea typeface="ヒラギノ角ゴ Pro W3" pitchFamily="-65" charset="-128"/>
              </a:rPr>
              <a:t>oranları</a:t>
            </a:r>
            <a:endParaRPr lang="en-US" sz="2400" b="0" dirty="0">
              <a:ea typeface="ヒラギノ角ゴ Pro W3" pitchFamily="-65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2760" y="1717040"/>
            <a:ext cx="5638800" cy="30062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038600"/>
            <a:ext cx="2009775" cy="3143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1752600"/>
            <a:ext cx="2651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+mn-lt"/>
              </a:rPr>
              <a:t>Kriz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ve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sonrası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dönem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6752442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err="1">
                <a:ea typeface="ヒラギノ角ゴ Pro W3" pitchFamily="-65" charset="-128"/>
              </a:rPr>
              <a:t>Açık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ekonomi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ea typeface="ヒラギノ角ゴ Pro W3" pitchFamily="-84" charset="-128"/>
              </a:rPr>
              <a:t>Reel </a:t>
            </a:r>
            <a:r>
              <a:rPr lang="en-US" sz="2400" b="1" dirty="0" err="1">
                <a:ea typeface="ヒラギノ角ゴ Pro W3" pitchFamily="-84" charset="-128"/>
              </a:rPr>
              <a:t>döviz</a:t>
            </a:r>
            <a:r>
              <a:rPr lang="en-US" sz="2400" b="1" dirty="0">
                <a:ea typeface="ヒラギノ角ゴ Pro W3" pitchFamily="-84" charset="-128"/>
              </a:rPr>
              <a:t> kuru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Yerli</a:t>
            </a:r>
            <a:r>
              <a:rPr lang="en-US" sz="2400" dirty="0">
                <a:ea typeface="ヒラギノ角ゴ Pro W3" pitchFamily="-84" charset="-128"/>
              </a:rPr>
              <a:t> mal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hizmetlerin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yabancı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ülkede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fiyatlarına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oranı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r>
              <a:rPr lang="en-US" sz="2400" b="1" dirty="0">
                <a:ea typeface="ヒラギノ角ゴ Pro W3" pitchFamily="-84" charset="-128"/>
              </a:rPr>
              <a:t>Nominal </a:t>
            </a:r>
            <a:r>
              <a:rPr lang="en-US" sz="2400" b="1" dirty="0" err="1">
                <a:ea typeface="ヒラギノ角ゴ Pro W3" pitchFamily="-84" charset="-128"/>
              </a:rPr>
              <a:t>döviz</a:t>
            </a:r>
            <a:r>
              <a:rPr lang="en-US" sz="2400" b="1" dirty="0">
                <a:ea typeface="ヒラギノ角ゴ Pro W3" pitchFamily="-84" charset="-128"/>
              </a:rPr>
              <a:t> kuru</a:t>
            </a:r>
            <a:r>
              <a:rPr lang="en-US" sz="2400" dirty="0">
                <a:ea typeface="ヒラギノ角ゴ Pro W3" pitchFamily="-84" charset="-128"/>
              </a:rPr>
              <a:t>: </a:t>
            </a:r>
            <a:r>
              <a:rPr lang="en-US" sz="2400" dirty="0" err="1">
                <a:ea typeface="ヒラギノ角ゴ Pro W3" pitchFamily="-84" charset="-128"/>
              </a:rPr>
              <a:t>Yerli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biriminin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yabancı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birimleri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cinsinden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fiyatı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>
                <a:ea typeface="ヒラギノ角ゴ Pro W3" pitchFamily="-84" charset="-128"/>
              </a:rPr>
              <a:t>(Nominal) </a:t>
            </a:r>
            <a:r>
              <a:rPr lang="en-US" sz="2400" b="1" dirty="0" err="1">
                <a:ea typeface="ヒラギノ角ゴ Pro W3" pitchFamily="-84" charset="-128"/>
              </a:rPr>
              <a:t>değer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kazancı</a:t>
            </a:r>
            <a:endParaRPr lang="en-US" sz="2400" b="1" dirty="0">
              <a:ea typeface="ヒラギノ角ゴ Pro W3" pitchFamily="-84" charset="-128"/>
            </a:endParaRPr>
          </a:p>
          <a:p>
            <a:pPr marL="0" indent="0">
              <a:buNone/>
            </a:pPr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>
                <a:ea typeface="ヒラギノ角ゴ Pro W3" pitchFamily="-84" charset="-128"/>
              </a:rPr>
              <a:t>(Nominal) </a:t>
            </a:r>
            <a:r>
              <a:rPr lang="en-US" sz="2400" b="1" dirty="0" err="1">
                <a:ea typeface="ヒラギノ角ゴ Pro W3" pitchFamily="-84" charset="-128"/>
              </a:rPr>
              <a:t>değer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kaybı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535485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ヒラギノ角ゴ Pro W3" pitchFamily="-65" charset="-128"/>
              </a:rPr>
              <a:t>17-1 Openness in Goods Markets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ea typeface="ヒラギノ角ゴ Pro W3" pitchFamily="-84" charset="-128"/>
              </a:rPr>
              <a:t>Sabit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döviz</a:t>
            </a:r>
            <a:r>
              <a:rPr lang="en-US" sz="2400" b="1" dirty="0">
                <a:ea typeface="ヒラギノ角ゴ Pro W3" pitchFamily="-84" charset="-128"/>
              </a:rPr>
              <a:t> kuru </a:t>
            </a:r>
            <a:r>
              <a:rPr lang="en-US" sz="2400" b="1" dirty="0" err="1">
                <a:ea typeface="ヒラギノ角ゴ Pro W3" pitchFamily="-84" charset="-128"/>
              </a:rPr>
              <a:t>sistemleri</a:t>
            </a:r>
            <a:endParaRPr lang="en-US" sz="2400" b="1" dirty="0">
              <a:ea typeface="ヒラギノ角ゴ Pro W3" pitchFamily="-84" charset="-128"/>
            </a:endParaRPr>
          </a:p>
          <a:p>
            <a:endParaRPr lang="en-US" sz="2400" b="1" dirty="0">
              <a:ea typeface="ヒラギノ角ゴ Pro W3" pitchFamily="-84" charset="-128"/>
            </a:endParaRPr>
          </a:p>
          <a:p>
            <a:pPr marL="0" indent="0">
              <a:buNone/>
            </a:pPr>
            <a:endParaRPr lang="en-US" sz="2400" dirty="0">
              <a:ea typeface="ヒラギノ角ゴ Pro W3" pitchFamily="-84" charset="-128"/>
            </a:endParaRPr>
          </a:p>
          <a:p>
            <a:r>
              <a:rPr lang="en-US" sz="2400" dirty="0" err="1">
                <a:ea typeface="ヒラギノ角ゴ Pro W3" pitchFamily="-84" charset="-128"/>
              </a:rPr>
              <a:t>Revalüasyon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sabit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döviz</a:t>
            </a:r>
            <a:r>
              <a:rPr lang="en-US" sz="2400" dirty="0">
                <a:ea typeface="ヒラギノ角ゴ Pro W3" pitchFamily="-84" charset="-128"/>
              </a:rPr>
              <a:t> kuru </a:t>
            </a:r>
            <a:r>
              <a:rPr lang="en-US" sz="2400" dirty="0" err="1">
                <a:ea typeface="ヒラギノ角ゴ Pro W3" pitchFamily="-84" charset="-128"/>
              </a:rPr>
              <a:t>sisteminde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yerli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biriminin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diğer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birimleri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karşısında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kazanması</a:t>
            </a:r>
            <a:r>
              <a:rPr lang="en-US" sz="2400" dirty="0">
                <a:ea typeface="ヒラギノ角ゴ Pro W3" pitchFamily="-84" charset="-128"/>
              </a:rPr>
              <a:t> </a:t>
            </a:r>
          </a:p>
          <a:p>
            <a:endParaRPr lang="en-US" sz="2400" b="1" dirty="0">
              <a:ea typeface="ヒラギノ角ゴ Pro W3" pitchFamily="-84" charset="-128"/>
            </a:endParaRPr>
          </a:p>
          <a:p>
            <a:r>
              <a:rPr lang="en-US" sz="2400" b="1" dirty="0" err="1">
                <a:ea typeface="ヒラギノ角ゴ Pro W3" pitchFamily="-84" charset="-128"/>
              </a:rPr>
              <a:t>Devalüasyon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sabit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döviz</a:t>
            </a:r>
            <a:r>
              <a:rPr lang="en-US" sz="2400" dirty="0">
                <a:ea typeface="ヒラギノ角ゴ Pro W3" pitchFamily="-84" charset="-128"/>
              </a:rPr>
              <a:t> kuru </a:t>
            </a:r>
            <a:r>
              <a:rPr lang="en-US" sz="2400" dirty="0" err="1">
                <a:ea typeface="ヒラギノ角ゴ Pro W3" pitchFamily="-84" charset="-128"/>
              </a:rPr>
              <a:t>sistemlerinde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yerli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biriminin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değerinin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düşürülmesi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46061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Açık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ekonomi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457200" y="2819400"/>
            <a:ext cx="838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>
                <a:latin typeface="Verdana" panose="020B0604030504040204" pitchFamily="34" charset="0"/>
              </a:rPr>
              <a:t>Figure 17-4  </a:t>
            </a:r>
            <a:r>
              <a:rPr lang="en-US" sz="1800" dirty="0">
                <a:latin typeface="Verdana" panose="020B0604030504040204" pitchFamily="34" charset="0"/>
              </a:rPr>
              <a:t>The Construction of the Real Exchange Rate</a:t>
            </a:r>
          </a:p>
        </p:txBody>
      </p:sp>
      <p:pic>
        <p:nvPicPr>
          <p:cNvPr id="20484" name="Picture 5" descr="fig18_04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315200" cy="195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4648200"/>
          </a:xfrm>
        </p:spPr>
        <p:txBody>
          <a:bodyPr/>
          <a:lstStyle/>
          <a:p>
            <a:r>
              <a:rPr lang="en-US" sz="2000" dirty="0">
                <a:ea typeface="ヒラギノ角ゴ Pro W3" pitchFamily="-84" charset="-128"/>
              </a:rPr>
              <a:t>Reel </a:t>
            </a:r>
            <a:r>
              <a:rPr lang="en-US" sz="2000" dirty="0" err="1">
                <a:ea typeface="ヒラギノ角ゴ Pro W3" pitchFamily="-84" charset="-128"/>
              </a:rPr>
              <a:t>döviz</a:t>
            </a:r>
            <a:r>
              <a:rPr lang="en-US" sz="2000" dirty="0">
                <a:ea typeface="ヒラギノ角ゴ Pro W3" pitchFamily="-84" charset="-128"/>
              </a:rPr>
              <a:t> kuru:</a:t>
            </a:r>
          </a:p>
          <a:p>
            <a:endParaRPr lang="en-US" sz="2000" dirty="0">
              <a:ea typeface="ヒラギノ角ゴ Pro W3" pitchFamily="-84" charset="-128"/>
            </a:endParaRPr>
          </a:p>
          <a:p>
            <a:endParaRPr lang="en-US" sz="2000" dirty="0">
              <a:ea typeface="ヒラギノ角ゴ Pro W3" pitchFamily="-8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3225" y="2019300"/>
            <a:ext cx="58959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47315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Açık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ekonomi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381000" y="1185085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>
                <a:latin typeface="Verdana" panose="020B0604030504040204" pitchFamily="34" charset="0"/>
              </a:rPr>
              <a:t>ABD </a:t>
            </a:r>
            <a:r>
              <a:rPr lang="en-US" sz="1800" b="1" dirty="0" err="1">
                <a:latin typeface="Verdana" panose="020B0604030504040204" pitchFamily="34" charset="0"/>
              </a:rPr>
              <a:t>ve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İngiltere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Döviz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Kurları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dirty="0">
                <a:latin typeface="Verdana" panose="020B0604030504040204" pitchFamily="34" charset="0"/>
              </a:rPr>
              <a:t>1971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6366" y="2057400"/>
            <a:ext cx="6192834" cy="3552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160" y="4800600"/>
            <a:ext cx="193357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28560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Açık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ekonomi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0680" y="1370013"/>
            <a:ext cx="8249920" cy="4192587"/>
          </a:xfrm>
        </p:spPr>
        <p:txBody>
          <a:bodyPr/>
          <a:lstStyle/>
          <a:p>
            <a:r>
              <a:rPr lang="en-US" sz="2400" b="1" dirty="0" err="1">
                <a:ea typeface="ヒラギノ角ゴ Pro W3" pitchFamily="-84" charset="-128"/>
              </a:rPr>
              <a:t>Döviz</a:t>
            </a:r>
            <a:endParaRPr lang="en-US" sz="2400" b="1" dirty="0">
              <a:ea typeface="ヒラギノ角ゴ Pro W3" pitchFamily="-84" charset="-128"/>
            </a:endParaRPr>
          </a:p>
          <a:p>
            <a:r>
              <a:rPr lang="en-US" sz="2400" b="1" dirty="0" err="1">
                <a:ea typeface="ヒラギノ角ゴ Pro W3" pitchFamily="-84" charset="-128"/>
              </a:rPr>
              <a:t>Ödemeler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dengesi</a:t>
            </a:r>
            <a:r>
              <a:rPr lang="en-US" sz="2400" dirty="0">
                <a:ea typeface="ヒラギノ角ゴ Pro W3" pitchFamily="-84" charset="-128"/>
              </a:rPr>
              <a:t>: Bir </a:t>
            </a:r>
            <a:r>
              <a:rPr lang="en-US" sz="2400" dirty="0" err="1">
                <a:ea typeface="ヒラギノ角ゴ Pro W3" pitchFamily="-84" charset="-128"/>
              </a:rPr>
              <a:t>ülkeninn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diğer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ülkelerle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alışverişlerinin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kaydedildiği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hesaplar</a:t>
            </a:r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r>
              <a:rPr lang="en-US" sz="2400" b="1" dirty="0" err="1">
                <a:ea typeface="ヒラギノ角ゴ Pro W3" pitchFamily="-84" charset="-128"/>
              </a:rPr>
              <a:t>Cari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hesap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/>
            <a:r>
              <a:rPr lang="en-US" sz="2000" dirty="0" err="1">
                <a:ea typeface="ヒラギノ角ゴ Pro W3" pitchFamily="-84" charset="-128"/>
              </a:rPr>
              <a:t>Ticaret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dengesi</a:t>
            </a:r>
            <a:r>
              <a:rPr lang="en-US" sz="2000" dirty="0">
                <a:ea typeface="ヒラギノ角ゴ Pro W3" pitchFamily="-84" charset="-128"/>
              </a:rPr>
              <a:t> (</a:t>
            </a:r>
            <a:r>
              <a:rPr lang="en-US" sz="2000" dirty="0" err="1">
                <a:ea typeface="ヒラギノ角ゴ Pro W3" pitchFamily="-84" charset="-128"/>
              </a:rPr>
              <a:t>İhracat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ve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ithalat</a:t>
            </a:r>
            <a:r>
              <a:rPr lang="en-US" sz="2000" dirty="0">
                <a:ea typeface="ヒラギノ角ゴ Pro W3" pitchFamily="-84" charset="-128"/>
              </a:rPr>
              <a:t>)</a:t>
            </a:r>
          </a:p>
          <a:p>
            <a:pPr lvl="1"/>
            <a:endParaRPr lang="en-US" sz="2000" dirty="0">
              <a:ea typeface="ヒラギノ角ゴ Pro W3" pitchFamily="-84" charset="-128"/>
            </a:endParaRPr>
          </a:p>
          <a:p>
            <a:pPr lvl="1"/>
            <a:r>
              <a:rPr lang="en-US" sz="2000" dirty="0">
                <a:ea typeface="ヒラギノ角ゴ Pro W3" pitchFamily="-84" charset="-128"/>
              </a:rPr>
              <a:t>Net </a:t>
            </a:r>
            <a:r>
              <a:rPr lang="en-US" sz="2000" dirty="0" err="1">
                <a:ea typeface="ヒラギノ角ゴ Pro W3" pitchFamily="-84" charset="-128"/>
              </a:rPr>
              <a:t>üretim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faktörleri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geliri</a:t>
            </a:r>
            <a:endParaRPr lang="en-US" sz="2000" dirty="0">
              <a:ea typeface="ヒラギノ角ゴ Pro W3" pitchFamily="-84" charset="-128"/>
            </a:endParaRPr>
          </a:p>
          <a:p>
            <a:pPr marL="457200" lvl="1" indent="0">
              <a:buNone/>
            </a:pPr>
            <a:endParaRPr lang="en-US" sz="2000" dirty="0">
              <a:ea typeface="ヒラギノ角ゴ Pro W3" pitchFamily="-84" charset="-128"/>
            </a:endParaRPr>
          </a:p>
          <a:p>
            <a:pPr lvl="1"/>
            <a:r>
              <a:rPr lang="en-US" sz="2000" b="1" dirty="0">
                <a:ea typeface="ヒラギノ角ゴ Pro W3" pitchFamily="-84" charset="-128"/>
              </a:rPr>
              <a:t>Net </a:t>
            </a:r>
            <a:r>
              <a:rPr lang="en-US" sz="2000" b="1" dirty="0" err="1">
                <a:ea typeface="ヒラギノ角ゴ Pro W3" pitchFamily="-84" charset="-128"/>
              </a:rPr>
              <a:t>transferler</a:t>
            </a:r>
            <a:r>
              <a:rPr lang="en-US" sz="2000" dirty="0">
                <a:ea typeface="ヒラギノ角ゴ Pro W3" pitchFamily="-84" charset="-128"/>
              </a:rPr>
              <a:t>—</a:t>
            </a: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2023405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Açık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ekonomi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0680" y="1370013"/>
            <a:ext cx="8249920" cy="4192587"/>
          </a:xfrm>
        </p:spPr>
        <p:txBody>
          <a:bodyPr/>
          <a:lstStyle/>
          <a:p>
            <a:r>
              <a:rPr lang="en-US" sz="2400" b="1" dirty="0" err="1">
                <a:ea typeface="ヒラギノ角ゴ Pro W3" pitchFamily="-84" charset="-128"/>
              </a:rPr>
              <a:t>Finansal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hesap</a:t>
            </a:r>
            <a:endParaRPr lang="en-US" sz="2400" b="1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  <a:p>
            <a:r>
              <a:rPr lang="en-US" sz="2400" b="1" dirty="0">
                <a:ea typeface="ヒラギノ角ゴ Pro W3" pitchFamily="-84" charset="-128"/>
              </a:rPr>
              <a:t>Net </a:t>
            </a:r>
            <a:r>
              <a:rPr lang="en-US" sz="2400" b="1" dirty="0" err="1">
                <a:ea typeface="ヒラギノ角ゴ Pro W3" pitchFamily="-84" charset="-128"/>
              </a:rPr>
              <a:t>sermaye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akımları</a:t>
            </a:r>
            <a:r>
              <a:rPr lang="en-US" sz="2400" b="1" dirty="0">
                <a:ea typeface="ヒラギノ角ゴ Pro W3" pitchFamily="-84" charset="-128"/>
              </a:rPr>
              <a:t> </a:t>
            </a:r>
          </a:p>
          <a:p>
            <a:endParaRPr lang="en-US" sz="2400" b="1" dirty="0">
              <a:ea typeface="ヒラギノ角ゴ Pro W3" pitchFamily="-84" charset="-128"/>
            </a:endParaRPr>
          </a:p>
          <a:p>
            <a:r>
              <a:rPr lang="en-US" sz="2400" b="1" dirty="0" err="1">
                <a:ea typeface="ヒラギノ角ゴ Pro W3" pitchFamily="-84" charset="-128"/>
              </a:rPr>
              <a:t>Sermaye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hesabı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fazlası</a:t>
            </a:r>
            <a:r>
              <a:rPr lang="en-US" sz="2400" b="1" dirty="0">
                <a:ea typeface="ヒラギノ角ゴ Pro W3" pitchFamily="-84" charset="-128"/>
              </a:rPr>
              <a:t>/</a:t>
            </a:r>
            <a:r>
              <a:rPr lang="en-US" sz="2400" b="1" dirty="0" err="1">
                <a:ea typeface="ヒラギノ角ゴ Pro W3" pitchFamily="-84" charset="-128"/>
              </a:rPr>
              <a:t>açığı</a:t>
            </a:r>
            <a:endParaRPr lang="en-US" sz="2400" b="1" dirty="0">
              <a:ea typeface="ヒラギノ角ゴ Pro W3" pitchFamily="-84" charset="-128"/>
            </a:endParaRPr>
          </a:p>
          <a:p>
            <a:endParaRPr lang="en-US" sz="2400" b="1" dirty="0">
              <a:ea typeface="ヒラギノ角ゴ Pro W3" pitchFamily="-84" charset="-128"/>
            </a:endParaRPr>
          </a:p>
          <a:p>
            <a:r>
              <a:rPr lang="en-US" sz="2400" b="1" dirty="0">
                <a:ea typeface="ヒラギノ角ゴ Pro W3" pitchFamily="-84" charset="-128"/>
              </a:rPr>
              <a:t>Net </a:t>
            </a:r>
            <a:r>
              <a:rPr lang="en-US" sz="2400" b="1" dirty="0" err="1">
                <a:ea typeface="ヒラギノ角ゴ Pro W3" pitchFamily="-84" charset="-128"/>
              </a:rPr>
              <a:t>hata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ve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noksan</a:t>
            </a:r>
            <a:endParaRPr lang="en-US" sz="2400" dirty="0">
              <a:ea typeface="ヒラギノ角ゴ Pro W3" pitchFamily="-84" charset="-128"/>
            </a:endParaRPr>
          </a:p>
          <a:p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774628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5775</TotalTime>
  <Words>170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ヒラギノ角ゴ Pro W3</vt:lpstr>
      <vt:lpstr>Arial</vt:lpstr>
      <vt:lpstr>Times New Roman</vt:lpstr>
      <vt:lpstr>Verdana</vt:lpstr>
      <vt:lpstr>template_LN01Brooks671956_02_LN01</vt:lpstr>
      <vt:lpstr>Açık Ekonomi</vt:lpstr>
      <vt:lpstr>2005 yılı sonrası büyüme oranları</vt:lpstr>
      <vt:lpstr>Açık ekonomi</vt:lpstr>
      <vt:lpstr>17-1 Openness in Goods Markets</vt:lpstr>
      <vt:lpstr>Açık ekonomi</vt:lpstr>
      <vt:lpstr>Açık ekonomi</vt:lpstr>
      <vt:lpstr>Açık ekonomi</vt:lpstr>
      <vt:lpstr>Açık ekonomi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265</cp:revision>
  <dcterms:created xsi:type="dcterms:W3CDTF">2012-08-09T20:37:31Z</dcterms:created>
  <dcterms:modified xsi:type="dcterms:W3CDTF">2020-03-15T11:29:06Z</dcterms:modified>
</cp:coreProperties>
</file>