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 lvl="0">
      <a:defRPr lang="en-US"/>
    </a:defPPr>
    <a:lvl1pPr marL="0" lv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tableStyles" Target="tableStyles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viewProps" Target="view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presProps" Target="pres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Relationship Id="rId5" Type="http://schemas.microsoft.com/office/2007/relationships/hdphoto" Target="../media/hdphoto1.wdp" /><Relationship Id="rId4" Type="http://schemas.openxmlformats.org/officeDocument/2006/relationships/image" Target="../media/image3.png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Relationship Id="rId5" Type="http://schemas.microsoft.com/office/2007/relationships/hdphoto" Target="../media/hdphoto1.wdp" /><Relationship Id="rId4" Type="http://schemas.openxmlformats.org/officeDocument/2006/relationships/image" Target="../media/image3.png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Relationship Id="rId5" Type="http://schemas.microsoft.com/office/2007/relationships/hdphoto" Target="../media/hdphoto1.wdp" /><Relationship Id="rId4" Type="http://schemas.openxmlformats.org/officeDocument/2006/relationships/image" Target="../media/image2.png" 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Relationship Id="rId5" Type="http://schemas.microsoft.com/office/2007/relationships/hdphoto" Target="../media/hdphoto1.wdp" /><Relationship Id="rId4" Type="http://schemas.openxmlformats.org/officeDocument/2006/relationships/image" Target="../media/image2.png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E4ED4-7A21-4C64-80AC-175016DC9333}" type="datetimeFigureOut">
              <a:rPr lang="tr-TR" smtClean="0"/>
              <a:t>6.04.2019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715C80E1-FFA0-4C90-A2EB-4AEED04274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7299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E4ED4-7A21-4C64-80AC-175016DC9333}" type="datetimeFigureOut">
              <a:rPr lang="tr-TR" smtClean="0"/>
              <a:t>6.04.2019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C80E1-FFA0-4C90-A2EB-4AEED04274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23047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E4ED4-7A21-4C64-80AC-175016DC9333}" type="datetimeFigureOut">
              <a:rPr lang="tr-TR" smtClean="0"/>
              <a:t>6.04.2019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C80E1-FFA0-4C90-A2EB-4AEED04274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23348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E4ED4-7A21-4C64-80AC-175016DC9333}" type="datetimeFigureOut">
              <a:rPr lang="tr-TR" smtClean="0"/>
              <a:t>6.04.2019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C80E1-FFA0-4C90-A2EB-4AEED04274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14208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2A2E4ED4-7A21-4C64-80AC-175016DC9333}" type="datetimeFigureOut">
              <a:rPr lang="tr-TR" smtClean="0"/>
              <a:t>6.04.2019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tr-TR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715C80E1-FFA0-4C90-A2EB-4AEED04274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5093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E4ED4-7A21-4C64-80AC-175016DC9333}" type="datetimeFigureOut">
              <a:rPr lang="tr-TR" smtClean="0"/>
              <a:t>6.04.2019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C80E1-FFA0-4C90-A2EB-4AEED04274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19993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E4ED4-7A21-4C64-80AC-175016DC9333}" type="datetimeFigureOut">
              <a:rPr lang="tr-TR" smtClean="0"/>
              <a:t>6.04.2019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C80E1-FFA0-4C90-A2EB-4AEED04274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9200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E4ED4-7A21-4C64-80AC-175016DC9333}" type="datetimeFigureOut">
              <a:rPr lang="tr-TR" smtClean="0"/>
              <a:t>6.04.2019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C80E1-FFA0-4C90-A2EB-4AEED04274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7149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E4ED4-7A21-4C64-80AC-175016DC9333}" type="datetimeFigureOut">
              <a:rPr lang="tr-TR" smtClean="0"/>
              <a:t>6.04.2019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C80E1-FFA0-4C90-A2EB-4AEED04274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4177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E4ED4-7A21-4C64-80AC-175016DC9333}" type="datetimeFigureOut">
              <a:rPr lang="tr-TR" smtClean="0"/>
              <a:t>6.04.2019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C80E1-FFA0-4C90-A2EB-4AEED04274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8922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E4ED4-7A21-4C64-80AC-175016DC9333}" type="datetimeFigureOut">
              <a:rPr lang="tr-TR" smtClean="0"/>
              <a:t>6.04.2019</a:t>
            </a:fld>
            <a:endParaRPr lang="tr-TR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C80E1-FFA0-4C90-A2EB-4AEED04274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6963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2.pn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image" Target="../media/image3.png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microsoft.com/office/2007/relationships/hdphoto" Target="../media/hdphoto1.wdp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2A2E4ED4-7A21-4C64-80AC-175016DC9333}" type="datetimeFigureOut">
              <a:rPr lang="tr-TR" smtClean="0"/>
              <a:t>6.04.2019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715C80E1-FFA0-4C90-A2EB-4AEED04274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3716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 /><Relationship Id="rId2" Type="http://schemas.openxmlformats.org/officeDocument/2006/relationships/image" Target="../media/image21.jp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 /><Relationship Id="rId2" Type="http://schemas.openxmlformats.org/officeDocument/2006/relationships/image" Target="../media/image23.jp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5.jpg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 /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5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 /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 /><Relationship Id="rId2" Type="http://schemas.openxmlformats.org/officeDocument/2006/relationships/image" Target="../media/image39.jpg" /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 /><Relationship Id="rId2" Type="http://schemas.openxmlformats.org/officeDocument/2006/relationships/image" Target="../media/image41.jpg" /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 /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 /><Relationship Id="rId2" Type="http://schemas.openxmlformats.org/officeDocument/2006/relationships/image" Target="../media/image44.jp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5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5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069848" y="1731816"/>
            <a:ext cx="9966960" cy="2424547"/>
          </a:xfrm>
        </p:spPr>
        <p:txBody>
          <a:bodyPr/>
          <a:lstStyle/>
          <a:p>
            <a:pPr algn="ctr"/>
            <a:r>
              <a:rPr lang="tr-TR" sz="8800" dirty="0"/>
              <a:t>GELENEKSEL KORE MİMARİSİ VE EVLERİ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069848" y="5306292"/>
            <a:ext cx="7891272" cy="1149926"/>
          </a:xfrm>
        </p:spPr>
        <p:txBody>
          <a:bodyPr>
            <a:normAutofit/>
          </a:bodyPr>
          <a:lstStyle/>
          <a:p>
            <a:pPr algn="ctr"/>
            <a:r>
              <a:rPr lang="tr-TR" sz="1800" dirty="0" err="1"/>
              <a:t>Aybala</a:t>
            </a:r>
            <a:r>
              <a:rPr lang="tr-TR" sz="1800" dirty="0"/>
              <a:t> Lale</a:t>
            </a:r>
          </a:p>
          <a:p>
            <a:pPr algn="ctr"/>
            <a:r>
              <a:rPr lang="tr-TR" sz="1800" dirty="0"/>
              <a:t>Elif Meşe</a:t>
            </a:r>
          </a:p>
          <a:p>
            <a:pPr algn="ctr"/>
            <a:r>
              <a:rPr lang="tr-TR" sz="1800" dirty="0"/>
              <a:t>Zeynep Sıdıka Seven</a:t>
            </a:r>
          </a:p>
        </p:txBody>
      </p:sp>
    </p:spTree>
    <p:extLst>
      <p:ext uri="{BB962C8B-B14F-4D97-AF65-F5344CB8AC3E}">
        <p14:creationId xmlns:p14="http://schemas.microsoft.com/office/powerpoint/2010/main" val="986536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TAPINAKLAR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69848" y="1704109"/>
            <a:ext cx="10058400" cy="5056909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tr-TR" dirty="0"/>
              <a:t>Budizm’in gelişi Goguryeo-372</a:t>
            </a:r>
          </a:p>
          <a:p>
            <a:pPr algn="just"/>
            <a:r>
              <a:rPr lang="tr-TR" dirty="0"/>
              <a:t>Özgün bir Kore tapınağı aşağıdaki unsurlardan oluşur:</a:t>
            </a:r>
          </a:p>
          <a:p>
            <a:pPr marL="0" indent="0" algn="just">
              <a:buNone/>
            </a:pPr>
            <a:r>
              <a:rPr lang="tr-TR" b="1" dirty="0" err="1"/>
              <a:t>Iljumun</a:t>
            </a:r>
            <a:r>
              <a:rPr lang="tr-TR" b="1" dirty="0"/>
              <a:t> (</a:t>
            </a:r>
            <a:r>
              <a:rPr lang="ko-KR" altLang="en-US" b="1" dirty="0"/>
              <a:t>일주문</a:t>
            </a:r>
            <a:r>
              <a:rPr lang="en-US" altLang="ko-KR" b="1" dirty="0"/>
              <a:t>) </a:t>
            </a:r>
            <a:r>
              <a:rPr lang="en-US" altLang="ko-KR" dirty="0"/>
              <a:t>- </a:t>
            </a:r>
            <a:r>
              <a:rPr lang="tr-TR" dirty="0"/>
              <a:t>Tapınak alanlarına girişte bulunan bir sütun kapısı</a:t>
            </a:r>
          </a:p>
          <a:p>
            <a:pPr marL="0" indent="0" algn="just">
              <a:buNone/>
            </a:pPr>
            <a:r>
              <a:rPr lang="tr-TR" b="1" dirty="0" err="1"/>
              <a:t>Sacheonwangmun</a:t>
            </a:r>
            <a:r>
              <a:rPr lang="tr-TR" b="1" dirty="0"/>
              <a:t> (</a:t>
            </a:r>
            <a:r>
              <a:rPr lang="ko-KR" altLang="en-US" b="1" dirty="0"/>
              <a:t>사천왕문</a:t>
            </a:r>
            <a:r>
              <a:rPr lang="en-US" altLang="ko-KR" b="1" dirty="0"/>
              <a:t>)</a:t>
            </a:r>
            <a:r>
              <a:rPr lang="tr-TR" altLang="ko-KR" dirty="0"/>
              <a:t>-</a:t>
            </a:r>
            <a:r>
              <a:rPr lang="en-US" altLang="ko-KR" dirty="0"/>
              <a:t> </a:t>
            </a:r>
            <a:r>
              <a:rPr lang="tr-TR" dirty="0"/>
              <a:t>Tapınağın sınırlarının girişini işaretleyen, Dört Göksel Kral'ın Kapısı</a:t>
            </a:r>
          </a:p>
          <a:p>
            <a:pPr marL="0" indent="0" algn="just">
              <a:buNone/>
            </a:pPr>
            <a:r>
              <a:rPr lang="tr-TR" b="1" dirty="0" err="1"/>
              <a:t>Beopdang</a:t>
            </a:r>
            <a:r>
              <a:rPr lang="tr-TR" b="1" dirty="0"/>
              <a:t> (</a:t>
            </a:r>
            <a:r>
              <a:rPr lang="ko-KR" altLang="en-US" b="1" dirty="0"/>
              <a:t>법당</a:t>
            </a:r>
            <a:r>
              <a:rPr lang="en-US" altLang="ko-KR" b="1" dirty="0"/>
              <a:t>) </a:t>
            </a:r>
            <a:r>
              <a:rPr lang="en-US" altLang="ko-KR" dirty="0"/>
              <a:t>- </a:t>
            </a:r>
            <a:r>
              <a:rPr lang="tr-TR" dirty="0"/>
              <a:t>Dersler ve vaazlar için kullanılan </a:t>
            </a:r>
            <a:r>
              <a:rPr lang="tr-TR" dirty="0" err="1"/>
              <a:t>Dharma</a:t>
            </a:r>
            <a:r>
              <a:rPr lang="tr-TR" dirty="0"/>
              <a:t> salonu</a:t>
            </a:r>
          </a:p>
          <a:p>
            <a:pPr marL="0" indent="0" algn="just">
              <a:buNone/>
            </a:pPr>
            <a:r>
              <a:rPr lang="tr-TR" b="1" dirty="0"/>
              <a:t>Keşiş konutları</a:t>
            </a:r>
          </a:p>
          <a:p>
            <a:pPr marL="0" indent="0" algn="just">
              <a:buNone/>
            </a:pPr>
            <a:r>
              <a:rPr lang="tr-TR" b="1" dirty="0" err="1"/>
              <a:t>Jonggo</a:t>
            </a:r>
            <a:r>
              <a:rPr lang="tr-TR" b="1" dirty="0"/>
              <a:t> (</a:t>
            </a:r>
            <a:r>
              <a:rPr lang="ko-KR" altLang="en-US" b="1" dirty="0"/>
              <a:t>종고</a:t>
            </a:r>
            <a:r>
              <a:rPr lang="tr-TR" altLang="ko-KR" dirty="0"/>
              <a:t>)</a:t>
            </a:r>
            <a:r>
              <a:rPr lang="en-US" altLang="ko-KR" dirty="0"/>
              <a:t>- </a:t>
            </a:r>
            <a:r>
              <a:rPr lang="tr-TR" dirty="0"/>
              <a:t>çan kulesi</a:t>
            </a:r>
          </a:p>
          <a:p>
            <a:pPr marL="0" indent="0" algn="just">
              <a:buNone/>
            </a:pPr>
            <a:r>
              <a:rPr lang="tr-TR" b="1" dirty="0" err="1"/>
              <a:t>Daeungjeon</a:t>
            </a:r>
            <a:r>
              <a:rPr lang="tr-TR" b="1" dirty="0"/>
              <a:t> (</a:t>
            </a:r>
            <a:r>
              <a:rPr lang="ko-KR" altLang="en-US" b="1" dirty="0"/>
              <a:t>대웅전</a:t>
            </a:r>
            <a:r>
              <a:rPr lang="en-US" altLang="ko-KR" b="1" dirty="0"/>
              <a:t>) </a:t>
            </a:r>
            <a:r>
              <a:rPr lang="en-US" altLang="ko-KR" dirty="0"/>
              <a:t>- </a:t>
            </a:r>
            <a:r>
              <a:rPr lang="tr-TR" dirty="0"/>
              <a:t>Tapınağın ana </a:t>
            </a:r>
            <a:r>
              <a:rPr lang="tr-TR" dirty="0" err="1"/>
              <a:t>Buddha</a:t>
            </a:r>
            <a:r>
              <a:rPr lang="tr-TR" dirty="0"/>
              <a:t> görsellerine ev sahipliği yapan ana tapınak</a:t>
            </a:r>
          </a:p>
          <a:p>
            <a:pPr marL="0" indent="0" algn="just">
              <a:buNone/>
            </a:pPr>
            <a:r>
              <a:rPr lang="tr-TR" b="1" dirty="0" err="1"/>
              <a:t>Myeongbujeon</a:t>
            </a:r>
            <a:r>
              <a:rPr lang="tr-TR" b="1" dirty="0"/>
              <a:t> (</a:t>
            </a:r>
            <a:r>
              <a:rPr lang="ko-KR" altLang="en-US" b="1" dirty="0"/>
              <a:t>명부전</a:t>
            </a:r>
            <a:r>
              <a:rPr lang="en-US" altLang="ko-KR" b="1" dirty="0"/>
              <a:t>) </a:t>
            </a:r>
            <a:r>
              <a:rPr lang="en-US" altLang="ko-KR" dirty="0"/>
              <a:t>- </a:t>
            </a:r>
            <a:r>
              <a:rPr lang="tr-TR" dirty="0"/>
              <a:t>Budist cehennem tasvirleri görüntüsünü barındıran yargı salonu.</a:t>
            </a:r>
          </a:p>
          <a:p>
            <a:pPr marL="0" indent="0" algn="just">
              <a:buNone/>
            </a:pPr>
            <a:r>
              <a:rPr lang="tr-TR" b="1" dirty="0" err="1"/>
              <a:t>Nahanjeon</a:t>
            </a:r>
            <a:r>
              <a:rPr lang="tr-TR" b="1" dirty="0"/>
              <a:t> (</a:t>
            </a:r>
            <a:r>
              <a:rPr lang="ko-KR" altLang="en-US" b="1" dirty="0"/>
              <a:t>나한전</a:t>
            </a:r>
            <a:r>
              <a:rPr lang="en-US" altLang="ko-KR" b="1" dirty="0"/>
              <a:t>) </a:t>
            </a:r>
            <a:r>
              <a:rPr lang="en-US" altLang="ko-KR" dirty="0"/>
              <a:t>- </a:t>
            </a:r>
            <a:r>
              <a:rPr lang="tr-TR" dirty="0" err="1"/>
              <a:t>Arhatların</a:t>
            </a:r>
            <a:r>
              <a:rPr lang="tr-TR" dirty="0"/>
              <a:t> salonu</a:t>
            </a:r>
          </a:p>
          <a:p>
            <a:pPr marL="0" indent="0" algn="just">
              <a:buNone/>
            </a:pPr>
            <a:r>
              <a:rPr lang="tr-TR" b="1" dirty="0" err="1"/>
              <a:t>Sansingak</a:t>
            </a:r>
            <a:r>
              <a:rPr lang="tr-TR" b="1" dirty="0"/>
              <a:t> (</a:t>
            </a:r>
            <a:r>
              <a:rPr lang="ko-KR" altLang="en-US" b="1" dirty="0"/>
              <a:t>산신각</a:t>
            </a:r>
            <a:r>
              <a:rPr lang="en-US" altLang="ko-KR" b="1" dirty="0"/>
              <a:t>) </a:t>
            </a:r>
            <a:r>
              <a:rPr lang="en-US" altLang="ko-KR" dirty="0"/>
              <a:t>- </a:t>
            </a:r>
            <a:r>
              <a:rPr lang="tr-TR" dirty="0"/>
              <a:t>hem erkek hem de kadın olarak tasvir edilebilen dağ tanrısı </a:t>
            </a:r>
            <a:r>
              <a:rPr lang="tr-TR" dirty="0" err="1"/>
              <a:t>Sanshin'e</a:t>
            </a:r>
            <a:r>
              <a:rPr lang="tr-TR" dirty="0"/>
              <a:t> adanmış </a:t>
            </a:r>
            <a:r>
              <a:rPr lang="tr-TR" dirty="0" err="1"/>
              <a:t>şamanik</a:t>
            </a:r>
            <a:r>
              <a:rPr lang="tr-TR" dirty="0"/>
              <a:t> bir türbe.</a:t>
            </a:r>
          </a:p>
        </p:txBody>
      </p:sp>
    </p:spTree>
    <p:extLst>
      <p:ext uri="{BB962C8B-B14F-4D97-AF65-F5344CB8AC3E}">
        <p14:creationId xmlns:p14="http://schemas.microsoft.com/office/powerpoint/2010/main" val="3473803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err="1"/>
              <a:t>Bulguksa</a:t>
            </a:r>
            <a:r>
              <a:rPr lang="tr-TR" dirty="0"/>
              <a:t> tapınağı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2654" y="2246376"/>
            <a:ext cx="8215745" cy="40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26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err="1"/>
              <a:t>Haeınsa</a:t>
            </a:r>
            <a:r>
              <a:rPr lang="tr-TR" dirty="0"/>
              <a:t> tapınağı</a:t>
            </a:r>
          </a:p>
        </p:txBody>
      </p:sp>
      <p:pic>
        <p:nvPicPr>
          <p:cNvPr id="10" name="İçerik Yer Tutucusu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18" y="2972954"/>
            <a:ext cx="6040582" cy="3885046"/>
          </a:xfr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2954"/>
            <a:ext cx="5624945" cy="388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41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err="1"/>
              <a:t>Jogyesa</a:t>
            </a:r>
            <a:r>
              <a:rPr lang="tr-TR" dirty="0"/>
              <a:t> tapınağı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6327" y="2384136"/>
            <a:ext cx="6137563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5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JOSEON DÖNEMİ</a:t>
            </a:r>
            <a:r>
              <a:rPr lang="en-US" dirty="0"/>
              <a:t> SARAY MİMARİSİ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CHANGDEOKGUNG SARAYI KOMPLEKSI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27" y="2812196"/>
            <a:ext cx="4516581" cy="33874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02034" y="3078126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dirty="0"/>
              <a:t>15. </a:t>
            </a:r>
            <a:r>
              <a:rPr lang="en-US" sz="2200" dirty="0" err="1"/>
              <a:t>yüzyılın</a:t>
            </a:r>
            <a:r>
              <a:rPr lang="en-US" sz="2200" dirty="0"/>
              <a:t> </a:t>
            </a:r>
            <a:r>
              <a:rPr lang="en-US" sz="2200" dirty="0" err="1"/>
              <a:t>başlarında</a:t>
            </a:r>
            <a:r>
              <a:rPr lang="en-US" sz="2200" dirty="0"/>
              <a:t>, </a:t>
            </a:r>
            <a:r>
              <a:rPr lang="en-US" sz="2200" dirty="0" err="1"/>
              <a:t>Kral</a:t>
            </a:r>
            <a:r>
              <a:rPr lang="en-US" sz="2200" dirty="0"/>
              <a:t> </a:t>
            </a:r>
            <a:r>
              <a:rPr lang="en-US" sz="2200" dirty="0" err="1"/>
              <a:t>Taejong</a:t>
            </a:r>
            <a:r>
              <a:rPr lang="en-US" sz="2200" dirty="0"/>
              <a:t> </a:t>
            </a:r>
            <a:r>
              <a:rPr lang="en-US" sz="2200" dirty="0" err="1"/>
              <a:t>yeni</a:t>
            </a:r>
            <a:r>
              <a:rPr lang="en-US" sz="2200" dirty="0"/>
              <a:t> </a:t>
            </a:r>
            <a:r>
              <a:rPr lang="en-US" sz="2200" dirty="0" err="1"/>
              <a:t>bir</a:t>
            </a:r>
            <a:r>
              <a:rPr lang="en-US" sz="2200" dirty="0"/>
              <a:t> </a:t>
            </a:r>
            <a:r>
              <a:rPr lang="en-US" sz="2200" dirty="0" err="1"/>
              <a:t>saray</a:t>
            </a:r>
            <a:r>
              <a:rPr lang="en-US" sz="2200" dirty="0"/>
              <a:t> </a:t>
            </a:r>
            <a:r>
              <a:rPr lang="en-US" sz="2200" dirty="0" err="1"/>
              <a:t>inşa</a:t>
            </a:r>
            <a:r>
              <a:rPr lang="en-US" sz="2200" dirty="0"/>
              <a:t> </a:t>
            </a:r>
            <a:r>
              <a:rPr lang="en-US" sz="2200" dirty="0" err="1"/>
              <a:t>edilmesini</a:t>
            </a:r>
            <a:r>
              <a:rPr lang="en-US" sz="2200" dirty="0"/>
              <a:t> </a:t>
            </a:r>
            <a:r>
              <a:rPr lang="en-US" sz="2200" dirty="0" err="1"/>
              <a:t>emretti</a:t>
            </a:r>
            <a:r>
              <a:rPr lang="en-US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9553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CHANGDEOKGUNG SARAYI KOMPLEKSI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519" y="1663700"/>
            <a:ext cx="7339861" cy="4857944"/>
          </a:xfrm>
        </p:spPr>
      </p:pic>
    </p:spTree>
    <p:extLst>
      <p:ext uri="{BB962C8B-B14F-4D97-AF65-F5344CB8AC3E}">
        <p14:creationId xmlns:p14="http://schemas.microsoft.com/office/powerpoint/2010/main" val="2898841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Changdeokgung</a:t>
            </a:r>
            <a:r>
              <a:rPr lang="en-US" dirty="0"/>
              <a:t> </a:t>
            </a:r>
            <a:r>
              <a:rPr lang="en-US" dirty="0" err="1"/>
              <a:t>sarayı</a:t>
            </a:r>
            <a:r>
              <a:rPr lang="en-US" dirty="0"/>
              <a:t> </a:t>
            </a:r>
            <a:r>
              <a:rPr lang="en-US" dirty="0" err="1"/>
              <a:t>gizli</a:t>
            </a:r>
            <a:r>
              <a:rPr lang="en-US" dirty="0"/>
              <a:t> </a:t>
            </a:r>
            <a:r>
              <a:rPr lang="en-US" dirty="0" err="1"/>
              <a:t>bahçesi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36" y="2319048"/>
            <a:ext cx="5134436" cy="3416734"/>
          </a:xfrm>
        </p:spPr>
      </p:pic>
      <p:sp>
        <p:nvSpPr>
          <p:cNvPr id="5" name="Rectangle 4"/>
          <p:cNvSpPr/>
          <p:nvPr/>
        </p:nvSpPr>
        <p:spPr>
          <a:xfrm>
            <a:off x="5708073" y="244095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dağın</a:t>
            </a:r>
            <a:r>
              <a:rPr lang="en-US" dirty="0"/>
              <a:t> </a:t>
            </a:r>
            <a:r>
              <a:rPr lang="en-US" dirty="0" err="1"/>
              <a:t>eteklerinde</a:t>
            </a:r>
            <a:r>
              <a:rPr lang="en-US" dirty="0"/>
              <a:t> </a:t>
            </a:r>
            <a:r>
              <a:rPr lang="en-US" dirty="0" err="1"/>
              <a:t>yer</a:t>
            </a:r>
            <a:r>
              <a:rPr lang="en-US" dirty="0"/>
              <a:t> </a:t>
            </a:r>
            <a:r>
              <a:rPr lang="en-US" dirty="0" err="1"/>
              <a:t>alan</a:t>
            </a:r>
            <a:r>
              <a:rPr lang="en-US" dirty="0"/>
              <a:t>, </a:t>
            </a:r>
            <a:r>
              <a:rPr lang="en-US" dirty="0" err="1"/>
              <a:t>topografyayı</a:t>
            </a:r>
            <a:r>
              <a:rPr lang="en-US" dirty="0"/>
              <a:t>, </a:t>
            </a:r>
            <a:r>
              <a:rPr lang="en-US" dirty="0" err="1"/>
              <a:t>pungsu</a:t>
            </a:r>
            <a:r>
              <a:rPr lang="en-US" dirty="0"/>
              <a:t> </a:t>
            </a:r>
            <a:r>
              <a:rPr lang="en-US" dirty="0" err="1"/>
              <a:t>ilkelerine</a:t>
            </a:r>
            <a:r>
              <a:rPr lang="en-US" dirty="0"/>
              <a:t> </a:t>
            </a:r>
            <a:r>
              <a:rPr lang="en-US" dirty="0" err="1"/>
              <a:t>uygun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, </a:t>
            </a:r>
            <a:r>
              <a:rPr lang="en-US" dirty="0" err="1"/>
              <a:t>saray</a:t>
            </a:r>
            <a:r>
              <a:rPr lang="en-US" dirty="0"/>
              <a:t> </a:t>
            </a:r>
            <a:r>
              <a:rPr lang="en-US" dirty="0" err="1"/>
              <a:t>yapılarını</a:t>
            </a:r>
            <a:r>
              <a:rPr lang="en-US" dirty="0"/>
              <a:t> </a:t>
            </a:r>
            <a:r>
              <a:rPr lang="en-US" dirty="0" err="1"/>
              <a:t>güneye</a:t>
            </a:r>
            <a:r>
              <a:rPr lang="en-US" dirty="0"/>
              <a:t> </a:t>
            </a:r>
            <a:r>
              <a:rPr lang="en-US" dirty="0" err="1"/>
              <a:t>yerleştirerek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kuzeydeki</a:t>
            </a:r>
            <a:r>
              <a:rPr lang="en-US" dirty="0"/>
              <a:t> </a:t>
            </a:r>
            <a:r>
              <a:rPr lang="en-US" dirty="0" err="1"/>
              <a:t>Biwon</a:t>
            </a:r>
            <a:r>
              <a:rPr lang="en-US" dirty="0"/>
              <a:t>, </a:t>
            </a:r>
            <a:r>
              <a:rPr lang="en-US" dirty="0" err="1"/>
              <a:t>Gizli</a:t>
            </a:r>
            <a:r>
              <a:rPr lang="en-US" dirty="0"/>
              <a:t> </a:t>
            </a:r>
            <a:r>
              <a:rPr lang="en-US" dirty="0" err="1"/>
              <a:t>Bahçe</a:t>
            </a:r>
            <a:r>
              <a:rPr lang="en-US" dirty="0"/>
              <a:t> </a:t>
            </a:r>
            <a:r>
              <a:rPr lang="en-US" dirty="0" err="1"/>
              <a:t>adlı</a:t>
            </a:r>
            <a:r>
              <a:rPr lang="en-US" dirty="0"/>
              <a:t> </a:t>
            </a:r>
            <a:r>
              <a:rPr lang="en-US" dirty="0" err="1"/>
              <a:t>kuzeye</a:t>
            </a:r>
            <a:r>
              <a:rPr lang="en-US" dirty="0"/>
              <a:t> </a:t>
            </a:r>
            <a:r>
              <a:rPr lang="en-US" dirty="0" err="1"/>
              <a:t>geniş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arka</a:t>
            </a:r>
            <a:r>
              <a:rPr lang="en-US" dirty="0"/>
              <a:t> </a:t>
            </a:r>
            <a:r>
              <a:rPr lang="en-US" dirty="0" err="1"/>
              <a:t>bahçe</a:t>
            </a:r>
            <a:r>
              <a:rPr lang="en-US" dirty="0"/>
              <a:t> </a:t>
            </a:r>
            <a:r>
              <a:rPr lang="en-US" dirty="0" err="1"/>
              <a:t>dahil</a:t>
            </a:r>
            <a:r>
              <a:rPr lang="en-US" dirty="0"/>
              <a:t> </a:t>
            </a:r>
            <a:r>
              <a:rPr lang="en-US" dirty="0" err="1"/>
              <a:t>ederek</a:t>
            </a:r>
            <a:r>
              <a:rPr lang="en-US" dirty="0"/>
              <a:t> </a:t>
            </a:r>
            <a:r>
              <a:rPr lang="en-US" dirty="0" err="1"/>
              <a:t>kucaklamak</a:t>
            </a:r>
            <a:r>
              <a:rPr lang="en-US" dirty="0"/>
              <a:t> </a:t>
            </a:r>
            <a:r>
              <a:rPr lang="en-US" dirty="0" err="1"/>
              <a:t>üzere</a:t>
            </a:r>
            <a:r>
              <a:rPr lang="en-US" dirty="0"/>
              <a:t> </a:t>
            </a:r>
            <a:r>
              <a:rPr lang="en-US" dirty="0" err="1"/>
              <a:t>tasarlandı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890434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Changdeokgung</a:t>
            </a:r>
            <a:r>
              <a:rPr lang="en-US" dirty="0"/>
              <a:t> </a:t>
            </a:r>
            <a:r>
              <a:rPr lang="en-US" dirty="0" err="1"/>
              <a:t>sarayı</a:t>
            </a:r>
            <a:r>
              <a:rPr lang="en-US" dirty="0"/>
              <a:t> </a:t>
            </a:r>
            <a:r>
              <a:rPr lang="en-US" dirty="0" err="1"/>
              <a:t>gizli</a:t>
            </a:r>
            <a:r>
              <a:rPr lang="en-US" dirty="0"/>
              <a:t> </a:t>
            </a:r>
            <a:r>
              <a:rPr lang="en-US" dirty="0" err="1"/>
              <a:t>bahçesi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46" y="2093977"/>
            <a:ext cx="4894382" cy="274085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228" y="2093976"/>
            <a:ext cx="4957618" cy="27408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69848" y="5239480"/>
            <a:ext cx="92656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Bahçe</a:t>
            </a:r>
            <a:r>
              <a:rPr lang="en-US" dirty="0"/>
              <a:t>, </a:t>
            </a:r>
            <a:r>
              <a:rPr lang="en-US" dirty="0" err="1"/>
              <a:t>çimler</a:t>
            </a:r>
            <a:r>
              <a:rPr lang="en-US" dirty="0"/>
              <a:t>, </a:t>
            </a:r>
            <a:r>
              <a:rPr lang="en-US" dirty="0" err="1"/>
              <a:t>çiçekli</a:t>
            </a:r>
            <a:r>
              <a:rPr lang="en-US" dirty="0"/>
              <a:t> </a:t>
            </a:r>
            <a:r>
              <a:rPr lang="en-US" dirty="0" err="1"/>
              <a:t>ağaçlar</a:t>
            </a:r>
            <a:r>
              <a:rPr lang="en-US" dirty="0"/>
              <a:t>, </a:t>
            </a:r>
            <a:r>
              <a:rPr lang="en-US" dirty="0" err="1"/>
              <a:t>çiçekler</a:t>
            </a:r>
            <a:r>
              <a:rPr lang="en-US" dirty="0"/>
              <a:t>,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nilüfer</a:t>
            </a:r>
            <a:r>
              <a:rPr lang="en-US" dirty="0"/>
              <a:t> </a:t>
            </a:r>
            <a:r>
              <a:rPr lang="en-US" dirty="0" err="1"/>
              <a:t>havuzu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ormanlık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arka</a:t>
            </a:r>
            <a:r>
              <a:rPr lang="en-US" dirty="0"/>
              <a:t> </a:t>
            </a:r>
            <a:r>
              <a:rPr lang="en-US" dirty="0" err="1"/>
              <a:t>plana</a:t>
            </a:r>
            <a:r>
              <a:rPr lang="en-US" dirty="0"/>
              <a:t> </a:t>
            </a:r>
            <a:r>
              <a:rPr lang="en-US" dirty="0" err="1"/>
              <a:t>karşı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dizi</a:t>
            </a:r>
            <a:r>
              <a:rPr lang="en-US" dirty="0"/>
              <a:t> </a:t>
            </a:r>
            <a:r>
              <a:rPr lang="en-US" dirty="0" err="1"/>
              <a:t>terasla</a:t>
            </a:r>
            <a:r>
              <a:rPr lang="en-US" dirty="0"/>
              <a:t> </a:t>
            </a:r>
            <a:r>
              <a:rPr lang="en-US" dirty="0" err="1"/>
              <a:t>düzenlenmiştir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3425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Changdeokgung</a:t>
            </a:r>
            <a:r>
              <a:rPr lang="en-US" dirty="0"/>
              <a:t> </a:t>
            </a:r>
            <a:r>
              <a:rPr lang="en-US" dirty="0" err="1"/>
              <a:t>sarayı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55" y="2294371"/>
            <a:ext cx="3466173" cy="259628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244" y="2294371"/>
            <a:ext cx="3313142" cy="25962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386" y="2294371"/>
            <a:ext cx="3187862" cy="259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10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changgyeonggung</a:t>
            </a:r>
            <a:r>
              <a:rPr lang="en-US" dirty="0"/>
              <a:t> </a:t>
            </a:r>
            <a:r>
              <a:rPr lang="en-US" dirty="0" err="1"/>
              <a:t>sarayı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40" y="1969285"/>
            <a:ext cx="6336033" cy="3556099"/>
          </a:xfrm>
        </p:spPr>
      </p:pic>
      <p:sp>
        <p:nvSpPr>
          <p:cNvPr id="5" name="Rectangle 4"/>
          <p:cNvSpPr/>
          <p:nvPr/>
        </p:nvSpPr>
        <p:spPr>
          <a:xfrm>
            <a:off x="7176654" y="2609350"/>
            <a:ext cx="48906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Seul'un</a:t>
            </a:r>
            <a:r>
              <a:rPr lang="en-US" dirty="0"/>
              <a:t> </a:t>
            </a:r>
            <a:r>
              <a:rPr lang="en-US" dirty="0" err="1"/>
              <a:t>merkezinde</a:t>
            </a:r>
            <a:r>
              <a:rPr lang="en-US" dirty="0"/>
              <a:t> </a:t>
            </a:r>
            <a:r>
              <a:rPr lang="en-US" dirty="0" err="1"/>
              <a:t>bulunan</a:t>
            </a:r>
            <a:r>
              <a:rPr lang="en-US" dirty="0"/>
              <a:t> </a:t>
            </a:r>
            <a:r>
              <a:rPr lang="en-US" dirty="0" err="1"/>
              <a:t>Changgyeonggung</a:t>
            </a:r>
            <a:r>
              <a:rPr lang="en-US" dirty="0"/>
              <a:t> </a:t>
            </a:r>
            <a:r>
              <a:rPr lang="en-US" dirty="0" err="1"/>
              <a:t>Sarayı</a:t>
            </a:r>
            <a:r>
              <a:rPr lang="en-US" dirty="0"/>
              <a:t>, </a:t>
            </a:r>
            <a:r>
              <a:rPr lang="en-US" dirty="0" err="1"/>
              <a:t>kraliyet</a:t>
            </a:r>
            <a:r>
              <a:rPr lang="en-US" dirty="0"/>
              <a:t> </a:t>
            </a:r>
            <a:r>
              <a:rPr lang="en-US" dirty="0" err="1"/>
              <a:t>ikametgahı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kraliçe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kralın</a:t>
            </a:r>
            <a:r>
              <a:rPr lang="en-US" dirty="0"/>
              <a:t> </a:t>
            </a:r>
            <a:r>
              <a:rPr lang="en-US" dirty="0" err="1"/>
              <a:t>babası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ikincil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saray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kullanılmıştır</a:t>
            </a:r>
            <a:r>
              <a:rPr lang="en-US" dirty="0"/>
              <a:t>.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334289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içerik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1520" y="2093976"/>
            <a:ext cx="5580335" cy="4050792"/>
          </a:xfrm>
        </p:spPr>
        <p:txBody>
          <a:bodyPr>
            <a:normAutofit/>
          </a:bodyPr>
          <a:lstStyle/>
          <a:p>
            <a:r>
              <a:rPr lang="tr-TR" sz="2400" dirty="0"/>
              <a:t>Kore Mimarisinin Tarihi Gelişimi</a:t>
            </a:r>
          </a:p>
          <a:p>
            <a:r>
              <a:rPr lang="tr-TR" sz="2400" dirty="0"/>
              <a:t>Kore Dış Mimarisi</a:t>
            </a:r>
          </a:p>
          <a:p>
            <a:pPr marL="0" indent="0">
              <a:buNone/>
            </a:pPr>
            <a:r>
              <a:rPr lang="tr-TR" sz="2400" dirty="0"/>
              <a:t>-Tapınaklar</a:t>
            </a:r>
          </a:p>
          <a:p>
            <a:pPr marL="0" indent="0">
              <a:buNone/>
            </a:pPr>
            <a:r>
              <a:rPr lang="tr-TR" sz="2400" dirty="0"/>
              <a:t>-Evler</a:t>
            </a:r>
          </a:p>
          <a:p>
            <a:pPr marL="0" indent="0">
              <a:buNone/>
            </a:pPr>
            <a:r>
              <a:rPr lang="tr-TR" sz="2400" dirty="0"/>
              <a:t>-Saraylar</a:t>
            </a:r>
          </a:p>
          <a:p>
            <a:r>
              <a:rPr lang="tr-TR" sz="2400" dirty="0"/>
              <a:t>Kore İç Mimarisi</a:t>
            </a:r>
          </a:p>
          <a:p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3527" y="2093976"/>
            <a:ext cx="4761389" cy="357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521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Changdeokgung</a:t>
            </a:r>
            <a:r>
              <a:rPr lang="en-US" dirty="0"/>
              <a:t> </a:t>
            </a:r>
            <a:r>
              <a:rPr lang="en-US" dirty="0" err="1"/>
              <a:t>sarayı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8" y="1828799"/>
            <a:ext cx="5134514" cy="288174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842" y="1828799"/>
            <a:ext cx="5134514" cy="28817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93273" y="5107104"/>
            <a:ext cx="8146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Changgyeonggung</a:t>
            </a:r>
            <a:r>
              <a:rPr lang="en-US" dirty="0"/>
              <a:t> </a:t>
            </a:r>
            <a:r>
              <a:rPr lang="en-US" dirty="0" err="1"/>
              <a:t>Sarayı</a:t>
            </a:r>
            <a:r>
              <a:rPr lang="en-US" dirty="0"/>
              <a:t>, </a:t>
            </a:r>
            <a:r>
              <a:rPr lang="en-US" dirty="0" err="1"/>
              <a:t>Changdeokgung</a:t>
            </a:r>
            <a:r>
              <a:rPr lang="en-US" dirty="0"/>
              <a:t> </a:t>
            </a:r>
            <a:r>
              <a:rPr lang="en-US" dirty="0" err="1"/>
              <a:t>Sarayı</a:t>
            </a:r>
            <a:r>
              <a:rPr lang="en-US" dirty="0"/>
              <a:t>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birlikte</a:t>
            </a:r>
            <a:r>
              <a:rPr lang="en-US" dirty="0"/>
              <a:t>, </a:t>
            </a:r>
            <a:r>
              <a:rPr lang="en-US" dirty="0" err="1"/>
              <a:t>Donggwol</a:t>
            </a:r>
            <a:r>
              <a:rPr lang="en-US" dirty="0"/>
              <a:t> </a:t>
            </a:r>
            <a:r>
              <a:rPr lang="en-US" dirty="0" err="1"/>
              <a:t>veya</a:t>
            </a:r>
            <a:r>
              <a:rPr lang="en-US" dirty="0"/>
              <a:t> </a:t>
            </a:r>
            <a:r>
              <a:rPr lang="en-US" dirty="0" err="1"/>
              <a:t>Doğu</a:t>
            </a:r>
            <a:r>
              <a:rPr lang="en-US" dirty="0"/>
              <a:t> </a:t>
            </a:r>
            <a:r>
              <a:rPr lang="en-US" dirty="0" err="1"/>
              <a:t>Sarayı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biliniyordu</a:t>
            </a:r>
            <a:r>
              <a:rPr lang="en-US" dirty="0"/>
              <a:t>. Her </a:t>
            </a:r>
            <a:r>
              <a:rPr lang="en-US" dirty="0" err="1"/>
              <a:t>ikisi</a:t>
            </a:r>
            <a:r>
              <a:rPr lang="en-US" dirty="0"/>
              <a:t> de </a:t>
            </a:r>
            <a:r>
              <a:rPr lang="en-US" dirty="0" err="1"/>
              <a:t>arka</a:t>
            </a:r>
            <a:r>
              <a:rPr lang="en-US" dirty="0"/>
              <a:t> </a:t>
            </a:r>
            <a:r>
              <a:rPr lang="en-US" dirty="0" err="1"/>
              <a:t>bahçeyi</a:t>
            </a:r>
            <a:r>
              <a:rPr lang="en-US" dirty="0"/>
              <a:t> </a:t>
            </a:r>
            <a:r>
              <a:rPr lang="en-US" dirty="0" err="1"/>
              <a:t>paylaşır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68425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Iki</a:t>
            </a:r>
            <a:r>
              <a:rPr lang="en-US" dirty="0"/>
              <a:t> </a:t>
            </a:r>
            <a:r>
              <a:rPr lang="en-US" dirty="0" err="1"/>
              <a:t>sarayın</a:t>
            </a:r>
            <a:r>
              <a:rPr lang="en-US" dirty="0"/>
              <a:t> </a:t>
            </a:r>
            <a:r>
              <a:rPr lang="en-US" dirty="0" err="1"/>
              <a:t>ortak</a:t>
            </a:r>
            <a:r>
              <a:rPr lang="en-US" dirty="0"/>
              <a:t> </a:t>
            </a:r>
            <a:r>
              <a:rPr lang="en-US" dirty="0" err="1"/>
              <a:t>planı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864" y="1909124"/>
            <a:ext cx="7940445" cy="3786981"/>
          </a:xfrm>
        </p:spPr>
      </p:pic>
    </p:spTree>
    <p:extLst>
      <p:ext uri="{BB962C8B-B14F-4D97-AF65-F5344CB8AC3E}">
        <p14:creationId xmlns:p14="http://schemas.microsoft.com/office/powerpoint/2010/main" val="19586385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Gyeongbokgung</a:t>
            </a:r>
            <a:r>
              <a:rPr lang="en-US" dirty="0"/>
              <a:t> </a:t>
            </a:r>
            <a:r>
              <a:rPr lang="en-US" dirty="0" err="1"/>
              <a:t>sarayı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2093976"/>
            <a:ext cx="6869798" cy="36205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87499" y="2454625"/>
            <a:ext cx="4209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GYEONGBOKGUNG SARAYI'NA GIRIŞ</a:t>
            </a:r>
          </a:p>
        </p:txBody>
      </p:sp>
    </p:spTree>
    <p:extLst>
      <p:ext uri="{BB962C8B-B14F-4D97-AF65-F5344CB8AC3E}">
        <p14:creationId xmlns:p14="http://schemas.microsoft.com/office/powerpoint/2010/main" val="4218802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Heungnyemun</a:t>
            </a:r>
            <a:r>
              <a:rPr lang="en-US" dirty="0"/>
              <a:t> </a:t>
            </a:r>
            <a:r>
              <a:rPr lang="en-US" dirty="0" err="1"/>
              <a:t>kapısı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475" y="1967346"/>
            <a:ext cx="8566380" cy="3662700"/>
          </a:xfrm>
        </p:spPr>
      </p:pic>
    </p:spTree>
    <p:extLst>
      <p:ext uri="{BB962C8B-B14F-4D97-AF65-F5344CB8AC3E}">
        <p14:creationId xmlns:p14="http://schemas.microsoft.com/office/powerpoint/2010/main" val="37959688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Yeongjegyo</a:t>
            </a:r>
            <a:r>
              <a:rPr lang="en-US" dirty="0"/>
              <a:t> </a:t>
            </a:r>
            <a:r>
              <a:rPr lang="en-US" dirty="0" err="1"/>
              <a:t>köprüsü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291" y="1715900"/>
            <a:ext cx="6761018" cy="4546884"/>
          </a:xfrm>
        </p:spPr>
      </p:pic>
    </p:spTree>
    <p:extLst>
      <p:ext uri="{BB962C8B-B14F-4D97-AF65-F5344CB8AC3E}">
        <p14:creationId xmlns:p14="http://schemas.microsoft.com/office/powerpoint/2010/main" val="733707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Geunjeongmun</a:t>
            </a:r>
            <a:r>
              <a:rPr lang="en-US" dirty="0"/>
              <a:t> </a:t>
            </a:r>
            <a:r>
              <a:rPr lang="en-US" dirty="0" err="1"/>
              <a:t>kapısı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509" y="2093976"/>
            <a:ext cx="7924800" cy="3927701"/>
          </a:xfrm>
        </p:spPr>
      </p:pic>
    </p:spTree>
    <p:extLst>
      <p:ext uri="{BB962C8B-B14F-4D97-AF65-F5344CB8AC3E}">
        <p14:creationId xmlns:p14="http://schemas.microsoft.com/office/powerpoint/2010/main" val="27403479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Geunjeongjeon</a:t>
            </a:r>
            <a:r>
              <a:rPr lang="en-US" dirty="0"/>
              <a:t> </a:t>
            </a:r>
            <a:r>
              <a:rPr lang="en-US" dirty="0" err="1"/>
              <a:t>Salonu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Kraliyet</a:t>
            </a:r>
            <a:r>
              <a:rPr lang="en-US" dirty="0"/>
              <a:t> </a:t>
            </a:r>
            <a:r>
              <a:rPr lang="en-US" dirty="0" err="1"/>
              <a:t>Mahkemesi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2093976"/>
            <a:ext cx="7627505" cy="4219266"/>
          </a:xfrm>
        </p:spPr>
      </p:pic>
    </p:spTree>
    <p:extLst>
      <p:ext uri="{BB962C8B-B14F-4D97-AF65-F5344CB8AC3E}">
        <p14:creationId xmlns:p14="http://schemas.microsoft.com/office/powerpoint/2010/main" val="28106472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Geunjeongjeon Salonu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376" y="1787236"/>
            <a:ext cx="7700210" cy="4364181"/>
          </a:xfrm>
        </p:spPr>
      </p:pic>
    </p:spTree>
    <p:extLst>
      <p:ext uri="{BB962C8B-B14F-4D97-AF65-F5344CB8AC3E}">
        <p14:creationId xmlns:p14="http://schemas.microsoft.com/office/powerpoint/2010/main" val="22715402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Geleneksel</a:t>
            </a:r>
            <a:r>
              <a:rPr lang="en-US" dirty="0"/>
              <a:t> kore </a:t>
            </a:r>
            <a:r>
              <a:rPr lang="en-US" dirty="0" err="1"/>
              <a:t>evleri:hanok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" y="1884220"/>
            <a:ext cx="7328464" cy="3796144"/>
          </a:xfrm>
        </p:spPr>
      </p:pic>
      <p:sp>
        <p:nvSpPr>
          <p:cNvPr id="6" name="Rectangle 5"/>
          <p:cNvSpPr/>
          <p:nvPr/>
        </p:nvSpPr>
        <p:spPr>
          <a:xfrm>
            <a:off x="8398312" y="2339402"/>
            <a:ext cx="33389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Hanok</a:t>
            </a:r>
            <a:r>
              <a:rPr lang="en-US" dirty="0"/>
              <a:t>, Joseon </a:t>
            </a:r>
            <a:r>
              <a:rPr lang="en-US" dirty="0" err="1"/>
              <a:t>evleri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da </a:t>
            </a:r>
            <a:r>
              <a:rPr lang="en-US" dirty="0" err="1"/>
              <a:t>adlandırılan</a:t>
            </a:r>
            <a:r>
              <a:rPr lang="en-US" dirty="0"/>
              <a:t> Kore </a:t>
            </a:r>
            <a:r>
              <a:rPr lang="en-US" dirty="0" err="1"/>
              <a:t>geleneksel</a:t>
            </a:r>
            <a:r>
              <a:rPr lang="en-US" dirty="0"/>
              <a:t> </a:t>
            </a:r>
            <a:r>
              <a:rPr lang="en-US" dirty="0" err="1"/>
              <a:t>evlerini</a:t>
            </a:r>
            <a:r>
              <a:rPr lang="en-US" dirty="0"/>
              <a:t> </a:t>
            </a:r>
            <a:r>
              <a:rPr lang="en-US" dirty="0" err="1"/>
              <a:t>tanımlayan</a:t>
            </a:r>
            <a:r>
              <a:rPr lang="en-US" dirty="0"/>
              <a:t> </a:t>
            </a:r>
            <a:r>
              <a:rPr lang="en-US" dirty="0" err="1"/>
              <a:t>mimari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terimdir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791479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ondol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" y="1889412"/>
            <a:ext cx="10041915" cy="377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31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069848" y="193964"/>
            <a:ext cx="10058400" cy="1413163"/>
          </a:xfrm>
        </p:spPr>
        <p:txBody>
          <a:bodyPr/>
          <a:lstStyle/>
          <a:p>
            <a:r>
              <a:rPr lang="tr-TR" dirty="0"/>
              <a:t>Kore mimarisinin tarihi gelişimi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2"/>
          </p:nvPr>
        </p:nvSpPr>
        <p:spPr>
          <a:xfrm>
            <a:off x="1069848" y="1828800"/>
            <a:ext cx="4754880" cy="4821382"/>
          </a:xfrm>
        </p:spPr>
        <p:txBody>
          <a:bodyPr>
            <a:noAutofit/>
          </a:bodyPr>
          <a:lstStyle/>
          <a:p>
            <a:pPr algn="just"/>
            <a:r>
              <a:rPr lang="tr-TR" dirty="0"/>
              <a:t>Ülkenin mimari özelliklerinin temel ilham kaynakları:</a:t>
            </a:r>
          </a:p>
          <a:p>
            <a:pPr marL="0" indent="0" algn="ctr">
              <a:buNone/>
            </a:pPr>
            <a:r>
              <a:rPr lang="tr-TR" dirty="0"/>
              <a:t>    Budizm</a:t>
            </a:r>
          </a:p>
          <a:p>
            <a:pPr marL="0" indent="0" algn="ctr">
              <a:buNone/>
            </a:pPr>
            <a:r>
              <a:rPr lang="tr-TR" dirty="0"/>
              <a:t>   Çin felsefesi</a:t>
            </a:r>
          </a:p>
          <a:p>
            <a:pPr marL="0" indent="0" algn="ctr">
              <a:buNone/>
            </a:pPr>
            <a:r>
              <a:rPr lang="tr-TR" dirty="0"/>
              <a:t>    </a:t>
            </a:r>
            <a:r>
              <a:rPr lang="tr-TR" dirty="0" err="1"/>
              <a:t>Yin</a:t>
            </a:r>
            <a:r>
              <a:rPr lang="tr-TR" dirty="0"/>
              <a:t> </a:t>
            </a:r>
            <a:r>
              <a:rPr lang="tr-TR" dirty="0" err="1"/>
              <a:t>yang</a:t>
            </a:r>
            <a:endParaRPr lang="tr-TR" dirty="0"/>
          </a:p>
          <a:p>
            <a:pPr marL="0" indent="0" algn="ctr">
              <a:buNone/>
            </a:pPr>
            <a:r>
              <a:rPr lang="tr-TR" dirty="0"/>
              <a:t>    Taoizm,</a:t>
            </a:r>
          </a:p>
          <a:p>
            <a:pPr marL="0" indent="0" algn="ctr">
              <a:buNone/>
            </a:pPr>
            <a:r>
              <a:rPr lang="tr-TR" dirty="0"/>
              <a:t>    </a:t>
            </a:r>
            <a:r>
              <a:rPr lang="tr-TR" dirty="0" err="1"/>
              <a:t>Konfüçyüsçülük</a:t>
            </a:r>
            <a:endParaRPr lang="tr-TR" dirty="0"/>
          </a:p>
          <a:p>
            <a:pPr marL="0" indent="0" algn="ctr">
              <a:buNone/>
            </a:pPr>
            <a:endParaRPr lang="tr-TR" dirty="0"/>
          </a:p>
          <a:p>
            <a:pPr algn="just"/>
            <a:r>
              <a:rPr lang="tr-TR" dirty="0"/>
              <a:t>Çin ve Japonya ile benzerlik, kendine özgü tarz.</a:t>
            </a:r>
          </a:p>
          <a:p>
            <a:pPr algn="just"/>
            <a:r>
              <a:rPr lang="tr-TR" dirty="0"/>
              <a:t>Doğanın önemi</a:t>
            </a:r>
          </a:p>
          <a:p>
            <a:pPr algn="just"/>
            <a:r>
              <a:rPr lang="tr-TR" dirty="0"/>
              <a:t>Sade ve gösterişsiz</a:t>
            </a:r>
          </a:p>
          <a:p>
            <a:pPr marL="0" indent="0" algn="just">
              <a:buNone/>
            </a:pPr>
            <a:endParaRPr lang="tr-TR" dirty="0"/>
          </a:p>
        </p:txBody>
      </p:sp>
      <p:sp>
        <p:nvSpPr>
          <p:cNvPr id="8" name="İçerik Yer Tutucusu 7"/>
          <p:cNvSpPr>
            <a:spLocks noGrp="1"/>
          </p:cNvSpPr>
          <p:nvPr>
            <p:ph sz="quarter" idx="4"/>
          </p:nvPr>
        </p:nvSpPr>
        <p:spPr>
          <a:xfrm>
            <a:off x="7786255" y="1731818"/>
            <a:ext cx="4211781" cy="2119746"/>
          </a:xfrm>
        </p:spPr>
        <p:txBody>
          <a:bodyPr>
            <a:normAutofit/>
          </a:bodyPr>
          <a:lstStyle/>
          <a:p>
            <a:r>
              <a:rPr lang="tr-TR" dirty="0"/>
              <a:t>Tarih Öncesi Dönem</a:t>
            </a:r>
          </a:p>
          <a:p>
            <a:r>
              <a:rPr lang="tr-TR" dirty="0"/>
              <a:t>Üç Krallık Dönemi </a:t>
            </a:r>
          </a:p>
          <a:p>
            <a:r>
              <a:rPr lang="tr-TR" dirty="0"/>
              <a:t>Birleşik </a:t>
            </a:r>
            <a:r>
              <a:rPr lang="tr-TR" dirty="0" err="1"/>
              <a:t>Silla</a:t>
            </a:r>
            <a:r>
              <a:rPr lang="tr-TR" dirty="0"/>
              <a:t> Krallığı</a:t>
            </a:r>
          </a:p>
          <a:p>
            <a:r>
              <a:rPr lang="tr-TR" dirty="0" err="1"/>
              <a:t>Goryeo</a:t>
            </a:r>
            <a:r>
              <a:rPr lang="tr-TR" dirty="0"/>
              <a:t> Hanedanlığı</a:t>
            </a:r>
          </a:p>
          <a:p>
            <a:r>
              <a:rPr lang="tr-TR" dirty="0" err="1"/>
              <a:t>Joseon</a:t>
            </a:r>
            <a:r>
              <a:rPr lang="tr-TR" dirty="0"/>
              <a:t> Hanedanlığı</a:t>
            </a:r>
          </a:p>
          <a:p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727" y="4031672"/>
            <a:ext cx="5209309" cy="32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325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hanok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" y="2093976"/>
            <a:ext cx="6428436" cy="4051300"/>
          </a:xfrm>
        </p:spPr>
      </p:pic>
      <p:sp>
        <p:nvSpPr>
          <p:cNvPr id="5" name="Rectangle 4"/>
          <p:cNvSpPr/>
          <p:nvPr/>
        </p:nvSpPr>
        <p:spPr>
          <a:xfrm>
            <a:off x="7744691" y="2734631"/>
            <a:ext cx="37407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Çoğu</a:t>
            </a:r>
            <a:r>
              <a:rPr lang="en-US" dirty="0"/>
              <a:t> </a:t>
            </a:r>
            <a:r>
              <a:rPr lang="en-US" dirty="0" err="1"/>
              <a:t>ülkenin</a:t>
            </a:r>
            <a:r>
              <a:rPr lang="en-US" dirty="0"/>
              <a:t> </a:t>
            </a:r>
            <a:r>
              <a:rPr lang="en-US" dirty="0" err="1"/>
              <a:t>geleneksel</a:t>
            </a:r>
            <a:r>
              <a:rPr lang="en-US" dirty="0"/>
              <a:t> </a:t>
            </a:r>
            <a:r>
              <a:rPr lang="en-US" dirty="0" err="1"/>
              <a:t>mimarisi</a:t>
            </a:r>
            <a:r>
              <a:rPr lang="en-US" dirty="0"/>
              <a:t>, </a:t>
            </a:r>
            <a:r>
              <a:rPr lang="en-US" dirty="0" err="1"/>
              <a:t>çevresindeki</a:t>
            </a:r>
            <a:r>
              <a:rPr lang="en-US" dirty="0"/>
              <a:t> </a:t>
            </a:r>
            <a:r>
              <a:rPr lang="en-US" dirty="0" err="1"/>
              <a:t>doğal</a:t>
            </a:r>
            <a:r>
              <a:rPr lang="en-US" dirty="0"/>
              <a:t> </a:t>
            </a:r>
            <a:r>
              <a:rPr lang="en-US" dirty="0" err="1"/>
              <a:t>ortamda</a:t>
            </a:r>
            <a:r>
              <a:rPr lang="en-US" dirty="0"/>
              <a:t> </a:t>
            </a:r>
            <a:r>
              <a:rPr lang="en-US" dirty="0" err="1"/>
              <a:t>kolayca</a:t>
            </a:r>
            <a:r>
              <a:rPr lang="en-US" dirty="0"/>
              <a:t> </a:t>
            </a:r>
            <a:r>
              <a:rPr lang="en-US" dirty="0" err="1"/>
              <a:t>bulunan</a:t>
            </a:r>
            <a:r>
              <a:rPr lang="en-US" dirty="0"/>
              <a:t> </a:t>
            </a:r>
            <a:r>
              <a:rPr lang="en-US" dirty="0" err="1"/>
              <a:t>ahşap</a:t>
            </a:r>
            <a:r>
              <a:rPr lang="en-US" dirty="0"/>
              <a:t>, </a:t>
            </a:r>
            <a:r>
              <a:rPr lang="en-US" dirty="0" err="1"/>
              <a:t>toprak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taş</a:t>
            </a:r>
            <a:r>
              <a:rPr lang="en-US" dirty="0"/>
              <a:t> </a:t>
            </a:r>
            <a:r>
              <a:rPr lang="en-US" dirty="0" err="1"/>
              <a:t>gibi</a:t>
            </a:r>
            <a:r>
              <a:rPr lang="en-US" dirty="0"/>
              <a:t> </a:t>
            </a:r>
            <a:r>
              <a:rPr lang="en-US" dirty="0" err="1"/>
              <a:t>malzemeleri</a:t>
            </a:r>
            <a:r>
              <a:rPr lang="en-US" dirty="0"/>
              <a:t> </a:t>
            </a:r>
            <a:r>
              <a:rPr lang="en-US" dirty="0" err="1"/>
              <a:t>kullanır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40491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hanok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35" y="1899228"/>
            <a:ext cx="5388455" cy="358717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790" y="1899227"/>
            <a:ext cx="4872458" cy="360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31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Hanok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9" y="1706049"/>
            <a:ext cx="5362864" cy="357524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883" y="1747343"/>
            <a:ext cx="4791365" cy="359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289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Hanok</a:t>
            </a:r>
            <a:r>
              <a:rPr lang="en-US" dirty="0"/>
              <a:t> </a:t>
            </a:r>
            <a:r>
              <a:rPr lang="en-US" dirty="0" err="1"/>
              <a:t>planı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619" y="1946708"/>
            <a:ext cx="6165272" cy="3825234"/>
          </a:xfrm>
        </p:spPr>
      </p:pic>
    </p:spTree>
    <p:extLst>
      <p:ext uri="{BB962C8B-B14F-4D97-AF65-F5344CB8AC3E}">
        <p14:creationId xmlns:p14="http://schemas.microsoft.com/office/powerpoint/2010/main" val="40111549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Geleneksel</a:t>
            </a:r>
            <a:r>
              <a:rPr lang="en-US" dirty="0"/>
              <a:t> </a:t>
            </a:r>
            <a:r>
              <a:rPr lang="en-US" dirty="0" err="1"/>
              <a:t>evleri:cho-ga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2093976"/>
            <a:ext cx="4740100" cy="3142892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461" y="2093976"/>
            <a:ext cx="4843587" cy="3148332"/>
          </a:xfrm>
        </p:spPr>
      </p:pic>
    </p:spTree>
    <p:extLst>
      <p:ext uri="{BB962C8B-B14F-4D97-AF65-F5344CB8AC3E}">
        <p14:creationId xmlns:p14="http://schemas.microsoft.com/office/powerpoint/2010/main" val="510320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069848" y="138545"/>
            <a:ext cx="10058400" cy="1745673"/>
          </a:xfrm>
        </p:spPr>
        <p:txBody>
          <a:bodyPr/>
          <a:lstStyle/>
          <a:p>
            <a:r>
              <a:rPr lang="tr-TR" dirty="0"/>
              <a:t>TARİH ÖNCESİ DÖNEM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69848" y="2064326"/>
            <a:ext cx="5621897" cy="4599709"/>
          </a:xfrm>
        </p:spPr>
        <p:txBody>
          <a:bodyPr>
            <a:normAutofit/>
          </a:bodyPr>
          <a:lstStyle/>
          <a:p>
            <a:pPr algn="just"/>
            <a:r>
              <a:rPr lang="tr-TR" dirty="0"/>
              <a:t>Tunç Çağı-yamaçlara inşa edilmiş küçük yarı yeraltı evleri; dairesel ya da kare, 1.5 m derinliğinde, saz çatılı, ahşap çit… (M.Ö 1200)</a:t>
            </a:r>
          </a:p>
          <a:p>
            <a:pPr algn="just"/>
            <a:r>
              <a:rPr lang="tr-TR" b="1" dirty="0"/>
              <a:t>Dolmenler (</a:t>
            </a:r>
            <a:r>
              <a:rPr lang="ko-KR" altLang="en-US" b="1" dirty="0"/>
              <a:t>고인돌</a:t>
            </a:r>
            <a:r>
              <a:rPr lang="tr-TR" altLang="ko-KR" b="1" dirty="0"/>
              <a:t>): - </a:t>
            </a:r>
            <a:r>
              <a:rPr lang="tr-TR" altLang="ko-KR" dirty="0" err="1"/>
              <a:t>Monolitik</a:t>
            </a:r>
            <a:r>
              <a:rPr lang="tr-TR" altLang="ko-KR" dirty="0"/>
              <a:t> taşlardan yapılmış basit yapılar </a:t>
            </a:r>
          </a:p>
          <a:p>
            <a:pPr algn="just"/>
            <a:r>
              <a:rPr lang="tr-TR" dirty="0"/>
              <a:t>200.000 tanesi bilinmektedir. (%90 Güney Kore)</a:t>
            </a:r>
          </a:p>
          <a:p>
            <a:pPr algn="just"/>
            <a:r>
              <a:rPr lang="tr-TR" dirty="0"/>
              <a:t>Güney Kore, </a:t>
            </a:r>
            <a:r>
              <a:rPr lang="tr-TR" b="1" dirty="0" err="1"/>
              <a:t>Ganghwa</a:t>
            </a:r>
            <a:r>
              <a:rPr lang="tr-TR" b="1" dirty="0"/>
              <a:t> adasında </a:t>
            </a:r>
            <a:r>
              <a:rPr lang="tr-TR" dirty="0"/>
              <a:t>bulunan Bronz Çağı masa dolmenleri(M.Ö. 1000) Bu tür yapılar elit mezarların üstüne inşa edilmiştir.</a:t>
            </a:r>
          </a:p>
          <a:p>
            <a:pPr algn="just"/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1" y="290668"/>
            <a:ext cx="4610100" cy="298738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3301" y="3686175"/>
            <a:ext cx="476250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980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496290" y="263236"/>
            <a:ext cx="9631957" cy="1246909"/>
          </a:xfrm>
        </p:spPr>
        <p:txBody>
          <a:bodyPr/>
          <a:lstStyle/>
          <a:p>
            <a:r>
              <a:rPr lang="tr-TR" dirty="0"/>
              <a:t>ÜÇ KRALLIK DÖNEMİ (4.-7. YÜZYIL)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idx="1"/>
          </p:nvPr>
        </p:nvSpPr>
        <p:spPr>
          <a:xfrm>
            <a:off x="1066800" y="1399309"/>
            <a:ext cx="4754880" cy="648947"/>
          </a:xfrm>
        </p:spPr>
        <p:txBody>
          <a:bodyPr/>
          <a:lstStyle/>
          <a:p>
            <a:r>
              <a:rPr lang="tr-TR" dirty="0" err="1"/>
              <a:t>Goguryeo</a:t>
            </a:r>
            <a:r>
              <a:rPr lang="tr-TR" dirty="0"/>
              <a:t> (</a:t>
            </a:r>
            <a:r>
              <a:rPr lang="ko-KR" altLang="en-US" dirty="0"/>
              <a:t>고구려</a:t>
            </a:r>
            <a:r>
              <a:rPr lang="tr-TR" altLang="ko-KR" dirty="0"/>
              <a:t>)</a:t>
            </a:r>
            <a:endParaRPr lang="tr-TR" dirty="0"/>
          </a:p>
        </p:txBody>
      </p:sp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>
          <a:xfrm>
            <a:off x="706582" y="2189019"/>
            <a:ext cx="5118146" cy="4336472"/>
          </a:xfrm>
        </p:spPr>
        <p:txBody>
          <a:bodyPr>
            <a:normAutofit lnSpcReduction="10000"/>
          </a:bodyPr>
          <a:lstStyle/>
          <a:p>
            <a:pPr algn="just"/>
            <a:r>
              <a:rPr lang="tr-TR" dirty="0"/>
              <a:t>Mezarlar, duvar resimleri, Budist tapınakları, surlar</a:t>
            </a:r>
          </a:p>
          <a:p>
            <a:pPr algn="just"/>
            <a:r>
              <a:rPr lang="tr-TR" dirty="0" err="1"/>
              <a:t>Tonggou</a:t>
            </a:r>
            <a:r>
              <a:rPr lang="tr-TR" dirty="0"/>
              <a:t> kasabanın etrafında 8 km taş duvar</a:t>
            </a:r>
          </a:p>
          <a:p>
            <a:pPr algn="just"/>
            <a:r>
              <a:rPr lang="tr-TR" dirty="0" err="1"/>
              <a:t>Fushun'da</a:t>
            </a:r>
            <a:r>
              <a:rPr lang="tr-TR" dirty="0"/>
              <a:t> dört kapısı bulunan 2.3 km duvar </a:t>
            </a:r>
          </a:p>
          <a:p>
            <a:pPr algn="just"/>
            <a:r>
              <a:rPr lang="tr-TR" dirty="0" err="1"/>
              <a:t>Goguryeo'nun</a:t>
            </a:r>
            <a:r>
              <a:rPr lang="tr-TR" dirty="0"/>
              <a:t> başkenti olan Pyongyang‘da çok büyük binaları ve yapay tepeleri ve gölleri olan bahçeli saraylar.</a:t>
            </a:r>
          </a:p>
          <a:p>
            <a:pPr algn="just"/>
            <a:r>
              <a:rPr lang="tr-TR" dirty="0"/>
              <a:t>Kesme taş bloklardan yapılmış piramitlerin içine kare mezarlar </a:t>
            </a:r>
          </a:p>
          <a:p>
            <a:pPr algn="just"/>
            <a:r>
              <a:rPr lang="tr-TR" dirty="0"/>
              <a:t>Oluklu çatı, sekizgen sütunlar ve döner taş kapılar </a:t>
            </a:r>
          </a:p>
        </p:txBody>
      </p:sp>
      <p:sp>
        <p:nvSpPr>
          <p:cNvPr id="6" name="Metin Yer Tutucusu 5"/>
          <p:cNvSpPr>
            <a:spLocks noGrp="1"/>
          </p:cNvSpPr>
          <p:nvPr>
            <p:ph type="body" sz="quarter" idx="3"/>
          </p:nvPr>
        </p:nvSpPr>
        <p:spPr>
          <a:xfrm>
            <a:off x="6373367" y="1454728"/>
            <a:ext cx="4754880" cy="734292"/>
          </a:xfrm>
        </p:spPr>
        <p:txBody>
          <a:bodyPr/>
          <a:lstStyle/>
          <a:p>
            <a:r>
              <a:rPr lang="tr-TR" dirty="0" err="1"/>
              <a:t>Baekje</a:t>
            </a:r>
            <a:r>
              <a:rPr lang="tr-TR" dirty="0"/>
              <a:t> (</a:t>
            </a:r>
            <a:r>
              <a:rPr lang="ko-KR" altLang="en-US" dirty="0"/>
              <a:t>백제</a:t>
            </a:r>
            <a:r>
              <a:rPr lang="tr-TR" altLang="ko-KR" dirty="0"/>
              <a:t>)</a:t>
            </a:r>
            <a:endParaRPr lang="tr-TR" dirty="0"/>
          </a:p>
        </p:txBody>
      </p:sp>
      <p:sp>
        <p:nvSpPr>
          <p:cNvPr id="7" name="İçerik Yer Tutucusu 6"/>
          <p:cNvSpPr>
            <a:spLocks noGrp="1"/>
          </p:cNvSpPr>
          <p:nvPr>
            <p:ph sz="quarter" idx="4"/>
          </p:nvPr>
        </p:nvSpPr>
        <p:spPr>
          <a:xfrm>
            <a:off x="6364223" y="2327564"/>
            <a:ext cx="4982649" cy="1537854"/>
          </a:xfrm>
        </p:spPr>
        <p:txBody>
          <a:bodyPr/>
          <a:lstStyle/>
          <a:p>
            <a:pPr algn="just"/>
            <a:r>
              <a:rPr lang="tr-TR" dirty="0"/>
              <a:t>Üç krallığın en iyisi.</a:t>
            </a:r>
          </a:p>
          <a:p>
            <a:pPr algn="just"/>
            <a:r>
              <a:rPr lang="tr-TR" b="1" dirty="0"/>
              <a:t>Pagoda: </a:t>
            </a:r>
            <a:r>
              <a:rPr lang="tr-TR" dirty="0"/>
              <a:t>genellikle çokgen planlı kuleler biçiminde olan tapınaklar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7890" y="4017818"/>
            <a:ext cx="5194622" cy="278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29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ÜÇ KRALLIK DÖNEMİ (4.-7. YÜZYIL)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066800" y="2048255"/>
            <a:ext cx="7772400" cy="985889"/>
          </a:xfrm>
        </p:spPr>
        <p:txBody>
          <a:bodyPr/>
          <a:lstStyle/>
          <a:p>
            <a:pPr algn="ctr"/>
            <a:r>
              <a:rPr lang="tr-TR" dirty="0" err="1"/>
              <a:t>Silla</a:t>
            </a:r>
            <a:r>
              <a:rPr lang="tr-TR" dirty="0"/>
              <a:t> Dönemi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1069848" y="3269673"/>
            <a:ext cx="6148370" cy="3117271"/>
          </a:xfrm>
        </p:spPr>
        <p:txBody>
          <a:bodyPr/>
          <a:lstStyle/>
          <a:p>
            <a:pPr algn="just"/>
            <a:r>
              <a:rPr lang="tr-TR" dirty="0" err="1"/>
              <a:t>Silla</a:t>
            </a:r>
            <a:r>
              <a:rPr lang="tr-TR" dirty="0"/>
              <a:t> mezarları, toprak höyüğü ile örtülmüş ahşap odalar</a:t>
            </a:r>
          </a:p>
          <a:p>
            <a:pPr algn="just"/>
            <a:r>
              <a:rPr lang="tr-TR" dirty="0"/>
              <a:t>Taşlar arasına kil tabakaları</a:t>
            </a:r>
          </a:p>
          <a:p>
            <a:pPr algn="just"/>
            <a:r>
              <a:rPr lang="tr-TR" dirty="0" err="1"/>
              <a:t>Gyeongju</a:t>
            </a:r>
            <a:r>
              <a:rPr lang="tr-TR" dirty="0"/>
              <a:t>- </a:t>
            </a:r>
            <a:r>
              <a:rPr lang="tr-TR" dirty="0" err="1"/>
              <a:t>Silla'nın</a:t>
            </a:r>
            <a:r>
              <a:rPr lang="tr-TR" dirty="0"/>
              <a:t> başkenti 7. yüzyılın ortalarında </a:t>
            </a:r>
            <a:r>
              <a:rPr lang="tr-TR" dirty="0" err="1"/>
              <a:t>Cheomseongdae</a:t>
            </a:r>
            <a:r>
              <a:rPr lang="tr-TR" dirty="0"/>
              <a:t> gözlemevi. (9 m., güneş saati) Doğu Asya'da hayatta kalan en eski gözlemevi.</a:t>
            </a:r>
          </a:p>
          <a:p>
            <a:pPr algn="just"/>
            <a:endParaRPr lang="tr-TR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8029" y="2218542"/>
            <a:ext cx="3913971" cy="46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973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van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Birleşik </a:t>
            </a:r>
            <a:r>
              <a:rPr lang="tr-TR" dirty="0" err="1"/>
              <a:t>silla</a:t>
            </a:r>
            <a:r>
              <a:rPr lang="tr-TR" dirty="0"/>
              <a:t> krallığı (</a:t>
            </a:r>
            <a:r>
              <a:rPr lang="tr-TR" b="1" dirty="0"/>
              <a:t>668-935)</a:t>
            </a:r>
            <a:endParaRPr lang="tr-TR" dirty="0"/>
          </a:p>
        </p:txBody>
      </p:sp>
      <p:sp>
        <p:nvSpPr>
          <p:cNvPr id="8" name="İçerik Yer Tutucusu 7"/>
          <p:cNvSpPr>
            <a:spLocks noGrp="1"/>
          </p:cNvSpPr>
          <p:nvPr>
            <p:ph idx="1"/>
          </p:nvPr>
        </p:nvSpPr>
        <p:spPr>
          <a:xfrm>
            <a:off x="1069848" y="2895600"/>
            <a:ext cx="4915316" cy="3699163"/>
          </a:xfrm>
        </p:spPr>
        <p:txBody>
          <a:bodyPr/>
          <a:lstStyle/>
          <a:p>
            <a:r>
              <a:rPr lang="tr-TR" dirty="0"/>
              <a:t>Budist </a:t>
            </a:r>
            <a:r>
              <a:rPr lang="tr-TR" dirty="0" err="1"/>
              <a:t>Seokguram</a:t>
            </a:r>
            <a:r>
              <a:rPr lang="tr-TR" dirty="0"/>
              <a:t> Mağarası</a:t>
            </a:r>
          </a:p>
          <a:p>
            <a:pPr>
              <a:buFontTx/>
              <a:buChar char="-"/>
            </a:pPr>
            <a:r>
              <a:rPr lang="tr-TR" dirty="0"/>
              <a:t>Dikdörtgen biçiminde giriş holü</a:t>
            </a:r>
          </a:p>
          <a:p>
            <a:pPr>
              <a:buFontTx/>
              <a:buChar char="-"/>
            </a:pPr>
            <a:r>
              <a:rPr lang="tr-TR" dirty="0"/>
              <a:t>Granit kayadan yontulmuş 3.5 m yüksekliğinde bir taht</a:t>
            </a:r>
          </a:p>
          <a:p>
            <a:pPr>
              <a:buFontTx/>
              <a:buChar char="-"/>
            </a:pPr>
            <a:r>
              <a:rPr lang="tr-TR" dirty="0" err="1"/>
              <a:t>Seokguram</a:t>
            </a:r>
            <a:r>
              <a:rPr lang="tr-TR" dirty="0"/>
              <a:t>, </a:t>
            </a:r>
            <a:r>
              <a:rPr lang="tr-TR" dirty="0" err="1"/>
              <a:t>Silla’nın</a:t>
            </a:r>
            <a:r>
              <a:rPr lang="tr-TR" dirty="0"/>
              <a:t> mimari, matematik, geometri, fizik, din ve sanat bilgilerinin bileşimlerini temsil eder.</a:t>
            </a: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857" y="2093976"/>
            <a:ext cx="5362143" cy="519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82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GORYEO HANEDANLIĞI (</a:t>
            </a:r>
            <a:r>
              <a:rPr lang="tr-TR" b="1" dirty="0"/>
              <a:t>918-1392)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69848" y="1981200"/>
            <a:ext cx="10058400" cy="2175164"/>
          </a:xfrm>
        </p:spPr>
        <p:txBody>
          <a:bodyPr>
            <a:normAutofit/>
          </a:bodyPr>
          <a:lstStyle/>
          <a:p>
            <a:pPr algn="just"/>
            <a:r>
              <a:rPr lang="tr-TR" dirty="0"/>
              <a:t>Kore’de hayatta kalan en eski ahşap yapılardan biri-</a:t>
            </a:r>
            <a:r>
              <a:rPr lang="tr-TR" dirty="0" err="1"/>
              <a:t>Pusok</a:t>
            </a:r>
            <a:r>
              <a:rPr lang="tr-TR" dirty="0"/>
              <a:t> tapınağı</a:t>
            </a:r>
          </a:p>
          <a:p>
            <a:pPr algn="just"/>
            <a:r>
              <a:rPr lang="tr-TR" dirty="0"/>
              <a:t>Ahşap sütunlar, taş pagodalar.</a:t>
            </a:r>
          </a:p>
          <a:p>
            <a:pPr algn="just"/>
            <a:r>
              <a:rPr lang="tr-TR" dirty="0"/>
              <a:t>Kral </a:t>
            </a:r>
            <a:r>
              <a:rPr lang="tr-TR" dirty="0" err="1"/>
              <a:t>Kongmin</a:t>
            </a:r>
            <a:r>
              <a:rPr lang="tr-TR" dirty="0"/>
              <a:t> ve Moğol karısı </a:t>
            </a:r>
            <a:r>
              <a:rPr lang="tr-TR" dirty="0" err="1"/>
              <a:t>Noguk'a</a:t>
            </a:r>
            <a:r>
              <a:rPr lang="tr-TR" dirty="0"/>
              <a:t> ait türbe en iyi korunmuş yerlerdendir. Türbenin iki höyüğü </a:t>
            </a:r>
            <a:r>
              <a:rPr lang="tr-TR" dirty="0" err="1"/>
              <a:t>yin</a:t>
            </a:r>
            <a:r>
              <a:rPr lang="tr-TR" dirty="0"/>
              <a:t> ve </a:t>
            </a:r>
            <a:r>
              <a:rPr lang="tr-TR" dirty="0" err="1"/>
              <a:t>yang'ı</a:t>
            </a:r>
            <a:r>
              <a:rPr lang="tr-TR" dirty="0"/>
              <a:t> temsil eden kaplan ve koyun heykelleriyle taştan korkuluklara sahiptir. Höyüğün içinde, duvar resimleri ve tavan takımyıldızları ile süslenmiş iki taş oda bulunmaktadır.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309" y="4300105"/>
            <a:ext cx="7107381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014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JOSEON DÖNEMİ </a:t>
            </a:r>
            <a:r>
              <a:rPr lang="tr-TR" b="1" dirty="0"/>
              <a:t>(1392–1910)</a:t>
            </a:r>
            <a:br>
              <a:rPr lang="tr-TR" b="1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69848" y="2121408"/>
            <a:ext cx="5067716" cy="4050792"/>
          </a:xfrm>
        </p:spPr>
        <p:txBody>
          <a:bodyPr/>
          <a:lstStyle/>
          <a:p>
            <a:pPr algn="just"/>
            <a:r>
              <a:rPr lang="tr-TR" dirty="0"/>
              <a:t>Budist tapınaklarından Konfüçyüs kurumlarına geçiş…</a:t>
            </a:r>
          </a:p>
          <a:p>
            <a:pPr algn="just"/>
            <a:r>
              <a:rPr lang="tr-TR" dirty="0"/>
              <a:t>Neo-</a:t>
            </a:r>
            <a:r>
              <a:rPr lang="tr-TR" dirty="0" err="1"/>
              <a:t>Konfüçyüsçülük</a:t>
            </a:r>
            <a:r>
              <a:rPr lang="tr-TR" dirty="0"/>
              <a:t> ile yeni mimari paradigmalar. </a:t>
            </a:r>
          </a:p>
          <a:p>
            <a:pPr algn="just"/>
            <a:r>
              <a:rPr lang="tr-TR" dirty="0"/>
              <a:t>Büyük saray ve tapınak </a:t>
            </a:r>
            <a:r>
              <a:rPr lang="tr-TR" dirty="0" err="1"/>
              <a:t>binalari</a:t>
            </a:r>
            <a:endParaRPr lang="tr-TR" dirty="0"/>
          </a:p>
          <a:p>
            <a:pPr algn="just"/>
            <a:r>
              <a:rPr lang="tr-TR" dirty="0" err="1"/>
              <a:t>Kyongbok</a:t>
            </a:r>
            <a:r>
              <a:rPr lang="tr-TR" dirty="0"/>
              <a:t> sarayı</a:t>
            </a:r>
          </a:p>
          <a:p>
            <a:pPr algn="just"/>
            <a:r>
              <a:rPr lang="tr-TR" dirty="0" err="1"/>
              <a:t>Namdemun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7673" y="2719786"/>
            <a:ext cx="5749636" cy="285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044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Wood Type Yazı Tipi">
  <a:themeElements>
    <a:clrScheme name="Wood Type Yazı Tipi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 Yazı Tipi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 Yazı Tipi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Geniş ekran</PresentationFormat>
  <Slides>34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34</vt:i4>
      </vt:variant>
    </vt:vector>
  </HeadingPairs>
  <TitlesOfParts>
    <vt:vector size="35" baseType="lpstr">
      <vt:lpstr>Wood Type Yazı Tipi</vt:lpstr>
      <vt:lpstr>GELENEKSEL KORE MİMARİSİ VE EVLERİ</vt:lpstr>
      <vt:lpstr>içerik</vt:lpstr>
      <vt:lpstr>Kore mimarisinin tarihi gelişimi</vt:lpstr>
      <vt:lpstr>TARİH ÖNCESİ DÖNEM</vt:lpstr>
      <vt:lpstr>ÜÇ KRALLIK DÖNEMİ (4.-7. YÜZYIL)</vt:lpstr>
      <vt:lpstr>ÜÇ KRALLIK DÖNEMİ (4.-7. YÜZYIL)</vt:lpstr>
      <vt:lpstr>Birleşik silla krallığı (668-935)</vt:lpstr>
      <vt:lpstr>GORYEO HANEDANLIĞI (918-1392) </vt:lpstr>
      <vt:lpstr>JOSEON DÖNEMİ (1392–1910) </vt:lpstr>
      <vt:lpstr>TAPINAKLAR</vt:lpstr>
      <vt:lpstr>Bulguksa tapınağı</vt:lpstr>
      <vt:lpstr>Haeınsa tapınağı</vt:lpstr>
      <vt:lpstr>Jogyesa tapınağı</vt:lpstr>
      <vt:lpstr>JOSEON DÖNEMİ SARAY MİMARİSİ</vt:lpstr>
      <vt:lpstr>CHANGDEOKGUNG SARAYI KOMPLEKSI </vt:lpstr>
      <vt:lpstr>Changdeokgung sarayı gizli bahçesi</vt:lpstr>
      <vt:lpstr>Changdeokgung sarayı gizli bahçesi</vt:lpstr>
      <vt:lpstr>Changdeokgung sarayı</vt:lpstr>
      <vt:lpstr>changgyeonggung sarayı</vt:lpstr>
      <vt:lpstr>Changdeokgung sarayı</vt:lpstr>
      <vt:lpstr>Iki sarayın ortak planı</vt:lpstr>
      <vt:lpstr>Gyeongbokgung sarayı</vt:lpstr>
      <vt:lpstr>Heungnyemun kapısı</vt:lpstr>
      <vt:lpstr>Yeongjegyo köprüsü</vt:lpstr>
      <vt:lpstr>Geunjeongmun kapısı</vt:lpstr>
      <vt:lpstr>Geunjeongjeon Salonu ve Kraliyet Mahkemesi</vt:lpstr>
      <vt:lpstr>Geunjeongjeon Salonu </vt:lpstr>
      <vt:lpstr>Geleneksel kore evleri:hanok</vt:lpstr>
      <vt:lpstr>ondol</vt:lpstr>
      <vt:lpstr>hanok</vt:lpstr>
      <vt:lpstr>hanok</vt:lpstr>
      <vt:lpstr>Hanok</vt:lpstr>
      <vt:lpstr>Hanok planı</vt:lpstr>
      <vt:lpstr>Geleneksel evleri:cho-ga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GELENEKSEL KORE MİMARİSİ VE EVLERİ</dc:title>
  <cp:lastModifiedBy>elif meşe</cp:lastModifiedBy>
  <cp:revision>1</cp:revision>
  <dcterms:modified xsi:type="dcterms:W3CDTF">2019-04-06T12:50:41Z</dcterms:modified>
</cp:coreProperties>
</file>