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79" r:id="rId3"/>
    <p:sldId id="258" r:id="rId4"/>
    <p:sldId id="259" r:id="rId5"/>
    <p:sldId id="280" r:id="rId6"/>
    <p:sldId id="260" r:id="rId7"/>
    <p:sldId id="261" r:id="rId8"/>
    <p:sldId id="262" r:id="rId9"/>
    <p:sldId id="263" r:id="rId10"/>
    <p:sldId id="264" r:id="rId11"/>
    <p:sldId id="265" r:id="rId12"/>
    <p:sldId id="267" r:id="rId13"/>
    <p:sldId id="269" r:id="rId14"/>
    <p:sldId id="268" r:id="rId15"/>
    <p:sldId id="270" r:id="rId16"/>
    <p:sldId id="271" r:id="rId17"/>
    <p:sldId id="272" r:id="rId18"/>
    <p:sldId id="273" r:id="rId19"/>
    <p:sldId id="274" r:id="rId20"/>
    <p:sldId id="281"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3/17/2020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3/17/2020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ru-RU" sz="4400" i="1" dirty="0">
                <a:solidFill>
                  <a:schemeClr val="tx1"/>
                </a:solidFill>
              </a:rPr>
              <a:t>История</a:t>
            </a:r>
            <a:r>
              <a:rPr lang="ru-RU" sz="4400" dirty="0">
                <a:solidFill>
                  <a:schemeClr val="tx1"/>
                </a:solidFill>
              </a:rPr>
              <a:t> </a:t>
            </a:r>
            <a:r>
              <a:rPr lang="ru-RU" sz="4400" i="1" dirty="0">
                <a:solidFill>
                  <a:schemeClr val="tx1"/>
                </a:solidFill>
              </a:rPr>
              <a:t>русской</a:t>
            </a:r>
            <a:r>
              <a:rPr lang="ru-RU" sz="4400" dirty="0">
                <a:solidFill>
                  <a:schemeClr val="tx1"/>
                </a:solidFill>
              </a:rPr>
              <a:t> </a:t>
            </a:r>
            <a:r>
              <a:rPr lang="ru-RU" sz="4400" i="1" dirty="0">
                <a:solidFill>
                  <a:schemeClr val="tx1"/>
                </a:solidFill>
              </a:rPr>
              <a:t>культуры</a:t>
            </a:r>
            <a:endParaRPr lang="en-US" sz="4400" i="1"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ru-RU" i="1" dirty="0">
                <a:solidFill>
                  <a:schemeClr val="tx1"/>
                </a:solidFill>
              </a:rPr>
              <a:t>ЛЕКЦИЯ</a:t>
            </a:r>
            <a:r>
              <a:rPr lang="ru-RU" dirty="0">
                <a:solidFill>
                  <a:schemeClr val="tx1"/>
                </a:solidFill>
              </a:rPr>
              <a:t> 2</a:t>
            </a:r>
            <a:endParaRPr lang="en-US"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B144756A-694A-4A1F-87B4-97A2B14C32E7}"/>
              </a:ext>
            </a:extLst>
          </p:cNvPr>
          <p:cNvPicPr>
            <a:picLocks noChangeAspect="1"/>
          </p:cNvPicPr>
          <p:nvPr/>
        </p:nvPicPr>
        <p:blipFill>
          <a:blip r:embed="rId3"/>
          <a:stretch>
            <a:fillRect/>
          </a:stretch>
        </p:blipFill>
        <p:spPr>
          <a:xfrm>
            <a:off x="4751916" y="1565603"/>
            <a:ext cx="6670530" cy="3573985"/>
          </a:xfrm>
          <a:prstGeom prst="rect">
            <a:avLst/>
          </a:prstGeom>
        </p:spPr>
      </p:pic>
    </p:spTree>
    <p:extLst>
      <p:ext uri="{BB962C8B-B14F-4D97-AF65-F5344CB8AC3E}">
        <p14:creationId xmlns:p14="http://schemas.microsoft.com/office/powerpoint/2010/main" val="397750112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27964" y="237744"/>
            <a:ext cx="6718433" cy="5638936"/>
          </a:xfrm>
        </p:spPr>
        <p:txBody>
          <a:bodyPr>
            <a:noAutofit/>
          </a:bodyPr>
          <a:lstStyle/>
          <a:p>
            <a:pPr algn="just">
              <a:lnSpc>
                <a:spcPct val="100000"/>
              </a:lnSpc>
              <a:spcBef>
                <a:spcPts val="600"/>
              </a:spcBef>
              <a:spcAft>
                <a:spcPts val="1000"/>
              </a:spcAft>
            </a:pPr>
            <a:r>
              <a:rPr lang="ru-RU" sz="2000" i="1" dirty="0">
                <a:latin typeface="Arial" panose="020B0604020202020204" pitchFamily="34" charset="0"/>
                <a:ea typeface="Calibri" panose="020F0502020204030204" pitchFamily="34" charset="0"/>
                <a:cs typeface="Arial" panose="020B0604020202020204" pitchFamily="34" charset="0"/>
              </a:rPr>
              <a:t>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Христианство принесло на Русь и много переводной литературы. Среди переводов встречались и книги светского содержания, хотя, конечно, их было очень мало. Большая часть книг была религиозного содержания. Они служили неким подобием руководства к богослужению.</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Одним из первых литературных жанров стало летописание. Летописание – описание исторических событий по годам. Летописи, как правило, велись в крупных письменных центрах Новгорода и Киева.</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В середине 12 века князь Святополк поручает написание новой летописи монаху Киево-Печерского монастыря Нестору. Таким образом Нестор стал автором «Повести временных лет», одного из важнейших литературных и исторических памятников русской культуры. </a:t>
            </a: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063956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5638936"/>
          </a:xfrm>
        </p:spPr>
        <p:txBody>
          <a:bodyPr>
            <a:noAutofit/>
          </a:bodyPr>
          <a:lstStyle/>
          <a:p>
            <a:pPr algn="just">
              <a:lnSpc>
                <a:spcPct val="100000"/>
              </a:lnSpc>
              <a:spcBef>
                <a:spcPts val="600"/>
              </a:spcBef>
              <a:spcAft>
                <a:spcPts val="10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a:latin typeface="Arial" panose="020B0604020202020204" pitchFamily="34" charset="0"/>
                <a:ea typeface="Arial Unicode MS" panose="020B0604020202020204" pitchFamily="34" charset="-128"/>
                <a:cs typeface="Arial" panose="020B0604020202020204" pitchFamily="34" charset="0"/>
              </a:rPr>
              <a:t>Поучение – другой важный жанр древнерусской литературы. «Слово о законе и благодати», написанное священником Илларионом, является одним из важнейших памятников этого жанра. Книга датируется серединой 11 века. Именно Илларион стал первым </a:t>
            </a:r>
            <a:r>
              <a:rPr lang="tr-TR" sz="2000" i="1" dirty="0">
                <a:latin typeface="Arial" panose="020B0604020202020204" pitchFamily="34" charset="0"/>
                <a:ea typeface="Arial Unicode MS" panose="020B0604020202020204" pitchFamily="34" charset="-128"/>
                <a:cs typeface="Arial" panose="020B0604020202020204" pitchFamily="34" charset="0"/>
              </a:rPr>
              <a:t>  </a:t>
            </a:r>
            <a:r>
              <a:rPr lang="ru-RU" sz="2000" i="1" dirty="0">
                <a:latin typeface="Arial" panose="020B0604020202020204" pitchFamily="34" charset="0"/>
                <a:ea typeface="Arial Unicode MS" panose="020B0604020202020204" pitchFamily="34" charset="-128"/>
                <a:cs typeface="Arial" panose="020B0604020202020204" pitchFamily="34" charset="0"/>
              </a:rPr>
              <a:t>русским митрополитом.</a:t>
            </a:r>
            <a:br>
              <a:rPr lang="ru-RU" sz="2000" i="1" dirty="0">
                <a:latin typeface="Arial" panose="020B0604020202020204" pitchFamily="34" charset="0"/>
                <a:ea typeface="Arial Unicode MS" panose="020B0604020202020204" pitchFamily="34" charset="-128"/>
                <a:cs typeface="Arial" panose="020B0604020202020204" pitchFamily="34" charset="0"/>
              </a:rPr>
            </a:br>
            <a:r>
              <a:rPr lang="ru-RU" sz="2000" i="1" dirty="0">
                <a:latin typeface="Arial" panose="020B0604020202020204" pitchFamily="34" charset="0"/>
                <a:ea typeface="Arial Unicode MS" panose="020B0604020202020204" pitchFamily="34" charset="-128"/>
                <a:cs typeface="Arial" panose="020B0604020202020204" pitchFamily="34" charset="0"/>
              </a:rPr>
              <a:t>	Другой не менее ценный памятник этого жанра – «Поучение детям» Владимира Мономаха. Датируется началом 12 века. «Поучение детям» является, своего рода, политическим завещанием и отражает тревогу Владимира Мономаха за судьбу Руси.   </a:t>
            </a:r>
            <a:br>
              <a:rPr lang="ru-RU" sz="2000" i="1" dirty="0">
                <a:latin typeface="Arial" panose="020B0604020202020204" pitchFamily="34" charset="0"/>
                <a:ea typeface="Arial Unicode MS" panose="020B0604020202020204" pitchFamily="34" charset="-128"/>
                <a:cs typeface="Arial" panose="020B0604020202020204" pitchFamily="34" charset="0"/>
              </a:rPr>
            </a:br>
            <a:r>
              <a:rPr lang="ru-RU" sz="2000" i="1" dirty="0">
                <a:latin typeface="Arial" panose="020B0604020202020204" pitchFamily="34" charset="0"/>
                <a:ea typeface="Arial Unicode MS" panose="020B0604020202020204" pitchFamily="34" charset="-128"/>
                <a:cs typeface="Arial" panose="020B0604020202020204" pitchFamily="34" charset="0"/>
              </a:rPr>
              <a:t>   </a:t>
            </a:r>
            <a:br>
              <a:rPr lang="ru-RU" sz="2000" i="1" dirty="0">
                <a:latin typeface="Arial" panose="020B0604020202020204" pitchFamily="34" charset="0"/>
                <a:ea typeface="Arial Unicode MS" panose="020B0604020202020204" pitchFamily="34" charset="-128"/>
                <a:cs typeface="Arial" panose="020B0604020202020204" pitchFamily="34" charset="0"/>
              </a:rPr>
            </a:br>
            <a:r>
              <a:rPr lang="ru-RU" sz="2000" i="1" dirty="0">
                <a:latin typeface="Arial" panose="020B0604020202020204" pitchFamily="34" charset="0"/>
                <a:ea typeface="Arial Unicode MS" panose="020B0604020202020204" pitchFamily="34" charset="-128"/>
                <a:cs typeface="Arial" panose="020B0604020202020204" pitchFamily="34" charset="0"/>
              </a:rPr>
              <a:t> </a:t>
            </a:r>
            <a:br>
              <a:rPr lang="ru-RU" sz="2000" i="1" dirty="0">
                <a:latin typeface="Arial" panose="020B0604020202020204" pitchFamily="34" charset="0"/>
                <a:ea typeface="Arial Unicode MS" panose="020B0604020202020204" pitchFamily="34" charset="-128"/>
                <a:cs typeface="Arial" panose="020B0604020202020204" pitchFamily="34" charset="0"/>
              </a:rPr>
            </a:br>
            <a:endParaRPr lang="en-US" sz="2000" i="1" dirty="0">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33645044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5638936"/>
          </a:xfrm>
        </p:spPr>
        <p:txBody>
          <a:bodyPr>
            <a:noAutofit/>
          </a:bodyPr>
          <a:lstStyle/>
          <a:p>
            <a:pPr algn="just">
              <a:lnSpc>
                <a:spcPct val="100000"/>
              </a:lnSpc>
              <a:spcBef>
                <a:spcPts val="600"/>
              </a:spcBef>
              <a:spcAft>
                <a:spcPts val="10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a:latin typeface="Arial" panose="020B0604020202020204" pitchFamily="34" charset="0"/>
                <a:ea typeface="Arial Unicode MS" panose="020B0604020202020204" pitchFamily="34" charset="-128"/>
                <a:cs typeface="Arial" panose="020B0604020202020204" pitchFamily="34" charset="0"/>
              </a:rPr>
              <a:t> В 11-12 веках зарождается еще один литературный жанр  - житие святых. «Сказание о Борисе и Глебе» относится именно к жанру жития.</a:t>
            </a:r>
            <a:br>
              <a:rPr lang="ru-RU" sz="2000" i="1" dirty="0">
                <a:latin typeface="Arial" panose="020B0604020202020204" pitchFamily="34" charset="0"/>
                <a:ea typeface="Arial Unicode MS" panose="020B0604020202020204" pitchFamily="34" charset="-128"/>
                <a:cs typeface="Arial" panose="020B0604020202020204" pitchFamily="34" charset="0"/>
              </a:rPr>
            </a:br>
            <a:br>
              <a:rPr lang="ru-RU" sz="2000" i="1" dirty="0">
                <a:latin typeface="Arial" panose="020B0604020202020204" pitchFamily="34" charset="0"/>
                <a:ea typeface="Arial Unicode MS" panose="020B0604020202020204" pitchFamily="34" charset="-128"/>
                <a:cs typeface="Arial" panose="020B0604020202020204" pitchFamily="34" charset="0"/>
              </a:rPr>
            </a:br>
            <a:r>
              <a:rPr lang="ru-RU" sz="2000" i="1" dirty="0">
                <a:latin typeface="Arial" panose="020B0604020202020204" pitchFamily="34" charset="0"/>
                <a:ea typeface="Arial Unicode MS" panose="020B0604020202020204" pitchFamily="34" charset="-128"/>
                <a:cs typeface="Arial" panose="020B0604020202020204" pitchFamily="34" charset="0"/>
              </a:rPr>
              <a:t>Путешествия или записки путешественников – пример еще одного литературного направления. В 1115 году игумен Даниил посетил Святые земли. По возвращении он составил «Хождения игумена Даниила в Святые места». В своей книги он подробно опишет свое путешествие.   </a:t>
            </a:r>
            <a:br>
              <a:rPr lang="ru-RU" sz="2000" i="1" dirty="0">
                <a:latin typeface="Arial" panose="020B0604020202020204" pitchFamily="34" charset="0"/>
                <a:ea typeface="Arial Unicode MS" panose="020B0604020202020204" pitchFamily="34" charset="-128"/>
                <a:cs typeface="Arial" panose="020B0604020202020204" pitchFamily="34" charset="0"/>
              </a:rPr>
            </a:br>
            <a:r>
              <a:rPr lang="ru-RU" sz="2000" i="1" dirty="0">
                <a:latin typeface="Arial" panose="020B0604020202020204" pitchFamily="34" charset="0"/>
                <a:ea typeface="Arial Unicode MS" panose="020B0604020202020204" pitchFamily="34" charset="-128"/>
                <a:cs typeface="Arial" panose="020B0604020202020204" pitchFamily="34" charset="0"/>
              </a:rPr>
              <a:t> </a:t>
            </a:r>
            <a:br>
              <a:rPr lang="ru-RU" sz="2000" i="1" dirty="0">
                <a:latin typeface="Arial" panose="020B0604020202020204" pitchFamily="34" charset="0"/>
                <a:ea typeface="Arial Unicode MS" panose="020B0604020202020204" pitchFamily="34" charset="-128"/>
                <a:cs typeface="Arial" panose="020B0604020202020204" pitchFamily="34" charset="0"/>
              </a:rPr>
            </a:br>
            <a:endParaRPr lang="en-US" sz="2000" i="1" dirty="0">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6379927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5638936"/>
          </a:xfrm>
        </p:spPr>
        <p:txBody>
          <a:bodyPr>
            <a:noAutofit/>
          </a:bodyPr>
          <a:lstStyle/>
          <a:p>
            <a:pPr algn="just">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Arial" panose="020B0604020202020204" pitchFamily="34" charset="0"/>
                <a:ea typeface="Calibri" panose="020F0502020204030204" pitchFamily="34" charset="0"/>
                <a:cs typeface="Arial" panose="020B0604020202020204" pitchFamily="34" charset="0"/>
              </a:rPr>
              <a:t>.</a:t>
            </a:r>
            <a:br>
              <a:rPr lang="en-US" sz="2000" dirty="0">
                <a:latin typeface="Arial" panose="020B0604020202020204" pitchFamily="34" charset="0"/>
                <a:ea typeface="Calibri" panose="020F0502020204030204" pitchFamily="34" charset="0"/>
                <a:cs typeface="Arial" panose="020B0604020202020204" pitchFamily="34" charset="0"/>
              </a:rPr>
            </a:br>
            <a:r>
              <a:rPr lang="tr-TR" sz="2000" dirty="0">
                <a:latin typeface="Arial" panose="020B0604020202020204" pitchFamily="34" charset="0"/>
                <a:ea typeface="Calibri" panose="020F0502020204030204" pitchFamily="34" charset="0"/>
                <a:cs typeface="Arial" panose="020B0604020202020204" pitchFamily="34" charset="0"/>
              </a:rPr>
              <a:t> </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Принятие христианства сыграло важнейшую роль в развитии зодчества и живописи этого периода. Именно с 10 века зодчество станет развиваться </a:t>
            </a:r>
            <a:r>
              <a:rPr lang="tr-TR" sz="2000" i="1"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по новому направлению. Христианство познакомило русских зодчих с архитектурной традицией Византии. Именно христианские храмы стали первыми каменными постройками на русских землях.  </a:t>
            </a:r>
            <a:r>
              <a:rPr lang="tr-TR" sz="2000" i="1" dirty="0">
                <a:latin typeface="Arial" panose="020B0604020202020204" pitchFamily="34" charset="0"/>
                <a:ea typeface="Calibri" panose="020F0502020204030204" pitchFamily="34" charset="0"/>
                <a:cs typeface="Arial" panose="020B0604020202020204" pitchFamily="34" charset="0"/>
              </a:rPr>
              <a:t>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Одной из первых каменных построек была Десятинная церковь. Такое название объясняется тем, что на ее строительство тратилась десятая часть доходов князя. Не сохранившаяся до наших дней церковь предположительно была построена в 989-996 годах. </a:t>
            </a: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441045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27964" y="470315"/>
            <a:ext cx="6718433" cy="5638936"/>
          </a:xfrm>
        </p:spPr>
        <p:txBody>
          <a:bodyPr>
            <a:noAutofit/>
          </a:bodyPr>
          <a:lstStyle/>
          <a:p>
            <a:pPr algn="just">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Arial" panose="020B0604020202020204" pitchFamily="34" charset="0"/>
                <a:ea typeface="Calibri" panose="020F0502020204030204" pitchFamily="34" charset="0"/>
                <a:cs typeface="Arial" panose="020B0604020202020204" pitchFamily="34" charset="0"/>
              </a:rPr>
              <a:t>.</a:t>
            </a:r>
            <a:br>
              <a:rPr lang="en-US" sz="2000" dirty="0">
                <a:latin typeface="Arial" panose="020B0604020202020204" pitchFamily="34" charset="0"/>
                <a:ea typeface="Calibri" panose="020F0502020204030204" pitchFamily="34" charset="0"/>
                <a:cs typeface="Arial" panose="020B0604020202020204" pitchFamily="34" charset="0"/>
              </a:rPr>
            </a:br>
            <a:r>
              <a:rPr lang="tr-TR" sz="2000" dirty="0">
                <a:latin typeface="Arial" panose="020B0604020202020204" pitchFamily="34" charset="0"/>
                <a:ea typeface="Calibri" panose="020F0502020204030204" pitchFamily="34" charset="0"/>
                <a:cs typeface="Arial" panose="020B0604020202020204" pitchFamily="34" charset="0"/>
              </a:rPr>
              <a:t> </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Древняя Русь всячески старалась походить на Византию. В тот период Византия была одной из передовых стран мира. Ее многовековое культурное развитие оформилось в стройную и законченную систему искусства. Именно византийское зодчество создало классический </a:t>
            </a:r>
            <a:r>
              <a:rPr lang="ru-RU" sz="2000" i="1" dirty="0" err="1">
                <a:latin typeface="Arial" panose="020B0604020202020204" pitchFamily="34" charset="0"/>
                <a:ea typeface="Calibri" panose="020F0502020204030204" pitchFamily="34" charset="0"/>
                <a:cs typeface="Arial" panose="020B0604020202020204" pitchFamily="34" charset="0"/>
              </a:rPr>
              <a:t>крестовокупольный</a:t>
            </a:r>
            <a:r>
              <a:rPr lang="ru-RU" sz="2000" i="1" dirty="0">
                <a:latin typeface="Arial" panose="020B0604020202020204" pitchFamily="34" charset="0"/>
                <a:ea typeface="Calibri" panose="020F0502020204030204" pitchFamily="34" charset="0"/>
                <a:cs typeface="Arial" panose="020B0604020202020204" pitchFamily="34" charset="0"/>
              </a:rPr>
              <a:t> тип храма.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По этому же типу был построен и один из самых ранних  сохранившихся до наших дней памятников </a:t>
            </a:r>
            <a:r>
              <a:rPr lang="ru-RU" sz="2000" i="1" dirty="0" err="1">
                <a:latin typeface="Arial" panose="020B0604020202020204" pitchFamily="34" charset="0"/>
                <a:ea typeface="Calibri" panose="020F0502020204030204" pitchFamily="34" charset="0"/>
                <a:cs typeface="Arial" panose="020B0604020202020204" pitchFamily="34" charset="0"/>
              </a:rPr>
              <a:t>друвнерусского</a:t>
            </a:r>
            <a:r>
              <a:rPr lang="ru-RU" sz="2000" i="1" dirty="0">
                <a:latin typeface="Arial" panose="020B0604020202020204" pitchFamily="34" charset="0"/>
                <a:ea typeface="Calibri" panose="020F0502020204030204" pitchFamily="34" charset="0"/>
                <a:cs typeface="Arial" panose="020B0604020202020204" pitchFamily="34" charset="0"/>
              </a:rPr>
              <a:t> зодчества – собор Святой Софии в Новгороде. Приблизительные даты строительства 1045-1050 гг. Этот храм величественно несет свой строгий силуэт, который увенчан пятью куполами.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Следуя византийской традиции русское зодчество развивалось в соответствии с эстетическими предпочтениями русской культуры. Так русское зодчество обрело более строгие сдержанные формы, в русской традиции храмы потеряли башни и открытые галереи.   </a:t>
            </a: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669561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7214" y="483568"/>
            <a:ext cx="6718433" cy="5638936"/>
          </a:xfrm>
        </p:spPr>
        <p:txBody>
          <a:bodyPr>
            <a:noAutofit/>
          </a:bodyPr>
          <a:lstStyle/>
          <a:p>
            <a:pPr>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Arial" panose="020B0604020202020204" pitchFamily="34" charset="0"/>
                <a:ea typeface="Calibri" panose="020F0502020204030204" pitchFamily="34" charset="0"/>
                <a:cs typeface="Arial" panose="020B0604020202020204" pitchFamily="34" charset="0"/>
              </a:rPr>
              <a:t>.</a:t>
            </a:r>
            <a:br>
              <a:rPr lang="en-US" sz="2000" dirty="0">
                <a:latin typeface="Arial" panose="020B0604020202020204" pitchFamily="34" charset="0"/>
                <a:ea typeface="Calibri" panose="020F0502020204030204" pitchFamily="34" charset="0"/>
                <a:cs typeface="Arial" panose="020B0604020202020204" pitchFamily="34" charset="0"/>
              </a:rPr>
            </a:br>
            <a:r>
              <a:rPr lang="tr-TR" sz="2000"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Важнейшими архитектурными памятниками данного периода можно бесспорно считать следующие храмы:</a:t>
            </a:r>
            <a:br>
              <a:rPr lang="ru-RU" sz="2000" i="1" dirty="0">
                <a:latin typeface="Arial" panose="020B0604020202020204" pitchFamily="34" charset="0"/>
                <a:ea typeface="Calibri" panose="020F0502020204030204" pitchFamily="34" charset="0"/>
                <a:cs typeface="Arial" panose="020B0604020202020204" pitchFamily="34" charset="0"/>
              </a:rPr>
            </a:b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-Георгиевский собор Юрьева монастыря в Новгороде (1119)</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-Церковь </a:t>
            </a:r>
            <a:r>
              <a:rPr lang="ru-RU" sz="2000" i="1" dirty="0" err="1">
                <a:latin typeface="Arial" panose="020B0604020202020204" pitchFamily="34" charset="0"/>
                <a:ea typeface="Calibri" panose="020F0502020204030204" pitchFamily="34" charset="0"/>
                <a:cs typeface="Arial" panose="020B0604020202020204" pitchFamily="34" charset="0"/>
              </a:rPr>
              <a:t>Спасо-Нередицы</a:t>
            </a:r>
            <a:r>
              <a:rPr lang="ru-RU" sz="2000" i="1" dirty="0">
                <a:latin typeface="Arial" panose="020B0604020202020204" pitchFamily="34" charset="0"/>
                <a:ea typeface="Calibri" panose="020F0502020204030204" pitchFamily="34" charset="0"/>
                <a:cs typeface="Arial" panose="020B0604020202020204" pitchFamily="34" charset="0"/>
              </a:rPr>
              <a:t> под Новгородом (1198)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-Церковь </a:t>
            </a:r>
            <a:r>
              <a:rPr lang="ru-RU" sz="2000" i="1" dirty="0" err="1">
                <a:latin typeface="Arial" panose="020B0604020202020204" pitchFamily="34" charset="0"/>
                <a:ea typeface="Calibri" panose="020F0502020204030204" pitchFamily="34" charset="0"/>
                <a:cs typeface="Arial" panose="020B0604020202020204" pitchFamily="34" charset="0"/>
              </a:rPr>
              <a:t>Благовещания</a:t>
            </a:r>
            <a:r>
              <a:rPr lang="ru-RU" sz="2000" i="1" dirty="0">
                <a:latin typeface="Arial" panose="020B0604020202020204" pitchFamily="34" charset="0"/>
                <a:ea typeface="Calibri" panose="020F0502020204030204" pitchFamily="34" charset="0"/>
                <a:cs typeface="Arial" panose="020B0604020202020204" pitchFamily="34" charset="0"/>
              </a:rPr>
              <a:t> на Мячине. Новгород. (1179)</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a:t>
            </a:r>
            <a:r>
              <a:rPr lang="ru-RU" sz="2000" i="1" dirty="0" err="1">
                <a:latin typeface="Arial" panose="020B0604020202020204" pitchFamily="34" charset="0"/>
                <a:ea typeface="Calibri" panose="020F0502020204030204" pitchFamily="34" charset="0"/>
                <a:cs typeface="Arial" panose="020B0604020202020204" pitchFamily="34" charset="0"/>
              </a:rPr>
              <a:t>Спасо</a:t>
            </a:r>
            <a:r>
              <a:rPr lang="ru-RU" sz="2000" i="1" dirty="0">
                <a:latin typeface="Arial" panose="020B0604020202020204" pitchFamily="34" charset="0"/>
                <a:ea typeface="Calibri" panose="020F0502020204030204" pitchFamily="34" charset="0"/>
                <a:cs typeface="Arial" panose="020B0604020202020204" pitchFamily="34" charset="0"/>
              </a:rPr>
              <a:t>-Преображенский собор. Переславль-Залесский. (1152)</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-Храм Ивановского монастыря в </a:t>
            </a:r>
            <a:r>
              <a:rPr lang="ru-RU" sz="2000" i="1" dirty="0" err="1">
                <a:latin typeface="Arial" panose="020B0604020202020204" pitchFamily="34" charset="0"/>
                <a:ea typeface="Calibri" panose="020F0502020204030204" pitchFamily="34" charset="0"/>
                <a:cs typeface="Arial" panose="020B0604020202020204" pitchFamily="34" charset="0"/>
              </a:rPr>
              <a:t>Завеличье</a:t>
            </a:r>
            <a:r>
              <a:rPr lang="ru-RU" sz="2000" i="1" dirty="0">
                <a:latin typeface="Arial" panose="020B0604020202020204" pitchFamily="34" charset="0"/>
                <a:ea typeface="Calibri" panose="020F0502020204030204" pitchFamily="34" charset="0"/>
                <a:cs typeface="Arial" panose="020B0604020202020204" pitchFamily="34" charset="0"/>
              </a:rPr>
              <a:t>. Псков. (13 век)</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Успенский собор. Владимир. (1158-1161)</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Церковь Покрова на Нерли. Владимир. (1165)</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Дмитриевский собор. Владимир. (1194-1197)</a:t>
            </a: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513339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7214" y="483568"/>
            <a:ext cx="6718433" cy="5638936"/>
          </a:xfrm>
        </p:spPr>
        <p:txBody>
          <a:bodyPr>
            <a:noAutofit/>
          </a:bodyPr>
          <a:lstStyle/>
          <a:p>
            <a:pPr algn="just">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Arial" panose="020B0604020202020204" pitchFamily="34" charset="0"/>
                <a:ea typeface="Calibri" panose="020F0502020204030204" pitchFamily="34" charset="0"/>
                <a:cs typeface="Arial" panose="020B0604020202020204" pitchFamily="34" charset="0"/>
              </a:rPr>
              <a:t>.</a:t>
            </a:r>
            <a:br>
              <a:rPr lang="en-US" sz="2000" dirty="0">
                <a:latin typeface="Arial" panose="020B0604020202020204" pitchFamily="34" charset="0"/>
                <a:ea typeface="Calibri" panose="020F0502020204030204" pitchFamily="34" charset="0"/>
                <a:cs typeface="Arial" panose="020B0604020202020204" pitchFamily="34" charset="0"/>
              </a:rPr>
            </a:br>
            <a:r>
              <a:rPr lang="tr-TR" sz="2000" dirty="0">
                <a:latin typeface="Arial" panose="020B0604020202020204" pitchFamily="34" charset="0"/>
                <a:ea typeface="Calibri" panose="020F0502020204030204" pitchFamily="34" charset="0"/>
                <a:cs typeface="Arial" panose="020B0604020202020204" pitchFamily="34" charset="0"/>
              </a:rPr>
              <a:t> </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С древних времен на Руси развивалась резьба по дереву. В языческой Руси умельца воплощали свое мастерство в идолах, которые делались не только из дерева, но и камня и металла, хотя следует заметить, крайне редко. Именно так зарождалась русское скульптурное искусство. После крещения статуи в храмах уже не  допускались. Однако скульптурное направление продолжило свое развитие, но уже в форме скульптурного рельефа. За несколько веков выросший на традиции деревянной резьбы, плоский рельеф,  позднее разовьется в сложную круглую скульптуру. </a:t>
            </a:r>
            <a:br>
              <a:rPr lang="ru-RU" sz="2000" i="1" dirty="0">
                <a:latin typeface="Arial" panose="020B0604020202020204" pitchFamily="34" charset="0"/>
                <a:ea typeface="Calibri" panose="020F0502020204030204" pitchFamily="34" charset="0"/>
                <a:cs typeface="Arial" panose="020B0604020202020204" pitchFamily="34" charset="0"/>
              </a:rPr>
            </a:br>
            <a:br>
              <a:rPr lang="ru-RU" sz="2000" i="1" dirty="0">
                <a:latin typeface="Arial" panose="020B0604020202020204" pitchFamily="34" charset="0"/>
                <a:ea typeface="Calibri" panose="020F0502020204030204" pitchFamily="34" charset="0"/>
                <a:cs typeface="Arial" panose="020B0604020202020204" pitchFamily="34" charset="0"/>
              </a:rPr>
            </a:b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575216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7214" y="483568"/>
            <a:ext cx="6718433" cy="5638936"/>
          </a:xfrm>
        </p:spPr>
        <p:txBody>
          <a:bodyPr>
            <a:noAutofit/>
          </a:bodyPr>
          <a:lstStyle/>
          <a:p>
            <a:pPr>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Замечательными памятниками скульптурного направления по праву считаются:</a:t>
            </a:r>
            <a:br>
              <a:rPr lang="ru-RU" sz="2000" i="1" dirty="0">
                <a:latin typeface="Arial" panose="020B0604020202020204" pitchFamily="34" charset="0"/>
                <a:ea typeface="Calibri" panose="020F0502020204030204" pitchFamily="34" charset="0"/>
                <a:cs typeface="Arial" panose="020B0604020202020204" pitchFamily="34" charset="0"/>
              </a:rPr>
            </a:b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Львиная маска. Успенский собор во Владимире</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Царь Давид среди зверей. Церковь Покрова на Нерли.</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Архитектурный фриз Дмитриевского собора во Владимире.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-Распятие. Георгиевский собор в Юрьеве-Польском.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-Западные врата Рождественского собора. Юрьев.</a:t>
            </a:r>
            <a:br>
              <a:rPr lang="ru-RU" sz="2000" i="1" dirty="0">
                <a:latin typeface="Arial" panose="020B0604020202020204" pitchFamily="34" charset="0"/>
                <a:ea typeface="Calibri" panose="020F0502020204030204" pitchFamily="34" charset="0"/>
                <a:cs typeface="Arial" panose="020B0604020202020204" pitchFamily="34" charset="0"/>
              </a:rPr>
            </a:b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54564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7214" y="483568"/>
            <a:ext cx="6718433" cy="5638936"/>
          </a:xfrm>
        </p:spPr>
        <p:txBody>
          <a:bodyPr>
            <a:noAutofit/>
          </a:bodyPr>
          <a:lstStyle/>
          <a:p>
            <a:pPr algn="just">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Arial" panose="020B0604020202020204" pitchFamily="34" charset="0"/>
                <a:ea typeface="Calibri" panose="020F0502020204030204" pitchFamily="34" charset="0"/>
                <a:cs typeface="Arial" panose="020B0604020202020204" pitchFamily="34" charset="0"/>
              </a:rPr>
              <a:t> </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Византийская традиция сыграла значительную роль и в древнерусской монументальной живописи. Однако эстетические и </a:t>
            </a:r>
            <a:r>
              <a:rPr lang="ru-RU" sz="2000" i="1" dirty="0" err="1">
                <a:latin typeface="Arial" panose="020B0604020202020204" pitchFamily="34" charset="0"/>
                <a:ea typeface="Calibri" panose="020F0502020204030204" pitchFamily="34" charset="0"/>
                <a:cs typeface="Arial" panose="020B0604020202020204" pitchFamily="34" charset="0"/>
              </a:rPr>
              <a:t>воззренческие</a:t>
            </a:r>
            <a:r>
              <a:rPr lang="ru-RU" sz="2000" i="1" dirty="0">
                <a:latin typeface="Arial" panose="020B0604020202020204" pitchFamily="34" charset="0"/>
                <a:ea typeface="Calibri" panose="020F0502020204030204" pitchFamily="34" charset="0"/>
                <a:cs typeface="Arial" panose="020B0604020202020204" pitchFamily="34" charset="0"/>
              </a:rPr>
              <a:t> предпочтения славян отличались от византийских. Очень быстро русские мастера внесли изменения в установленные традиционные каноны живописи и мрачные аскетические образы приобрели более светлые простые земные черты.</a:t>
            </a:r>
            <a:br>
              <a:rPr lang="ru-RU" sz="2000" i="1" dirty="0">
                <a:latin typeface="Arial" panose="020B0604020202020204" pitchFamily="34" charset="0"/>
                <a:ea typeface="Calibri" panose="020F0502020204030204" pitchFamily="34" charset="0"/>
                <a:cs typeface="Arial" panose="020B0604020202020204" pitchFamily="34" charset="0"/>
              </a:rPr>
            </a:b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480506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532919"/>
          </a:xfrm>
        </p:spPr>
        <p:txBody>
          <a:bodyPr>
            <a:normAutofit/>
          </a:bodyPr>
          <a:lstStyle/>
          <a:p>
            <a:pPr algn="just"/>
            <a:r>
              <a:rPr lang="tr-TR" sz="2000" dirty="0">
                <a:latin typeface="Times New Roman" panose="02020603050405020304" pitchFamily="18" charset="0"/>
                <a:ea typeface="Calibri" panose="020F0502020204030204" pitchFamily="34" charset="0"/>
              </a:rPr>
              <a:t>	</a:t>
            </a:r>
            <a:r>
              <a:rPr lang="ru-RU" sz="2200" i="1" dirty="0">
                <a:latin typeface="Arial" panose="020B0604020202020204" pitchFamily="34" charset="0"/>
                <a:ea typeface="Calibri" panose="020F0502020204030204" pitchFamily="34" charset="0"/>
                <a:cs typeface="Arial" panose="020B0604020202020204" pitchFamily="34" charset="0"/>
              </a:rPr>
              <a:t>Говоря о политической структуре Древнерусского государства можно сказать, что на Руси в то время существовало два типа государственного устройства, два разных типа правления. Княжеское было единодержавным, царистским, монархическим. Другой тип правления республиканский, демократический, основывался на трех политических силах – князе, вече и боярстве. Так, в северо-западных землях преобладал второй тип правления. Ярким примером демократического правления была Новгородская республика. А в северо-восточных землях доминировала княжеская власть, пример Ростово-Суздальского княжества. </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78601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7214" y="483568"/>
            <a:ext cx="6718433" cy="5638936"/>
          </a:xfrm>
        </p:spPr>
        <p:txBody>
          <a:bodyPr>
            <a:noAutofit/>
          </a:bodyPr>
          <a:lstStyle/>
          <a:p>
            <a:pPr algn="just">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Arial" panose="020B0604020202020204" pitchFamily="34" charset="0"/>
                <a:ea typeface="Calibri" panose="020F0502020204030204" pitchFamily="34" charset="0"/>
                <a:cs typeface="Arial" panose="020B0604020202020204" pitchFamily="34" charset="0"/>
              </a:rPr>
              <a:t>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Среди выдающихся памятников периода можно отметить  роспись барабана Софийского собора в Новгороде (1144). Образы изображены плоско. Фрески имеют русские надписи, поэтому, вероятнее всего, были исполнены русскими мастерами. Совсем другой стиль прослеживается в фреске «Иов на гноище» в Николо-</a:t>
            </a:r>
            <a:r>
              <a:rPr lang="ru-RU" sz="2000" i="1" dirty="0" err="1">
                <a:latin typeface="Arial" panose="020B0604020202020204" pitchFamily="34" charset="0"/>
                <a:ea typeface="Calibri" panose="020F0502020204030204" pitchFamily="34" charset="0"/>
                <a:cs typeface="Arial" panose="020B0604020202020204" pitchFamily="34" charset="0"/>
              </a:rPr>
              <a:t>Дворищенском</a:t>
            </a:r>
            <a:r>
              <a:rPr lang="ru-RU" sz="2000" i="1" dirty="0">
                <a:latin typeface="Arial" panose="020B0604020202020204" pitchFamily="34" charset="0"/>
                <a:ea typeface="Calibri" panose="020F0502020204030204" pitchFamily="34" charset="0"/>
                <a:cs typeface="Arial" panose="020B0604020202020204" pitchFamily="34" charset="0"/>
              </a:rPr>
              <a:t> соборе Новгорода. В основе сюжета фреске библейская история Иова. Теплый золотистый колорит говорит о принадлежности к византийской традиции.  </a:t>
            </a:r>
            <a:br>
              <a:rPr lang="ru-RU" sz="2000" i="1" dirty="0">
                <a:latin typeface="Arial" panose="020B0604020202020204" pitchFamily="34" charset="0"/>
                <a:ea typeface="Calibri" panose="020F0502020204030204" pitchFamily="34" charset="0"/>
                <a:cs typeface="Arial" panose="020B0604020202020204" pitchFamily="34" charset="0"/>
              </a:rPr>
            </a:b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314888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7214" y="483568"/>
            <a:ext cx="6718433" cy="5638936"/>
          </a:xfrm>
        </p:spPr>
        <p:txBody>
          <a:bodyPr>
            <a:noAutofit/>
          </a:bodyPr>
          <a:lstStyle/>
          <a:p>
            <a:pPr algn="just">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a:latin typeface="Arial" panose="020B0604020202020204" pitchFamily="34" charset="0"/>
                <a:ea typeface="Calibri" panose="020F0502020204030204" pitchFamily="34" charset="0"/>
                <a:cs typeface="Arial" panose="020B0604020202020204" pitchFamily="34" charset="0"/>
              </a:rPr>
              <a:t>Живописные памятники Пскова, как и архитектура,  отличаются своеобразием. Фрески Пскова характерны лаконичностью, строгость, собранностью. Самые ранние образцы датируются 12 веком. Это фрески </a:t>
            </a:r>
            <a:r>
              <a:rPr lang="ru-RU" sz="2000" i="1" dirty="0" err="1">
                <a:latin typeface="Arial" panose="020B0604020202020204" pitchFamily="34" charset="0"/>
                <a:ea typeface="Calibri" panose="020F0502020204030204" pitchFamily="34" charset="0"/>
                <a:cs typeface="Arial" panose="020B0604020202020204" pitchFamily="34" charset="0"/>
              </a:rPr>
              <a:t>Мирожского</a:t>
            </a:r>
            <a:r>
              <a:rPr lang="ru-RU" sz="2000" i="1" dirty="0">
                <a:latin typeface="Arial" panose="020B0604020202020204" pitchFamily="34" charset="0"/>
                <a:ea typeface="Calibri" panose="020F0502020204030204" pitchFamily="34" charset="0"/>
                <a:cs typeface="Arial" panose="020B0604020202020204" pitchFamily="34" charset="0"/>
              </a:rPr>
              <a:t> монастыря во Пскове. </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Владимирскую школу монументальной живописи того периода отличает великолепный серебристый колорит одухотворенных образов. Именно такими предстают фрески Дмитриевского собора во Владимире. </a:t>
            </a: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609628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7214" y="483568"/>
            <a:ext cx="6718433" cy="5638936"/>
          </a:xfrm>
        </p:spPr>
        <p:txBody>
          <a:bodyPr>
            <a:noAutofit/>
          </a:bodyPr>
          <a:lstStyle/>
          <a:p>
            <a:pPr>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a:latin typeface="Arial" panose="020B0604020202020204" pitchFamily="34" charset="0"/>
                <a:ea typeface="Calibri" panose="020F0502020204030204" pitchFamily="34" charset="0"/>
                <a:cs typeface="Arial" panose="020B0604020202020204" pitchFamily="34" charset="0"/>
              </a:rPr>
              <a:t>С принятием христианства получила развитие и иконопись. К наиболее известным иконам периода можно отнести:</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-Богоматерь </a:t>
            </a:r>
            <a:r>
              <a:rPr lang="ru-RU" sz="2000" i="1" dirty="0" err="1">
                <a:latin typeface="Arial" panose="020B0604020202020204" pitchFamily="34" charset="0"/>
                <a:ea typeface="Calibri" panose="020F0502020204030204" pitchFamily="34" charset="0"/>
                <a:cs typeface="Arial" panose="020B0604020202020204" pitchFamily="34" charset="0"/>
              </a:rPr>
              <a:t>Боголюбскую</a:t>
            </a:r>
            <a:r>
              <a:rPr lang="ru-RU" sz="2000" i="1" dirty="0">
                <a:latin typeface="Arial" panose="020B0604020202020204" pitchFamily="34" charset="0"/>
                <a:ea typeface="Calibri" panose="020F0502020204030204" pitchFamily="34" charset="0"/>
                <a:cs typeface="Arial" panose="020B0604020202020204" pitchFamily="34" charset="0"/>
              </a:rPr>
              <a:t> (середина 12 века)</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-Дмитрий </a:t>
            </a:r>
            <a:r>
              <a:rPr lang="ru-RU" sz="2000" i="1" dirty="0" err="1">
                <a:latin typeface="Arial" panose="020B0604020202020204" pitchFamily="34" charset="0"/>
                <a:ea typeface="Calibri" panose="020F0502020204030204" pitchFamily="34" charset="0"/>
                <a:cs typeface="Arial" panose="020B0604020202020204" pitchFamily="34" charset="0"/>
              </a:rPr>
              <a:t>Солунский</a:t>
            </a:r>
            <a:r>
              <a:rPr lang="ru-RU" sz="2000" i="1" dirty="0">
                <a:latin typeface="Arial" panose="020B0604020202020204" pitchFamily="34" charset="0"/>
                <a:ea typeface="Calibri" panose="020F0502020204030204" pitchFamily="34" charset="0"/>
                <a:cs typeface="Arial" panose="020B0604020202020204" pitchFamily="34" charset="0"/>
              </a:rPr>
              <a:t> из Дмитрова (начало 13 века)</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-Богоматерь Великая Панагия из Ярославля (13 век)</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-Николай Чудотворец (начало 13 века)</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-Успение (13 век)</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-Богоматерь Белозерская (13 век)</a:t>
            </a:r>
            <a:br>
              <a:rPr lang="ru-RU" sz="2000" i="1" dirty="0">
                <a:latin typeface="Arial" panose="020B0604020202020204" pitchFamily="34" charset="0"/>
                <a:ea typeface="Calibri" panose="020F0502020204030204" pitchFamily="34" charset="0"/>
                <a:cs typeface="Arial" panose="020B0604020202020204" pitchFamily="34" charset="0"/>
              </a:rPr>
            </a:b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Все это памятники исключительно высокой художественной ценности. </a:t>
            </a:r>
            <a:br>
              <a:rPr lang="ru-RU" sz="2000" i="1" dirty="0">
                <a:latin typeface="Arial" panose="020B0604020202020204" pitchFamily="34" charset="0"/>
                <a:ea typeface="Calibri" panose="020F0502020204030204" pitchFamily="34" charset="0"/>
                <a:cs typeface="Arial" panose="020B0604020202020204" pitchFamily="34" charset="0"/>
              </a:rPr>
            </a:b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920224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532244" y="483568"/>
            <a:ext cx="7089914" cy="5638936"/>
          </a:xfrm>
        </p:spPr>
        <p:txBody>
          <a:bodyPr>
            <a:noAutofit/>
          </a:bodyPr>
          <a:lstStyle/>
          <a:p>
            <a:pPr algn="just">
              <a:lnSpc>
                <a:spcPct val="100000"/>
              </a:lnSpc>
              <a:spcBef>
                <a:spcPts val="600"/>
              </a:spcBef>
              <a:spcAft>
                <a:spcPts val="10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a:latin typeface="Arial" panose="020B0604020202020204" pitchFamily="34" charset="0"/>
                <a:ea typeface="Calibri" panose="020F0502020204030204" pitchFamily="34" charset="0"/>
                <a:cs typeface="Arial" panose="020B0604020202020204" pitchFamily="34" charset="0"/>
              </a:rPr>
              <a:t>Декоративно-прикладное искусство, в частности ювелирное искусство, уже в 12-13 века отличалось большим мастерством. Для работ этого периода характерно использование серебра. При изготовлении браслетов, подвесок, ожерелий, барм использовались такие техники как:</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-чернь</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-скань</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-зернь</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-литье</a:t>
            </a:r>
            <a:br>
              <a:rPr lang="ru-RU" sz="20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	Очень высокого уровня мастерства достигают ювелиры Новгорода. Они вырабатывают свой отдельный стиль и почерк.</a:t>
            </a:r>
            <a:endParaRPr lang="en-US" sz="20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476531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532244" y="483568"/>
            <a:ext cx="7089914" cy="5638936"/>
          </a:xfrm>
        </p:spPr>
        <p:txBody>
          <a:bodyPr>
            <a:noAutofit/>
          </a:bodyPr>
          <a:lstStyle/>
          <a:p>
            <a:pPr>
              <a:lnSpc>
                <a:spcPct val="100000"/>
              </a:lnSpc>
              <a:spcBef>
                <a:spcPts val="600"/>
              </a:spcBef>
              <a:spcAft>
                <a:spcPts val="1000"/>
              </a:spcAft>
            </a:pPr>
            <a:r>
              <a:rPr lang="ru-RU" sz="2000" i="1" dirty="0">
                <a:latin typeface="Arial" panose="020B0604020202020204" pitchFamily="34" charset="0"/>
                <a:ea typeface="Calibri" panose="020F0502020204030204" pitchFamily="34" charset="0"/>
                <a:cs typeface="Arial" panose="020B0604020202020204" pitchFamily="34" charset="0"/>
              </a:rPr>
              <a:t>Список литературы, использованный при составлении слайдов:</a:t>
            </a:r>
            <a:br>
              <a:rPr lang="ru-RU" sz="2000" i="1" dirty="0">
                <a:latin typeface="Arial" panose="020B0604020202020204" pitchFamily="34" charset="0"/>
                <a:ea typeface="Calibri" panose="020F0502020204030204" pitchFamily="34" charset="0"/>
                <a:cs typeface="Arial" panose="020B0604020202020204" pitchFamily="34" charset="0"/>
              </a:rPr>
            </a:br>
            <a:br>
              <a:rPr lang="ru-RU" sz="20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Александров, В.Н. (2009). История русского искусства. Минск. </a:t>
            </a:r>
            <a:r>
              <a:rPr lang="ru-RU" sz="1600" i="1" dirty="0" err="1">
                <a:latin typeface="Arial" panose="020B0604020202020204" pitchFamily="34" charset="0"/>
                <a:ea typeface="Calibri" panose="020F0502020204030204" pitchFamily="34" charset="0"/>
                <a:cs typeface="Arial" panose="020B0604020202020204" pitchFamily="34" charset="0"/>
              </a:rPr>
              <a:t>Харвест</a:t>
            </a:r>
            <a:r>
              <a:rPr lang="ru-RU" sz="1600" i="1" dirty="0">
                <a:latin typeface="Arial" panose="020B0604020202020204" pitchFamily="34" charset="0"/>
                <a:ea typeface="Calibri" panose="020F0502020204030204" pitchFamily="34" charset="0"/>
                <a:cs typeface="Arial" panose="020B0604020202020204" pitchFamily="34" charset="0"/>
              </a:rPr>
              <a:t>.</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err="1">
                <a:latin typeface="Arial" panose="020B0604020202020204" pitchFamily="34" charset="0"/>
                <a:ea typeface="Calibri" panose="020F0502020204030204" pitchFamily="34" charset="0"/>
                <a:cs typeface="Arial" panose="020B0604020202020204" pitchFamily="34" charset="0"/>
              </a:rPr>
              <a:t>Бутромеев</a:t>
            </a:r>
            <a:r>
              <a:rPr lang="ru-RU" sz="1600" i="1" dirty="0">
                <a:latin typeface="Arial" panose="020B0604020202020204" pitchFamily="34" charset="0"/>
                <a:ea typeface="Calibri" panose="020F0502020204030204" pitchFamily="34" charset="0"/>
                <a:cs typeface="Arial" panose="020B0604020202020204" pitchFamily="34" charset="0"/>
              </a:rPr>
              <a:t>, В.П. и др.(2007). Россия державная. Москва. Белый город.</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Горелов, А.А. (2015). История русской культуры. Москва. </a:t>
            </a:r>
            <a:r>
              <a:rPr lang="ru-RU" sz="1600" i="1" dirty="0" err="1">
                <a:latin typeface="Arial" panose="020B0604020202020204" pitchFamily="34" charset="0"/>
                <a:ea typeface="Calibri" panose="020F0502020204030204" pitchFamily="34" charset="0"/>
                <a:cs typeface="Arial" panose="020B0604020202020204" pitchFamily="34" charset="0"/>
              </a:rPr>
              <a:t>Юрайт</a:t>
            </a:r>
            <a:r>
              <a:rPr lang="ru-RU" sz="1600" i="1" dirty="0">
                <a:latin typeface="Arial" panose="020B0604020202020204" pitchFamily="34" charset="0"/>
                <a:ea typeface="Calibri" panose="020F0502020204030204" pitchFamily="34" charset="0"/>
                <a:cs typeface="Arial" panose="020B0604020202020204" pitchFamily="34" charset="0"/>
              </a:rPr>
              <a:t>.</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err="1">
                <a:latin typeface="Arial" panose="020B0604020202020204" pitchFamily="34" charset="0"/>
                <a:ea typeface="Calibri" panose="020F0502020204030204" pitchFamily="34" charset="0"/>
                <a:cs typeface="Arial" panose="020B0604020202020204" pitchFamily="34" charset="0"/>
              </a:rPr>
              <a:t>Забылин</a:t>
            </a:r>
            <a:r>
              <a:rPr lang="ru-RU" sz="1600" i="1" dirty="0">
                <a:latin typeface="Arial" panose="020B0604020202020204" pitchFamily="34" charset="0"/>
                <a:ea typeface="Calibri" panose="020F0502020204030204" pitchFamily="34" charset="0"/>
                <a:cs typeface="Arial" panose="020B0604020202020204" pitchFamily="34" charset="0"/>
              </a:rPr>
              <a:t>, М.М. (2008). Праздники, обряды и обычаи русского народа. Москва. </a:t>
            </a:r>
            <a:r>
              <a:rPr lang="ru-RU" sz="1600" i="1" dirty="0" err="1">
                <a:latin typeface="Arial" panose="020B0604020202020204" pitchFamily="34" charset="0"/>
                <a:ea typeface="Calibri" panose="020F0502020204030204" pitchFamily="34" charset="0"/>
                <a:cs typeface="Arial" panose="020B0604020202020204" pitchFamily="34" charset="0"/>
              </a:rPr>
              <a:t>Эксмо</a:t>
            </a:r>
            <a:r>
              <a:rPr lang="ru-RU" sz="1600" i="1" dirty="0">
                <a:latin typeface="Arial" panose="020B0604020202020204" pitchFamily="34" charset="0"/>
                <a:ea typeface="Calibri" panose="020F0502020204030204" pitchFamily="34" charset="0"/>
                <a:cs typeface="Arial" panose="020B0604020202020204" pitchFamily="34" charset="0"/>
              </a:rPr>
              <a:t>.</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Короткова, М.В. (2008). Традиции русского быта. Москва. Дрофа.</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Костомаров, Н. (2011). Быт и нравы русского народа. Москва. Русич.</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Милюков, П.Н. (2009). Энциклопедия русской православной культуры. Москва. </a:t>
            </a:r>
            <a:r>
              <a:rPr lang="ru-RU" sz="1600" i="1" dirty="0" err="1">
                <a:latin typeface="Arial" panose="020B0604020202020204" pitchFamily="34" charset="0"/>
                <a:ea typeface="Calibri" panose="020F0502020204030204" pitchFamily="34" charset="0"/>
                <a:cs typeface="Arial" panose="020B0604020202020204" pitchFamily="34" charset="0"/>
              </a:rPr>
              <a:t>Эксмо</a:t>
            </a:r>
            <a:r>
              <a:rPr lang="ru-RU" sz="1600" i="1" dirty="0">
                <a:latin typeface="Arial" panose="020B0604020202020204" pitchFamily="34" charset="0"/>
                <a:ea typeface="Calibri" panose="020F0502020204030204" pitchFamily="34" charset="0"/>
                <a:cs typeface="Arial" panose="020B0604020202020204" pitchFamily="34" charset="0"/>
              </a:rPr>
              <a:t>.</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Пархоменко, Т. (2010). Культура без цензуры. Москва. Книжный клуб.</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Покровский М.Н. (2010). Очерк истории русской культуры. Москва. URSS.</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Соловьев, В.(2008). Золотая книга русской культуры. Москва. Белый город.</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err="1">
                <a:latin typeface="Arial" panose="020B0604020202020204" pitchFamily="34" charset="0"/>
                <a:ea typeface="Calibri" panose="020F0502020204030204" pitchFamily="34" charset="0"/>
                <a:cs typeface="Arial" panose="020B0604020202020204" pitchFamily="34" charset="0"/>
              </a:rPr>
              <a:t>Стахорский</a:t>
            </a:r>
            <a:r>
              <a:rPr lang="ru-RU" sz="1600" i="1" dirty="0">
                <a:latin typeface="Arial" panose="020B0604020202020204" pitchFamily="34" charset="0"/>
                <a:ea typeface="Calibri" panose="020F0502020204030204" pitchFamily="34" charset="0"/>
                <a:cs typeface="Arial" panose="020B0604020202020204" pitchFamily="34" charset="0"/>
              </a:rPr>
              <a:t>, С. (2006). Русская культура. Москва. Дрофа.</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Терехова, А. и др. (2007). История русской культуры. Москва. </a:t>
            </a:r>
            <a:r>
              <a:rPr lang="ru-RU" sz="1600" i="1" dirty="0" err="1">
                <a:latin typeface="Arial" panose="020B0604020202020204" pitchFamily="34" charset="0"/>
                <a:ea typeface="Calibri" panose="020F0502020204030204" pitchFamily="34" charset="0"/>
                <a:cs typeface="Arial" panose="020B0604020202020204" pitchFamily="34" charset="0"/>
              </a:rPr>
              <a:t>Эксмо</a:t>
            </a:r>
            <a:r>
              <a:rPr lang="ru-RU" sz="1600" i="1" dirty="0">
                <a:latin typeface="Arial" panose="020B0604020202020204" pitchFamily="34" charset="0"/>
                <a:ea typeface="Calibri" panose="020F0502020204030204" pitchFamily="34" charset="0"/>
                <a:cs typeface="Arial" panose="020B0604020202020204" pitchFamily="34" charset="0"/>
              </a:rPr>
              <a:t>.</a:t>
            </a:r>
            <a:br>
              <a:rPr lang="ru-RU" sz="1600" i="1" dirty="0">
                <a:latin typeface="Arial" panose="020B0604020202020204" pitchFamily="34" charset="0"/>
                <a:ea typeface="Calibri" panose="020F0502020204030204" pitchFamily="34" charset="0"/>
                <a:cs typeface="Arial" panose="020B0604020202020204" pitchFamily="34" charset="0"/>
              </a:rPr>
            </a:br>
            <a:r>
              <a:rPr lang="ru-RU" sz="1600" i="1" dirty="0">
                <a:latin typeface="Arial" panose="020B0604020202020204" pitchFamily="34" charset="0"/>
                <a:ea typeface="Calibri" panose="020F0502020204030204" pitchFamily="34" charset="0"/>
                <a:cs typeface="Arial" panose="020B0604020202020204" pitchFamily="34" charset="0"/>
              </a:rPr>
              <a:t>.</a:t>
            </a:r>
            <a:endParaRPr lang="en-US" sz="16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822978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532919"/>
          </a:xfrm>
        </p:spPr>
        <p:txBody>
          <a:bodyPr>
            <a:normAutofit/>
          </a:bodyPr>
          <a:lstStyle/>
          <a:p>
            <a:pPr algn="just"/>
            <a:r>
              <a:rPr lang="tr-TR" sz="2000" dirty="0">
                <a:latin typeface="Times New Roman" panose="02020603050405020304" pitchFamily="18" charset="0"/>
                <a:ea typeface="Calibri" panose="020F0502020204030204" pitchFamily="34" charset="0"/>
              </a:rPr>
              <a:t>	</a:t>
            </a:r>
            <a:r>
              <a:rPr lang="ru-RU" sz="2200" i="1" dirty="0">
                <a:latin typeface="Arial" panose="020B0604020202020204" pitchFamily="34" charset="0"/>
                <a:ea typeface="Calibri" panose="020F0502020204030204" pitchFamily="34" charset="0"/>
                <a:cs typeface="Arial" panose="020B0604020202020204" pitchFamily="34" charset="0"/>
              </a:rPr>
              <a:t>Именно с древнерусского периода борьба двух типов политических культур, с одной стороны представленная вече, с другой стороны представленная князем, стали неотъемлемой частью русской истории. Следует также заметить, что на Руси всегда была очень хорошо развита публичная власть, не зависимо от формы правления, т.е. власть, не совпадающая с общей организацией всего населения.</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532919"/>
          </a:xfrm>
        </p:spPr>
        <p:txBody>
          <a:bodyPr>
            <a:normAutofit/>
          </a:bodyPr>
          <a:lstStyle/>
          <a:p>
            <a:pPr algn="just">
              <a:lnSpc>
                <a:spcPct val="100000"/>
              </a:lnSpc>
              <a:spcBef>
                <a:spcPts val="0"/>
              </a:spcBef>
            </a:pPr>
            <a:r>
              <a:rPr lang="tr-TR" sz="2000" dirty="0">
                <a:latin typeface="Times New Roman" panose="02020603050405020304" pitchFamily="18" charset="0"/>
                <a:ea typeface="Calibri" panose="020F0502020204030204" pitchFamily="34" charset="0"/>
              </a:rPr>
              <a:t>	</a:t>
            </a:r>
            <a:r>
              <a:rPr lang="ru-RU" sz="2200" i="1" dirty="0">
                <a:latin typeface="Arial" panose="020B0604020202020204" pitchFamily="34" charset="0"/>
                <a:ea typeface="Calibri" panose="020F0502020204030204" pitchFamily="34" charset="0"/>
                <a:cs typeface="Arial" panose="020B0604020202020204" pitchFamily="34" charset="0"/>
              </a:rPr>
              <a:t>Древнерусское государство было высокоразвитым политическим организмом – со своей столицей, великокняжеским теремом, войском, казной, печатями, налогами и т.д. Именно благодаря этому политическому организму в будущем будет установлена безраздельная монополия великого князя на власть. </a:t>
            </a:r>
            <a:br>
              <a:rPr lang="en-US" sz="2200" i="1" dirty="0">
                <a:latin typeface="Arial" panose="020B0604020202020204" pitchFamily="34" charset="0"/>
                <a:ea typeface="Calibri" panose="020F0502020204030204" pitchFamily="34" charset="0"/>
                <a:cs typeface="Arial" panose="020B0604020202020204" pitchFamily="34" charset="0"/>
              </a:rPr>
            </a:br>
            <a:r>
              <a:rPr lang="ru-RU" sz="2200" i="1"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97187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532919"/>
          </a:xfrm>
        </p:spPr>
        <p:txBody>
          <a:bodyPr>
            <a:normAutofit/>
          </a:bodyPr>
          <a:lstStyle/>
          <a:p>
            <a:pPr algn="just">
              <a:lnSpc>
                <a:spcPct val="100000"/>
              </a:lnSpc>
              <a:spcBef>
                <a:spcPts val="0"/>
              </a:spcBef>
            </a:pPr>
            <a:r>
              <a:rPr lang="tr-TR" sz="2000" dirty="0">
                <a:latin typeface="Times New Roman" panose="02020603050405020304" pitchFamily="18" charset="0"/>
                <a:ea typeface="Calibri" panose="020F0502020204030204" pitchFamily="34" charset="0"/>
              </a:rPr>
              <a:t>	</a:t>
            </a:r>
            <a:br>
              <a:rPr lang="en-US" sz="2200" i="1" dirty="0">
                <a:latin typeface="Arial" panose="020B0604020202020204" pitchFamily="34" charset="0"/>
                <a:ea typeface="Calibri" panose="020F0502020204030204" pitchFamily="34" charset="0"/>
                <a:cs typeface="Arial" panose="020B0604020202020204" pitchFamily="34" charset="0"/>
              </a:rPr>
            </a:br>
            <a:r>
              <a:rPr lang="ru-RU" sz="2200" i="1" dirty="0">
                <a:latin typeface="Arial" panose="020B0604020202020204" pitchFamily="34" charset="0"/>
                <a:ea typeface="Calibri" panose="020F0502020204030204" pitchFamily="34" charset="0"/>
                <a:cs typeface="Arial" panose="020B0604020202020204" pitchFamily="34" charset="0"/>
              </a:rPr>
              <a:t>	Другим важным фактом истории и культуры Древнерусского государства было возникновение письменного права, так называемой Русской Правды, которая сменила обычное право, называемое Законом русским. Кодификация права, начавшаяся в 1016 году «Правдой Ярослава», продолжилась его детьми и «Правдой Ярославичей» в 1072 году, а также внуком – Владимиром Мономахом и его «Уставом» в 1113 году. Одновременно был принят и церковный устав. Определивший права церкви и духовенства. </a:t>
            </a:r>
            <a:br>
              <a:rPr lang="en-US" sz="2200" i="1" dirty="0">
                <a:latin typeface="Arial" panose="020B0604020202020204" pitchFamily="34" charset="0"/>
                <a:ea typeface="Calibri" panose="020F0502020204030204" pitchFamily="34" charset="0"/>
                <a:cs typeface="Arial" panose="020B0604020202020204" pitchFamily="34" charset="0"/>
              </a:rPr>
            </a:br>
            <a:r>
              <a:rPr lang="ru-RU" sz="2000" i="1" dirty="0">
                <a:latin typeface="Arial" panose="020B0604020202020204" pitchFamily="34" charset="0"/>
                <a:ea typeface="Calibri" panose="020F0502020204030204" pitchFamily="34" charset="0"/>
                <a:cs typeface="Arial" panose="020B0604020202020204" pitchFamily="34" charset="0"/>
              </a:rPr>
              <a:t>.</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85386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532919"/>
          </a:xfrm>
        </p:spPr>
        <p:txBody>
          <a:bodyPr>
            <a:normAutofit/>
          </a:bodyPr>
          <a:lstStyle/>
          <a:p>
            <a:pPr algn="just">
              <a:lnSpc>
                <a:spcPct val="100000"/>
              </a:lnSpc>
              <a:spcBef>
                <a:spcPts val="0"/>
              </a:spcBef>
            </a:pPr>
            <a:r>
              <a:rPr lang="tr-TR" sz="2000" i="1" dirty="0">
                <a:latin typeface="Arial" panose="020B0604020202020204" pitchFamily="34" charset="0"/>
                <a:ea typeface="Calibri" panose="020F0502020204030204" pitchFamily="34" charset="0"/>
                <a:cs typeface="Arial" panose="020B0604020202020204" pitchFamily="34" charset="0"/>
              </a:rPr>
              <a:t>	</a:t>
            </a:r>
            <a:r>
              <a:rPr lang="ru-RU" sz="2000" i="1" dirty="0">
                <a:latin typeface="Arial" panose="020B0604020202020204" pitchFamily="34" charset="0"/>
                <a:ea typeface="Calibri" panose="020F0502020204030204" pitchFamily="34" charset="0"/>
                <a:cs typeface="Arial" panose="020B0604020202020204" pitchFamily="34" charset="0"/>
              </a:rPr>
              <a:t>Центральным событием истории Древней Руси стало Крещение в 988 году. Христианство как мировая религия сыграло большую роль в развитии философии, литературы, искусства, права, всей культурной инфраструктуры, в центре которой стоит человеческая личность и ее духовный мир. Киевская Русь приняла христианство как государственную религию, т.е. как государственную идеологию. Это идеология просуществовала почти тысячу лет до 1917 года. Первой из княжеского рода христианство приняла Ольга, жена убитого князя Игоря. Она приняла веру в 955 году в Царьграде. Однако родной сын Ольги Великий князь Святослав христианство не принял. Крестителем Руси стал внук Ольги Владимир. </a:t>
            </a:r>
            <a:r>
              <a:rPr lang="tr-TR" sz="2000" i="1" dirty="0">
                <a:latin typeface="Arial" panose="020B0604020202020204" pitchFamily="34" charset="0"/>
                <a:ea typeface="Calibri" panose="020F0502020204030204" pitchFamily="34" charset="0"/>
                <a:cs typeface="Arial" panose="020B0604020202020204" pitchFamily="34" charset="0"/>
              </a:rPr>
              <a:t>	</a:t>
            </a:r>
            <a:br>
              <a:rPr lang="en-US" sz="2000" i="1" dirty="0">
                <a:latin typeface="Arial" panose="020B0604020202020204" pitchFamily="34" charset="0"/>
                <a:ea typeface="Calibri" panose="020F0502020204030204" pitchFamily="34" charset="0"/>
                <a:cs typeface="Arial" panose="020B0604020202020204" pitchFamily="34" charset="0"/>
              </a:rPr>
            </a:b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90706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532919"/>
          </a:xfrm>
        </p:spPr>
        <p:txBody>
          <a:bodyPr>
            <a:normAutofit fontScale="90000"/>
          </a:bodyPr>
          <a:lstStyle/>
          <a:p>
            <a:pPr algn="just">
              <a:lnSpc>
                <a:spcPct val="100000"/>
              </a:lnSpc>
              <a:spcBef>
                <a:spcPts val="600"/>
              </a:spcBef>
              <a:spcAft>
                <a:spcPts val="1000"/>
              </a:spcAft>
            </a:pPr>
            <a:r>
              <a:rPr lang="tr-TR" sz="2000" i="1" dirty="0">
                <a:latin typeface="Arial" panose="020B0604020202020204" pitchFamily="34" charset="0"/>
                <a:ea typeface="Calibri" panose="020F0502020204030204" pitchFamily="34" charset="0"/>
                <a:cs typeface="Arial" panose="020B0604020202020204" pitchFamily="34" charset="0"/>
              </a:rPr>
              <a:t>	</a:t>
            </a:r>
            <a:r>
              <a:rPr lang="ru-RU" sz="2200" i="1" dirty="0">
                <a:latin typeface="Arial" panose="020B0604020202020204" pitchFamily="34" charset="0"/>
                <a:ea typeface="Calibri" panose="020F0502020204030204" pitchFamily="34" charset="0"/>
                <a:cs typeface="Arial" panose="020B0604020202020204" pitchFamily="34" charset="0"/>
              </a:rPr>
              <a:t>Принятие христианства на Руси не проходило легко. В то время славяне (русские) были глубокими язычниками, имели достаточно строгую иерархию богов и ценностей. Язычество было родным верованиям для большинства населения Руси. Именно по этой причине Святослав и не принял христианства. Даже внук Ольги Владимир изначально хотел сделать язычество  государственной религией. С этой целью даже был построен пантеон языческих богов. В центре Киева на холме радом с княжеским теремом были установлены шесть идолов во главе с Перуном (гром и молния): Хорс (свет), Даждьбог (солнце), Стрибог (ветер), </a:t>
            </a:r>
            <a:r>
              <a:rPr lang="ru-RU" sz="2200" i="1" dirty="0" err="1">
                <a:latin typeface="Arial" panose="020B0604020202020204" pitchFamily="34" charset="0"/>
                <a:ea typeface="Calibri" panose="020F0502020204030204" pitchFamily="34" charset="0"/>
                <a:cs typeface="Arial" panose="020B0604020202020204" pitchFamily="34" charset="0"/>
              </a:rPr>
              <a:t>Семаргл</a:t>
            </a:r>
            <a:r>
              <a:rPr lang="ru-RU" sz="2200" i="1" dirty="0">
                <a:latin typeface="Arial" panose="020B0604020202020204" pitchFamily="34" charset="0"/>
                <a:ea typeface="Calibri" panose="020F0502020204030204" pitchFamily="34" charset="0"/>
                <a:cs typeface="Arial" panose="020B0604020202020204" pitchFamily="34" charset="0"/>
              </a:rPr>
              <a:t> (ветер), </a:t>
            </a:r>
            <a:r>
              <a:rPr lang="ru-RU" sz="2200" i="1" dirty="0" err="1">
                <a:latin typeface="Arial" panose="020B0604020202020204" pitchFamily="34" charset="0"/>
                <a:ea typeface="Calibri" panose="020F0502020204030204" pitchFamily="34" charset="0"/>
                <a:cs typeface="Arial" panose="020B0604020202020204" pitchFamily="34" charset="0"/>
              </a:rPr>
              <a:t>Семаргл</a:t>
            </a:r>
            <a:r>
              <a:rPr lang="ru-RU" sz="2200" i="1" dirty="0">
                <a:latin typeface="Arial" panose="020B0604020202020204" pitchFamily="34" charset="0"/>
                <a:ea typeface="Calibri" panose="020F0502020204030204" pitchFamily="34" charset="0"/>
                <a:cs typeface="Arial" panose="020B0604020202020204" pitchFamily="34" charset="0"/>
              </a:rPr>
              <a:t> (влага), </a:t>
            </a:r>
            <a:r>
              <a:rPr lang="ru-RU" sz="2200" i="1" dirty="0" err="1">
                <a:latin typeface="Arial" panose="020B0604020202020204" pitchFamily="34" charset="0"/>
                <a:ea typeface="Calibri" panose="020F0502020204030204" pitchFamily="34" charset="0"/>
                <a:cs typeface="Arial" panose="020B0604020202020204" pitchFamily="34" charset="0"/>
              </a:rPr>
              <a:t>Макошь</a:t>
            </a:r>
            <a:r>
              <a:rPr lang="ru-RU" sz="2200" i="1" dirty="0">
                <a:latin typeface="Arial" panose="020B0604020202020204" pitchFamily="34" charset="0"/>
                <a:ea typeface="Calibri" panose="020F0502020204030204" pitchFamily="34" charset="0"/>
                <a:cs typeface="Arial" panose="020B0604020202020204" pitchFamily="34" charset="0"/>
              </a:rPr>
              <a:t> (женское начало). Все идолы были освящены жертвоприношениями. Однако язычество, по всей видимости, как государственная религия не дала желаемого Владимиру.</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05198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532919"/>
          </a:xfrm>
        </p:spPr>
        <p:txBody>
          <a:bodyPr>
            <a:noAutofit/>
          </a:bodyPr>
          <a:lstStyle/>
          <a:p>
            <a:pPr algn="just">
              <a:lnSpc>
                <a:spcPct val="100000"/>
              </a:lnSpc>
              <a:spcBef>
                <a:spcPts val="600"/>
              </a:spcBef>
              <a:spcAft>
                <a:spcPts val="1000"/>
              </a:spcAft>
            </a:pPr>
            <a:r>
              <a:rPr lang="ru-RU" sz="2000" i="1" dirty="0">
                <a:latin typeface="Arial" panose="020B0604020202020204" pitchFamily="34" charset="0"/>
                <a:ea typeface="Calibri" panose="020F0502020204030204" pitchFamily="34" charset="0"/>
                <a:cs typeface="Arial" panose="020B0604020202020204" pitchFamily="34" charset="0"/>
              </a:rPr>
              <a:t>	Христианство на Руси было принято в 10 веке. Начиная с этого периода, на Руси стала активно распространяться письменность на основе кириллического алфавита. Однако известно, что славяне поселились на этих территориях задолго до 10 века н.э., а именно ученые предполагают, что поселения славян существовали уже в 5 веке до н.э. Таким образом, трудно поверить в то, что на протяжении 15 веков культура языческой Руси была по существу немой. Такие ученые, как В.А. Чудинов, В. Демин доказывают, что в те далекие времена у славян существовало руническое письмо </a:t>
            </a:r>
            <a:r>
              <a:rPr lang="ru-RU" sz="2000" b="1" i="1" dirty="0">
                <a:latin typeface="Arial" panose="020B0604020202020204" pitchFamily="34" charset="0"/>
                <a:ea typeface="Calibri" panose="020F0502020204030204" pitchFamily="34" charset="0"/>
                <a:cs typeface="Arial" panose="020B0604020202020204" pitchFamily="34" charset="0"/>
              </a:rPr>
              <a:t>«черты и резы»,</a:t>
            </a:r>
            <a:r>
              <a:rPr lang="ru-RU" sz="2000" i="1" dirty="0">
                <a:latin typeface="Arial" panose="020B0604020202020204" pitchFamily="34" charset="0"/>
                <a:ea typeface="Calibri" panose="020F0502020204030204" pitchFamily="34" charset="0"/>
                <a:cs typeface="Arial" panose="020B0604020202020204" pitchFamily="34" charset="0"/>
              </a:rPr>
              <a:t> а также линейная </a:t>
            </a:r>
            <a:r>
              <a:rPr lang="ru-RU" sz="2000" b="1" i="1" dirty="0">
                <a:latin typeface="Arial" panose="020B0604020202020204" pitchFamily="34" charset="0"/>
                <a:ea typeface="Calibri" panose="020F0502020204030204" pitchFamily="34" charset="0"/>
                <a:cs typeface="Arial" panose="020B0604020202020204" pitchFamily="34" charset="0"/>
              </a:rPr>
              <a:t>глаголица</a:t>
            </a:r>
            <a:r>
              <a:rPr lang="ru-RU" sz="2000" i="1" dirty="0">
                <a:latin typeface="Arial" panose="020B0604020202020204" pitchFamily="34" charset="0"/>
                <a:ea typeface="Calibri" panose="020F0502020204030204" pitchFamily="34" charset="0"/>
                <a:cs typeface="Arial" panose="020B0604020202020204" pitchFamily="34" charset="0"/>
              </a:rPr>
              <a:t> из 49 букв, за каждой из которых стоял свой образ. Другой ученый А. Барашков утверждает, что имеются свидетельства о существовании у славян так называемого </a:t>
            </a:r>
            <a:r>
              <a:rPr lang="ru-RU" sz="2000" b="1" i="1" dirty="0">
                <a:latin typeface="Arial" panose="020B0604020202020204" pitchFamily="34" charset="0"/>
                <a:ea typeface="Calibri" panose="020F0502020204030204" pitchFamily="34" charset="0"/>
                <a:cs typeface="Arial" panose="020B0604020202020204" pitchFamily="34" charset="0"/>
              </a:rPr>
              <a:t>узелкового письма</a:t>
            </a:r>
            <a:r>
              <a:rPr lang="ru-RU" sz="2000" i="1" dirty="0">
                <a:latin typeface="Arial" panose="020B0604020202020204" pitchFamily="34" charset="0"/>
                <a:ea typeface="Calibri" panose="020F0502020204030204" pitchFamily="34" charset="0"/>
                <a:cs typeface="Arial" panose="020B0604020202020204" pitchFamily="34" charset="0"/>
              </a:rPr>
              <a:t>. </a:t>
            </a:r>
            <a:br>
              <a:rPr lang="en-US" sz="2000" i="1" dirty="0">
                <a:latin typeface="Arial" panose="020B0604020202020204" pitchFamily="34" charset="0"/>
                <a:ea typeface="Calibri" panose="020F0502020204030204" pitchFamily="34" charset="0"/>
                <a:cs typeface="Arial" panose="020B0604020202020204" pitchFamily="34" charset="0"/>
              </a:rPr>
            </a:br>
            <a:r>
              <a:rPr lang="tr-TR" sz="2000" i="1" dirty="0">
                <a:latin typeface="Arial" panose="020B0604020202020204" pitchFamily="34" charset="0"/>
                <a:ea typeface="Calibri" panose="020F0502020204030204" pitchFamily="34" charset="0"/>
                <a:cs typeface="Arial" panose="020B0604020202020204" pitchFamily="34" charset="0"/>
              </a:rPr>
              <a:t>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15186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532919"/>
          </a:xfrm>
        </p:spPr>
        <p:txBody>
          <a:bodyPr>
            <a:noAutofit/>
          </a:bodyPr>
          <a:lstStyle/>
          <a:p>
            <a:pPr algn="just">
              <a:lnSpc>
                <a:spcPct val="100000"/>
              </a:lnSpc>
              <a:spcBef>
                <a:spcPts val="600"/>
              </a:spcBef>
              <a:spcAft>
                <a:spcPts val="1000"/>
              </a:spcAft>
            </a:pPr>
            <a:r>
              <a:rPr lang="ru-RU" sz="2000" i="1" dirty="0">
                <a:latin typeface="Arial" panose="020B0604020202020204" pitchFamily="34" charset="0"/>
                <a:ea typeface="Calibri" panose="020F0502020204030204" pitchFamily="34" charset="0"/>
                <a:cs typeface="Arial" panose="020B0604020202020204" pitchFamily="34" charset="0"/>
              </a:rPr>
              <a:t>	Принятие христианства мотивировало написание книг. Книги писались от руки на пергаменте. В те далекие времена слова в строке не отделялись друг от друга. Пергаментные листы сшивались в книги. Основными центрами написания книг были монастыри и церкви. Ученые предполагают, что в 11-12 веках на Руси в обращении было порядка 130 тысяч книг. До наших дней дошли только 11. Одной из древнейших книг является «Остромирово Евангелие». Предположительно книга была написана в 1056-1057 годах.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64734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Floral Flourish</Template>
  <TotalTime>0</TotalTime>
  <Words>2079</Words>
  <Application>Microsoft Office PowerPoint</Application>
  <PresentationFormat>Widescreen</PresentationFormat>
  <Paragraphs>24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Avenir Next LT Pro</vt:lpstr>
      <vt:lpstr>Avenir Next LT Pro Light</vt:lpstr>
      <vt:lpstr>Garamond</vt:lpstr>
      <vt:lpstr>Times New Roman</vt:lpstr>
      <vt:lpstr>SavonVTI</vt:lpstr>
      <vt:lpstr>История русской культуры</vt:lpstr>
      <vt:lpstr> Говоря о политической структуре Древнерусского государства можно сказать, что на Руси в то время существовало два типа государственного устройства, два разных типа правления. Княжеское было единодержавным, царистским, монархическим. Другой тип правления республиканский, демократический, основывался на трех политических силах – князе, вече и боярстве. Так, в северо-западных землях преобладал второй тип правления. Ярким примером демократического правления была Новгородская республика. А в северо-восточных землях доминировала княжеская власть, пример Ростово-Суздальского княжества. </vt:lpstr>
      <vt:lpstr> Именно с древнерусского периода борьба двух типов политических культур, с одной стороны представленная вече, с другой стороны представленная князем, стали неотъемлемой частью русской истории. Следует также заметить, что на Руси всегда была очень хорошо развита публичная власть, не зависимо от формы правления, т.е. власть, не совпадающая с общей организацией всего населения.</vt:lpstr>
      <vt:lpstr> Древнерусское государство было высокоразвитым политическим организмом – со своей столицей, великокняжеским теремом, войском, казной, печатями, налогами и т.д. Именно благодаря этому политическому организму в будущем будет установлена безраздельная монополия великого князя на власть.   .</vt:lpstr>
      <vt:lpstr>   Другим важным фактом истории и культуры Древнерусского государства было возникновение письменного права, так называемой Русской Правды, которая сменила обычное право, называемое Законом русским. Кодификация права, начавшаяся в 1016 году «Правдой Ярослава», продолжилась его детьми и «Правдой Ярославичей» в 1072 году, а также внуком – Владимиром Мономахом и его «Уставом» в 1113 году. Одновременно был принят и церковный устав. Определивший права церкви и духовенства.  .</vt:lpstr>
      <vt:lpstr> Центральным событием истории Древней Руси стало Крещение в 988 году. Христианство как мировая религия сыграло большую роль в развитии философии, литературы, искусства, права, всей культурной инфраструктуры, в центре которой стоит человеческая личность и ее духовный мир. Киевская Русь приняла христианство как государственную религию, т.е. как государственную идеологию. Это идеология просуществовала почти тысячу лет до 1917 года. Первой из княжеского рода христианство приняла Ольга, жена убитого князя Игоря. Она приняла веру в 955 году в Царьграде. Однако родной сын Ольги Великий князь Святослав христианство не принял. Крестителем Руси стал внук Ольги Владимир.   </vt:lpstr>
      <vt:lpstr> Принятие христианства на Руси не проходило легко. В то время славяне (русские) были глубокими язычниками, имели достаточно строгую иерархию богов и ценностей. Язычество было родным верованиям для большинства населения Руси. Именно по этой причине Святослав и не принял христианства. Даже внук Ольги Владимир изначально хотел сделать язычество  государственной религией. С этой целью даже был построен пантеон языческих богов. В центре Киева на холме радом с княжеским теремом были установлены шесть идолов во главе с Перуном (гром и молния): Хорс (свет), Даждьбог (солнце), Стрибог (ветер), Семаргл (ветер), Семаргл (влага), Макошь (женское начало). Все идолы были освящены жертвоприношениями. Однако язычество, по всей видимости, как государственная религия не дала желаемого Владимиру.</vt:lpstr>
      <vt:lpstr> Христианство на Руси было принято в 10 веке. Начиная с этого периода, на Руси стала активно распространяться письменность на основе кириллического алфавита. Однако известно, что славяне поселились на этих территориях задолго до 10 века н.э., а именно ученые предполагают, что поселения славян существовали уже в 5 веке до н.э. Таким образом, трудно поверить в то, что на протяжении 15 веков культура языческой Руси была по существу немой. Такие ученые, как В.А. Чудинов, В. Демин доказывают, что в те далекие времена у славян существовало руническое письмо «черты и резы», а также линейная глаголица из 49 букв, за каждой из которых стоял свой образ. Другой ученый А. Барашков утверждает, что имеются свидетельства о существовании у славян так называемого узелкового письма.   </vt:lpstr>
      <vt:lpstr> Принятие христианства мотивировало написание книг. Книги писались от руки на пергаменте. В те далекие времена слова в строке не отделялись друг от друга. Пергаментные листы сшивались в книги. Основными центрами написания книг были монастыри и церкви. Ученые предполагают, что в 11-12 веках на Руси в обращении было порядка 130 тысяч книг. До наших дней дошли только 11. Одной из древнейших книг является «Остромирово Евангелие». Предположительно книга была написана в 1056-1057 годах. </vt:lpstr>
      <vt:lpstr>PowerPoint Presentation</vt:lpstr>
      <vt:lpstr>  Христианство принесло на Русь и много переводной литературы. Среди переводов встречались и книги светского содержания, хотя, конечно, их было очень мало. Большая часть книг была религиозного содержания. Они служили неким подобием руководства к богослужению.  Одним из первых литературных жанров стало летописание. Летописание – описание исторических событий по годам. Летописи, как правило, велись в крупных письменных центрах Новгорода и Киева. В середине 12 века князь Святополк поручает написание новой летописи монаху Киево-Печерского монастыря Нестору. Таким образом Нестор стал автором «Повести временных лет», одного из важнейших литературных и исторических памятников русской культуры. </vt:lpstr>
      <vt:lpstr> Поучение – другой важный жанр древнерусской литературы. «Слово о законе и благодати», написанное священником Илларионом, является одним из важнейших памятников этого жанра. Книга датируется серединой 11 века. Именно Илларион стал первым   русским митрополитом.  Другой не менее ценный памятник этого жанра – «Поучение детям» Владимира Мономаха. Датируется началом 12 века. «Поучение детям» является, своего рода, политическим завещанием и отражает тревогу Владимира Мономаха за судьбу Руси.          </vt:lpstr>
      <vt:lpstr>  В 11-12 веках зарождается еще один литературный жанр  - житие святых. «Сказание о Борисе и Глебе» относится именно к жанру жития.  Путешествия или записки путешественников – пример еще одного литературного направления. В 1115 году игумен Даниил посетил Святые земли. По возвращении он составил «Хождения игумена Даниила в Святые места». В своей книги он подробно опишет свое путешествие.      </vt:lpstr>
      <vt:lpstr>  .   Принятие христианства сыграло важнейшую роль в развитии зодчества и живописи этого периода. Именно с 10 века зодчество станет развиваться      по новому направлению. Христианство познакомило русских зодчих с архитектурной традицией Византии. Именно христианские храмы стали первыми каменными постройками на русских землях.      Одной из первых каменных построек была Десятинная церковь. Такое название объясняется тем, что на ее строительство тратилась десятая часть доходов князя. Не сохранившаяся до наших дней церковь предположительно была построена в 989-996 годах. </vt:lpstr>
      <vt:lpstr>  .   Древняя Русь всячески старалась походить на Византию. В тот период Византия была одной из передовых стран мира. Ее многовековое культурное развитие оформилось в стройную и законченную систему искусства. Именно византийское зодчество создало классический крестовокупольный тип храма.  По этому же типу был построен и один из самых ранних  сохранившихся до наших дней памятников друвнерусского зодчества – собор Святой Софии в Новгороде. Приблизительные даты строительства 1045-1050 гг. Этот храм величественно несет свой строгий силуэт, который увенчан пятью куполами.  Следуя византийской традиции русское зодчество развивалось в соответствии с эстетическими предпочтениями русской культуры. Так русское зодчество обрело более строгие сдержанные формы, в русской традиции храмы потеряли башни и открытые галереи.   </vt:lpstr>
      <vt:lpstr>  .  Важнейшими архитектурными памятниками данного периода можно бесспорно считать следующие храмы:  -Георгиевский собор Юрьева монастыря в Новгороде (1119) -Церковь Спасо-Нередицы под Новгородом (1198)   -Церковь Благовещания на Мячине. Новгород. (1179) -Спасо-Преображенский собор. Переславль-Залесский. (1152) -Храм Ивановского монастыря в Завеличье. Псков. (13 век) -  Успенский собор. Владимир. (1158-1161) - Церковь Покрова на Нерли. Владимир. (1165) - Дмитриевский собор. Владимир. (1194-1197)</vt:lpstr>
      <vt:lpstr>  .   С древних времен на Руси развивалась резьба по дереву. В языческой Руси умельца воплощали свое мастерство в идолах, которые делались не только из дерева, но и камня и металла, хотя следует заметить, крайне редко. Именно так зарождалась русское скульптурное искусство. После крещения статуи в храмах уже не  допускались. Однако скульптурное направление продолжило свое развитие, но уже в форме скульптурного рельефа. За несколько веков выросший на традиции деревянной резьбы, плоский рельеф,  позднее разовьется в сложную круглую скульптуру.   </vt:lpstr>
      <vt:lpstr>   Замечательными памятниками скульптурного направления по праву считаются:  - Львиная маска. Успенский собор во Владимире - Царь Давид среди зверей. Церковь Покрова на Нерли. - Архитектурный фриз Дмитриевского собора во Владимире.  -Распятие. Георгиевский собор в Юрьеве-Польском.  -Западные врата Рождественского собора. Юрьев. </vt:lpstr>
      <vt:lpstr>    Византийская традиция сыграла значительную роль и в древнерусской монументальной живописи. Однако эстетические и воззренческие предпочтения славян отличались от византийских. Очень быстро русские мастера внесли изменения в установленные традиционные каноны живописи и мрачные аскетические образы приобрели более светлые простые земные черты. </vt:lpstr>
      <vt:lpstr>     Среди выдающихся памятников периода можно отметить  роспись барабана Софийского собора в Новгороде (1144). Образы изображены плоско. Фрески имеют русские надписи, поэтому, вероятнее всего, были исполнены русскими мастерами. Совсем другой стиль прослеживается в фреске «Иов на гноище» в Николо-Дворищенском соборе Новгорода. В основе сюжета фреске библейская история Иова. Теплый золотистый колорит говорит о принадлежности к византийской традиции.   </vt:lpstr>
      <vt:lpstr>   Живописные памятники Пскова, как и архитектура,  отличаются своеобразием. Фрески Пскова характерны лаконичностью, строгость, собранностью. Самые ранние образцы датируются 12 веком. Это фрески Мирожского монастыря во Пскове.   Владимирскую школу монументальной живописи того периода отличает великолепный серебристый колорит одухотворенных образов. Именно такими предстают фрески Дмитриевского собора во Владимире. </vt:lpstr>
      <vt:lpstr>  С принятием христианства получила развитие и иконопись. К наиболее известным иконам периода можно отнести: -Богоматерь Боголюбскую (середина 12 века) -Дмитрий Солунский из Дмитрова (начало 13 века) -Богоматерь Великая Панагия из Ярославля (13 век) -Николай Чудотворец (начало 13 века) -Успение (13 век) -Богоматерь Белозерская (13 век)  Все это памятники исключительно высокой художественной ценности.  </vt:lpstr>
      <vt:lpstr>   Декоративно-прикладное искусство, в частности ювелирное искусство, уже в 12-13 века отличалось большим мастерством. Для работ этого периода характерно использование серебра. При изготовлении браслетов, подвесок, ожерелий, барм использовались такие техники как: -чернь -скань -зернь -литье  Очень высокого уровня мастерства достигают ювелиры Новгорода. Они вырабатывают свой отдельный стиль и почерк.</vt:lpstr>
      <vt:lpstr>Список литературы, использованный при составлении слайдов:  Александров, В.Н. (2009). История русского искусства. Минск. Харвест. Бутромеев, В.П. и др.(2007). Россия державная. Москва. Белый город. Горелов, А.А. (2015). История русской культуры. Москва. Юрайт. Забылин, М.М. (2008). Праздники, обряды и обычаи русского народа. Москва. Эксмо. Короткова, М.В. (2008). Традиции русского быта. Москва. Дрофа. Костомаров, Н. (2011). Быт и нравы русского народа. Москва. Русич. Милюков, П.Н. (2009). Энциклопедия русской православной культуры. Москва. Эксмо. Пархоменко, Т. (2010). Культура без цензуры. Москва. Книжный клуб. Покровский М.Н. (2010). Очерк истории русской культуры. Москва. URSS. Соловьев, В.(2008). Золотая книга русской культуры. Москва. Белый город. Стахорский, С. (2006). Русская культура. Москва. Дрофа. Терехова, А. и др. (2007). История русской культуры. Москва. Эксмо.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2020-01-07T20:01:07Z</dcterms:created>
  <dcterms:modified xsi:type="dcterms:W3CDTF">2020-03-17T08:57:02Z</dcterms:modified>
</cp:coreProperties>
</file>