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1" r:id="rId23"/>
    <p:sldId id="282" r:id="rId24"/>
    <p:sldId id="284" r:id="rId25"/>
    <p:sldId id="285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E:\Sunum\Devam edenler\İlk ve Ortaokul Matemetiği\ilk ortaolul matematiği p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Model Temelli Problemler</a:t>
            </a:r>
          </a:p>
          <a:p>
            <a:r>
              <a:rPr lang="tr-TR" sz="2700" b="1" dirty="0" smtClean="0"/>
              <a:t>Toplama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5328" y="1285860"/>
            <a:ext cx="449700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4525963"/>
          </a:xfrm>
        </p:spPr>
        <p:txBody>
          <a:bodyPr/>
          <a:lstStyle/>
          <a:p>
            <a:r>
              <a:rPr lang="tr-TR" b="1" dirty="0" smtClean="0"/>
              <a:t>Çıkarma</a:t>
            </a: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6601" y="1069959"/>
            <a:ext cx="6329212" cy="47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1455" y="428604"/>
            <a:ext cx="5859504" cy="594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4525963"/>
          </a:xfrm>
        </p:spPr>
        <p:txBody>
          <a:bodyPr/>
          <a:lstStyle/>
          <a:p>
            <a:r>
              <a:rPr lang="tr-TR" b="1" dirty="0" smtClean="0"/>
              <a:t>Toplama-Düşüncesiyle Çıkarma İşlemi.</a:t>
            </a:r>
          </a:p>
          <a:p>
            <a:r>
              <a:rPr lang="tr-TR" b="1" dirty="0" smtClean="0"/>
              <a:t>Karşılaştırma Modelleri.</a:t>
            </a:r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4365" y="1503379"/>
            <a:ext cx="4060841" cy="490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Toplama ve Çıkarmanın Özellikleri</a:t>
            </a:r>
          </a:p>
          <a:p>
            <a:r>
              <a:rPr lang="tr-TR" sz="2700" b="1" dirty="0" smtClean="0"/>
              <a:t>Toplamada Değişme Özelliği</a:t>
            </a:r>
          </a:p>
          <a:p>
            <a:r>
              <a:rPr lang="tr-TR" sz="2700" b="1" dirty="0" smtClean="0"/>
              <a:t>Toplamada Birleşme Özelliği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2855" y="1928802"/>
            <a:ext cx="6556704" cy="428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60359"/>
            <a:ext cx="8229600" cy="4525963"/>
          </a:xfrm>
        </p:spPr>
        <p:txBody>
          <a:bodyPr/>
          <a:lstStyle/>
          <a:p>
            <a:r>
              <a:rPr lang="tr-TR" b="1" dirty="0" smtClean="0"/>
              <a:t>Sıfır Özelliği</a:t>
            </a:r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447" y="1527829"/>
            <a:ext cx="8145520" cy="380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71454"/>
            <a:ext cx="8229600" cy="114300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Çarpma ve Bölme Problem Yapıları</a:t>
            </a:r>
            <a:endParaRPr lang="tr-TR" b="1" dirty="0">
              <a:solidFill>
                <a:srgbClr val="CC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57" y="1073724"/>
            <a:ext cx="8859900" cy="492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429124" y="71414"/>
            <a:ext cx="4572032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Dört Problem Yapısına Örnekler</a:t>
            </a:r>
          </a:p>
          <a:p>
            <a:r>
              <a:rPr lang="tr-TR" b="1" dirty="0" smtClean="0"/>
              <a:t>Eş-Grup Problemleri</a:t>
            </a:r>
          </a:p>
          <a:p>
            <a:r>
              <a:rPr lang="tr-TR" b="1" dirty="0" smtClean="0"/>
              <a:t>Karşılaştırma Problemleri</a:t>
            </a:r>
          </a:p>
          <a:p>
            <a:r>
              <a:rPr lang="tr-TR" b="1" dirty="0" smtClean="0"/>
              <a:t>Kombinasyon Problemleri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73756"/>
            <a:ext cx="4214810" cy="628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4525963"/>
          </a:xfrm>
        </p:spPr>
        <p:txBody>
          <a:bodyPr/>
          <a:lstStyle/>
          <a:p>
            <a:r>
              <a:rPr lang="tr-TR" b="1" dirty="0" smtClean="0"/>
              <a:t>Alan ve Diğer Ölçümlerin Çarpımı Problemleri</a:t>
            </a:r>
            <a:endParaRPr lang="tr-TR" dirty="0" smtClean="0">
              <a:solidFill>
                <a:srgbClr val="00B0F0"/>
              </a:solidFill>
            </a:endParaRPr>
          </a:p>
          <a:p>
            <a:endParaRPr lang="tr-T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637" y="983557"/>
            <a:ext cx="7431140" cy="489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Çarpma ve Bölme Öğretimi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Bağlamsal Problemler</a:t>
            </a:r>
          </a:p>
          <a:p>
            <a:r>
              <a:rPr lang="tr-TR" sz="2700" b="1" dirty="0" smtClean="0"/>
              <a:t>Çarpma ve Bölme için Sembolizm</a:t>
            </a:r>
          </a:p>
          <a:p>
            <a:r>
              <a:rPr lang="tr-TR" sz="2700" b="1" dirty="0" smtClean="0"/>
              <a:t>Problemler için Sayı Seçimi</a:t>
            </a:r>
            <a:endParaRPr lang="tr-TR" sz="2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071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3300"/>
                </a:solidFill>
              </a:rPr>
              <a:t>KISIM II</a:t>
            </a:r>
            <a:br>
              <a:rPr lang="tr-TR" dirty="0" smtClean="0">
                <a:solidFill>
                  <a:srgbClr val="003300"/>
                </a:solidFill>
              </a:rPr>
            </a:br>
            <a:r>
              <a:rPr lang="tr-TR" b="1" dirty="0" smtClean="0">
                <a:solidFill>
                  <a:srgbClr val="003300"/>
                </a:solidFill>
              </a:rPr>
              <a:t>Matematiksel Kavram ve Prosedürlerin Gelişimi</a:t>
            </a:r>
            <a:endParaRPr lang="tr-TR" dirty="0">
              <a:solidFill>
                <a:srgbClr val="003300"/>
              </a:solidFill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609600" y="32861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BÖLÜM</a:t>
            </a:r>
            <a:r>
              <a:rPr kumimoji="0" lang="tr-TR" sz="4000" b="0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9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4000" b="1" dirty="0" smtClean="0">
                <a:solidFill>
                  <a:srgbClr val="003300"/>
                </a:solidFill>
              </a:rPr>
              <a:t>Dört İşlemin Anlamlarının Geliştirilmesi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Kalanlar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6696" y="498455"/>
            <a:ext cx="5015700" cy="585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Model Temelli Problemler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0858"/>
            <a:ext cx="8856726" cy="471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1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Çarpma ve Bölmenin Özellikleri</a:t>
            </a:r>
          </a:p>
          <a:p>
            <a:r>
              <a:rPr lang="tr-TR" sz="2700" b="1" dirty="0" smtClean="0"/>
              <a:t>Çarpmanın Değişme ve Birleşme Özellikleri</a:t>
            </a:r>
          </a:p>
          <a:p>
            <a:r>
              <a:rPr lang="tr-TR" sz="2700" b="1" dirty="0" smtClean="0"/>
              <a:t>Sıfır ve Birim Eleman Özellikleri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0798" y="1643050"/>
            <a:ext cx="4418722" cy="479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/>
              <a:t>Dağılma Özelliği</a:t>
            </a:r>
            <a:endParaRPr lang="tr-T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149906"/>
            <a:ext cx="4857784" cy="49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357686" y="71414"/>
            <a:ext cx="4329114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Bağlamsal Problem Çözme Stratejileri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6248" y="1643050"/>
            <a:ext cx="4400552" cy="4525963"/>
          </a:xfrm>
        </p:spPr>
        <p:txBody>
          <a:bodyPr>
            <a:normAutofit lnSpcReduction="10000"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Bağlamsal Problemleri Analiz Etme</a:t>
            </a:r>
          </a:p>
          <a:p>
            <a:r>
              <a:rPr lang="tr-TR" sz="2700" b="1" dirty="0" smtClean="0"/>
              <a:t>Problemi Çözmeden Önce Cevap Hakkında Düşünmek</a:t>
            </a:r>
          </a:p>
          <a:p>
            <a:r>
              <a:rPr lang="tr-TR" sz="2700" b="1" dirty="0" smtClean="0"/>
              <a:t>Daha Basit Problemi Çözmek</a:t>
            </a:r>
          </a:p>
          <a:p>
            <a:r>
              <a:rPr lang="tr-TR" sz="2800" b="1" dirty="0" smtClean="0"/>
              <a:t>Dikkat: Anahtar Kelime Yöntemine Bel Bağlamaktan Sakının!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45" y="-25"/>
            <a:ext cx="3913189" cy="631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İki-Aşamalı Problemler</a:t>
            </a:r>
          </a:p>
          <a:p>
            <a:r>
              <a:rPr lang="tr-TR" dirty="0" smtClean="0"/>
              <a:t>İlk olarak burada tartıştığımız şekilde tek adımlı problemleri analiz edebildiklerinden emin olunuz. </a:t>
            </a:r>
            <a:r>
              <a:rPr lang="tr-TR" dirty="0" err="1" smtClean="0"/>
              <a:t>Huinker’den</a:t>
            </a:r>
            <a:r>
              <a:rPr lang="tr-TR" dirty="0" smtClean="0"/>
              <a:t> (1994) alınan aşağıdaki fikirler </a:t>
            </a:r>
            <a:r>
              <a:rPr lang="tr-TR" smtClean="0"/>
              <a:t>çocukların iki problemin </a:t>
            </a:r>
            <a:r>
              <a:rPr lang="tr-TR" dirty="0" smtClean="0"/>
              <a:t>birbiriyle nasıl ilişkili </a:t>
            </a:r>
            <a:r>
              <a:rPr lang="tr-TR" smtClean="0"/>
              <a:t>olduğunu anlamalarına yardım </a:t>
            </a:r>
            <a:r>
              <a:rPr lang="tr-TR" dirty="0" smtClean="0"/>
              <a:t>etmek için tasarlanmıştır.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3" y="71414"/>
            <a:ext cx="3817731" cy="664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755205"/>
            <a:ext cx="7858180" cy="534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Toplama ve Çıkarma ile İlgili Problem Yapıları</a:t>
            </a:r>
            <a:endParaRPr lang="tr-TR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0"/>
            <a:ext cx="4000528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Dört Problem Yapısına Örnekler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9821"/>
            <a:ext cx="3429024" cy="683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Birleştirme Problemleri</a:t>
            </a:r>
          </a:p>
          <a:p>
            <a:r>
              <a:rPr lang="tr-TR" b="1" dirty="0" smtClean="0"/>
              <a:t>Ayırma Problemleri</a:t>
            </a:r>
          </a:p>
          <a:p>
            <a:r>
              <a:rPr lang="tr-TR" b="1" dirty="0" smtClean="0"/>
              <a:t>Parça-Parça-Bütün Problemleri</a:t>
            </a:r>
          </a:p>
          <a:p>
            <a:r>
              <a:rPr lang="tr-TR" b="1" dirty="0" smtClean="0"/>
              <a:t>Karşılaştırma Problemleri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7483"/>
            <a:ext cx="8229600" cy="4525963"/>
          </a:xfrm>
        </p:spPr>
        <p:txBody>
          <a:bodyPr/>
          <a:lstStyle/>
          <a:p>
            <a:r>
              <a:rPr lang="tr-TR" b="1" dirty="0" smtClean="0"/>
              <a:t>Problem Zorluğu</a:t>
            </a:r>
          </a:p>
          <a:p>
            <a:r>
              <a:rPr lang="tr-TR" b="1" dirty="0" smtClean="0"/>
              <a:t>Denklemlerin İşlemsel ve Anlamsal Formları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97904"/>
            <a:ext cx="7286676" cy="464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Toplama ve Çıkarmanın Öğretimi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Bağlamsal Problemler</a:t>
            </a:r>
          </a:p>
          <a:p>
            <a:r>
              <a:rPr lang="tr-TR" sz="2700" b="1" dirty="0" smtClean="0"/>
              <a:t>Bağlamsal veya Sözel Problemler Üzerine Kurulu Dersler</a:t>
            </a:r>
          </a:p>
          <a:p>
            <a:r>
              <a:rPr lang="tr-TR" sz="2700" b="1" dirty="0" smtClean="0"/>
              <a:t>Problemler için Sayı Seçme</a:t>
            </a:r>
          </a:p>
          <a:p>
            <a:r>
              <a:rPr lang="tr-TR" sz="2700" b="1" dirty="0" smtClean="0"/>
              <a:t>Sembolizmin Tanıtılması</a:t>
            </a:r>
            <a:endParaRPr lang="tr-TR" sz="2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191</Words>
  <PresentationFormat>Ekran Gösterisi (4:3)</PresentationFormat>
  <Paragraphs>47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Ofis Teması</vt:lpstr>
      <vt:lpstr>Slayt 1</vt:lpstr>
      <vt:lpstr>KISIM II Matematiksel Kavram ve Prosedürlerin Gelişimi</vt:lpstr>
      <vt:lpstr>Slayt 3</vt:lpstr>
      <vt:lpstr>Slayt 4</vt:lpstr>
      <vt:lpstr>Toplama ve Çıkarma ile İlgili Problem Yapıları</vt:lpstr>
      <vt:lpstr>Slayt 6</vt:lpstr>
      <vt:lpstr>Slayt 7</vt:lpstr>
      <vt:lpstr>Slayt 8</vt:lpstr>
      <vt:lpstr>Toplama ve Çıkarmanın Öğretimi</vt:lpstr>
      <vt:lpstr>Slayt 10</vt:lpstr>
      <vt:lpstr>Slayt 11</vt:lpstr>
      <vt:lpstr>Slayt 12</vt:lpstr>
      <vt:lpstr>Slayt 13</vt:lpstr>
      <vt:lpstr>Slayt 14</vt:lpstr>
      <vt:lpstr>Slayt 15</vt:lpstr>
      <vt:lpstr>Çarpma ve Bölme Problem Yapıları</vt:lpstr>
      <vt:lpstr>Slayt 17</vt:lpstr>
      <vt:lpstr>Slayt 18</vt:lpstr>
      <vt:lpstr>Çarpma ve Bölme Öğretimi</vt:lpstr>
      <vt:lpstr>Slayt 20</vt:lpstr>
      <vt:lpstr>Slayt 21</vt:lpstr>
      <vt:lpstr>Slayt 22</vt:lpstr>
      <vt:lpstr>Slayt 23</vt:lpstr>
      <vt:lpstr>Bağlamsal Problem Çözme Stratejileri</vt:lpstr>
      <vt:lpstr>Slayt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Enes Kurt</dc:creator>
  <cp:lastModifiedBy>Enes Kurt</cp:lastModifiedBy>
  <cp:revision>26</cp:revision>
  <dcterms:created xsi:type="dcterms:W3CDTF">2015-06-01T11:06:26Z</dcterms:created>
  <dcterms:modified xsi:type="dcterms:W3CDTF">2015-06-10T14:25:28Z</dcterms:modified>
</cp:coreProperties>
</file>