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9" r:id="rId4"/>
    <p:sldId id="258" r:id="rId5"/>
    <p:sldId id="260" r:id="rId6"/>
    <p:sldId id="261" r:id="rId7"/>
    <p:sldId id="262" r:id="rId8"/>
    <p:sldId id="263" r:id="rId9"/>
    <p:sldId id="266" r:id="rId10"/>
    <p:sldId id="264" r:id="rId11"/>
    <p:sldId id="267" r:id="rId12"/>
    <p:sldId id="265"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0" r:id="rId26"/>
    <p:sldId id="281" r:id="rId27"/>
    <p:sldId id="282" r:id="rId28"/>
    <p:sldId id="284" r:id="rId29"/>
    <p:sldId id="283" r:id="rId30"/>
    <p:sldId id="285" r:id="rId31"/>
    <p:sldId id="286" r:id="rId32"/>
    <p:sldId id="289" r:id="rId33"/>
    <p:sldId id="287" r:id="rId34"/>
    <p:sldId id="288"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03D5D-D6F6-40BB-836B-B847B47499A3}" type="datetimeFigureOut">
              <a:rPr lang="tr-TR" smtClean="0"/>
              <a:pPr/>
              <a:t>9.11.2018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74E3B-B84C-4720-8288-C363D1D3397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474E3B-B84C-4720-8288-C363D1D33975}"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16" name="15 Slayt Numarası Yer Tutucusu"/>
          <p:cNvSpPr>
            <a:spLocks noGrp="1"/>
          </p:cNvSpPr>
          <p:nvPr>
            <p:ph type="sldNum" sz="quarter" idx="11"/>
          </p:nvPr>
        </p:nvSpPr>
        <p:spPr/>
        <p:txBody>
          <a:bodyPr/>
          <a:lstStyle/>
          <a:p>
            <a:fld id="{9E261F03-2779-4AA6-AC39-00072F485FF3}"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EDC676FB-92B5-42F4-A312-3BE050E09200}" type="datetimeFigureOut">
              <a:rPr lang="tr-TR" smtClean="0"/>
              <a:pPr/>
              <a:t>9.11.2018</a:t>
            </a:fld>
            <a:endParaRPr lang="tr-TR"/>
          </a:p>
        </p:txBody>
      </p:sp>
      <p:sp>
        <p:nvSpPr>
          <p:cNvPr id="15" name="14 Slayt Numarası Yer Tutucusu"/>
          <p:cNvSpPr>
            <a:spLocks noGrp="1"/>
          </p:cNvSpPr>
          <p:nvPr>
            <p:ph type="sldNum" sz="quarter" idx="15"/>
          </p:nvPr>
        </p:nvSpPr>
        <p:spPr/>
        <p:txBody>
          <a:bodyPr/>
          <a:lstStyle>
            <a:lvl1pPr algn="ctr">
              <a:defRPr/>
            </a:lvl1pPr>
          </a:lstStyle>
          <a:p>
            <a:fld id="{9E261F03-2779-4AA6-AC39-00072F485FF3}"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E261F03-2779-4AA6-AC39-00072F485FF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EDC676FB-92B5-42F4-A312-3BE050E09200}" type="datetimeFigureOut">
              <a:rPr lang="tr-TR" smtClean="0"/>
              <a:pPr/>
              <a:t>9.11.2018</a:t>
            </a:fld>
            <a:endParaRPr lang="tr-TR"/>
          </a:p>
        </p:txBody>
      </p:sp>
      <p:sp>
        <p:nvSpPr>
          <p:cNvPr id="9" name="8 Slayt Numarası Yer Tutucusu"/>
          <p:cNvSpPr>
            <a:spLocks noGrp="1"/>
          </p:cNvSpPr>
          <p:nvPr>
            <p:ph type="sldNum" sz="quarter" idx="15"/>
          </p:nvPr>
        </p:nvSpPr>
        <p:spPr/>
        <p:txBody>
          <a:bodyPr/>
          <a:lstStyle/>
          <a:p>
            <a:fld id="{9E261F03-2779-4AA6-AC39-00072F485FF3}"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EDC676FB-92B5-42F4-A312-3BE050E09200}" type="datetimeFigureOut">
              <a:rPr lang="tr-TR" smtClean="0"/>
              <a:pPr/>
              <a:t>9.11.2018</a:t>
            </a:fld>
            <a:endParaRPr lang="tr-TR"/>
          </a:p>
        </p:txBody>
      </p:sp>
      <p:sp>
        <p:nvSpPr>
          <p:cNvPr id="9" name="8 Slayt Numarası Yer Tutucusu"/>
          <p:cNvSpPr>
            <a:spLocks noGrp="1"/>
          </p:cNvSpPr>
          <p:nvPr>
            <p:ph type="sldNum" sz="quarter" idx="11"/>
          </p:nvPr>
        </p:nvSpPr>
        <p:spPr/>
        <p:txBody>
          <a:bodyPr/>
          <a:lstStyle/>
          <a:p>
            <a:fld id="{9E261F03-2779-4AA6-AC39-00072F485FF3}"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DC676FB-92B5-42F4-A312-3BE050E09200}" type="datetimeFigureOut">
              <a:rPr lang="tr-TR" smtClean="0"/>
              <a:pPr/>
              <a:t>9.11.2018</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E261F03-2779-4AA6-AC39-00072F485FF3}"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dirty="0" smtClean="0"/>
              <a:t>Anadolu Motifleri II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098" name="Picture 2" descr="C:\Users\Kullanıcı123\Desktop\desen taslagı1\saçbağı041.jpg"/>
          <p:cNvPicPr>
            <a:picLocks noGrp="1" noChangeAspect="1" noChangeArrowheads="1"/>
          </p:cNvPicPr>
          <p:nvPr>
            <p:ph idx="1"/>
          </p:nvPr>
        </p:nvPicPr>
        <p:blipFill>
          <a:blip r:embed="rId2" cstate="print"/>
          <a:srcRect/>
          <a:stretch>
            <a:fillRect/>
          </a:stretch>
        </p:blipFill>
        <p:spPr bwMode="auto">
          <a:xfrm>
            <a:off x="642910" y="1714488"/>
            <a:ext cx="3483773" cy="3167066"/>
          </a:xfrm>
          <a:prstGeom prst="rect">
            <a:avLst/>
          </a:prstGeom>
          <a:noFill/>
        </p:spPr>
      </p:pic>
      <p:pic>
        <p:nvPicPr>
          <p:cNvPr id="4099" name="Picture 3" descr="C:\Users\Kullanıcı123\Desktop\desen taslagı1\saçbağı043.jpg"/>
          <p:cNvPicPr>
            <a:picLocks noChangeAspect="1" noChangeArrowheads="1"/>
          </p:cNvPicPr>
          <p:nvPr/>
        </p:nvPicPr>
        <p:blipFill>
          <a:blip r:embed="rId3" cstate="print"/>
          <a:srcRect/>
          <a:stretch>
            <a:fillRect/>
          </a:stretch>
        </p:blipFill>
        <p:spPr bwMode="auto">
          <a:xfrm>
            <a:off x="4643438" y="2500306"/>
            <a:ext cx="4292687" cy="28971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Bodrum Muğla’da ‘uzun çeki’ adını alan el dokuması bağ vardır. İki parçasının biri pembe biri mavidir. Beş cm eninde  iki m uzunluğundadır. Üç sıra metal pulla işlenmiş mavi, sarı, kırmızı yün püsküllerle süslenmiştir. Kadınlara neyi sembolize ettiği sorulduğunda iki kişinin birleşmesi anlamına geldiği  tespit edilmiştir. Mavi erkek kadın ise pembedir. Kadın ve erkeğin ömür boyu birlikte yaşaması anlamına gelmektedir. </a:t>
            </a:r>
          </a:p>
          <a:p>
            <a:r>
              <a:rPr lang="tr-TR" dirty="0" smtClean="0"/>
              <a:t>Günümüzde müziklerde şiirlerde bir tel saç aşkın evliliğin kadın erkek birlikteliğin sembolü olmaya devam etmektedir.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Kullanıcı123\Desktop\desen taslagı1\saçbağı046.jpg"/>
          <p:cNvPicPr>
            <a:picLocks noGrp="1" noChangeAspect="1" noChangeArrowheads="1"/>
          </p:cNvPicPr>
          <p:nvPr>
            <p:ph idx="1"/>
          </p:nvPr>
        </p:nvPicPr>
        <p:blipFill>
          <a:blip r:embed="rId2" cstate="print"/>
          <a:srcRect/>
          <a:stretch>
            <a:fillRect/>
          </a:stretch>
        </p:blipFill>
        <p:spPr bwMode="auto">
          <a:xfrm>
            <a:off x="1071538" y="2500306"/>
            <a:ext cx="3457005" cy="2452686"/>
          </a:xfrm>
          <a:prstGeom prst="rect">
            <a:avLst/>
          </a:prstGeom>
          <a:noFill/>
        </p:spPr>
      </p:pic>
      <p:pic>
        <p:nvPicPr>
          <p:cNvPr id="5123" name="Picture 3" descr="C:\Users\Kullanıcı123\Desktop\desen taslagı1\saçbağı059.jpg"/>
          <p:cNvPicPr>
            <a:picLocks noChangeAspect="1" noChangeArrowheads="1"/>
          </p:cNvPicPr>
          <p:nvPr/>
        </p:nvPicPr>
        <p:blipFill>
          <a:blip r:embed="rId3" cstate="print"/>
          <a:srcRect/>
          <a:stretch>
            <a:fillRect/>
          </a:stretch>
        </p:blipFill>
        <p:spPr bwMode="auto">
          <a:xfrm flipH="1">
            <a:off x="5715008" y="1571612"/>
            <a:ext cx="1979368" cy="1495412"/>
          </a:xfrm>
          <a:prstGeom prst="rect">
            <a:avLst/>
          </a:prstGeom>
          <a:noFill/>
        </p:spPr>
      </p:pic>
      <p:pic>
        <p:nvPicPr>
          <p:cNvPr id="5124" name="Picture 4" descr="C:\Users\Kullanıcı123\Desktop\desen taslagı1\saçbağı061.jpg"/>
          <p:cNvPicPr>
            <a:picLocks noChangeAspect="1" noChangeArrowheads="1"/>
          </p:cNvPicPr>
          <p:nvPr/>
        </p:nvPicPr>
        <p:blipFill>
          <a:blip r:embed="rId4" cstate="print"/>
          <a:srcRect/>
          <a:stretch>
            <a:fillRect/>
          </a:stretch>
        </p:blipFill>
        <p:spPr bwMode="auto">
          <a:xfrm>
            <a:off x="5500694" y="4071942"/>
            <a:ext cx="2092956" cy="151287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Küpe - </a:t>
            </a:r>
            <a:r>
              <a:rPr lang="tr-TR" dirty="0" err="1" smtClean="0"/>
              <a:t>earrings</a:t>
            </a:r>
            <a:endParaRPr lang="tr-TR" dirty="0"/>
          </a:p>
        </p:txBody>
      </p:sp>
      <p:pic>
        <p:nvPicPr>
          <p:cNvPr id="1026" name="Picture 2" descr="C:\Users\Kullanıcı123\Desktop\desen taslagı1\küpe003.jpg"/>
          <p:cNvPicPr>
            <a:picLocks noGrp="1" noChangeAspect="1" noChangeArrowheads="1"/>
          </p:cNvPicPr>
          <p:nvPr>
            <p:ph idx="1"/>
          </p:nvPr>
        </p:nvPicPr>
        <p:blipFill>
          <a:blip r:embed="rId2" cstate="print"/>
          <a:srcRect/>
          <a:stretch>
            <a:fillRect/>
          </a:stretch>
        </p:blipFill>
        <p:spPr bwMode="auto">
          <a:xfrm>
            <a:off x="785786" y="1643050"/>
            <a:ext cx="4309993" cy="2103126"/>
          </a:xfrm>
          <a:prstGeom prst="rect">
            <a:avLst/>
          </a:prstGeom>
          <a:noFill/>
        </p:spPr>
      </p:pic>
      <p:pic>
        <p:nvPicPr>
          <p:cNvPr id="1027" name="Picture 3" descr="C:\Users\Kullanıcı123\Desktop\desen taslagı1\küpe010.jpg"/>
          <p:cNvPicPr>
            <a:picLocks noChangeAspect="1" noChangeArrowheads="1"/>
          </p:cNvPicPr>
          <p:nvPr/>
        </p:nvPicPr>
        <p:blipFill>
          <a:blip r:embed="rId3" cstate="print"/>
          <a:srcRect/>
          <a:stretch>
            <a:fillRect/>
          </a:stretch>
        </p:blipFill>
        <p:spPr bwMode="auto">
          <a:xfrm>
            <a:off x="5929322" y="3286124"/>
            <a:ext cx="1793871" cy="244156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Küpenin  Anadolu kadın kültüründe çok önemli yeri vardır. Latin Etimolojisinde ‘küçük ağız’ anlamına gelmektedir. Doğum ve çoğalma ile ilgili motifler sınıflamasına ele alınan küpe motifinin dokumalardaki formu sarkık küpe </a:t>
            </a:r>
            <a:r>
              <a:rPr lang="tr-TR" dirty="0" err="1" smtClean="0"/>
              <a:t>stilizasyonudur</a:t>
            </a:r>
            <a:r>
              <a:rPr lang="tr-TR" dirty="0" smtClean="0"/>
              <a:t>.</a:t>
            </a:r>
          </a:p>
          <a:p>
            <a:r>
              <a:rPr lang="tr-TR" dirty="0" smtClean="0"/>
              <a:t>Küpe motifi tıpkı saç bağı motifindeki gibi genç kızın evlilik isteğini iletir.</a:t>
            </a:r>
          </a:p>
          <a:p>
            <a:endParaRPr lang="tr-TR" dirty="0" smtClean="0"/>
          </a:p>
          <a:p>
            <a:r>
              <a:rPr lang="tr-TR" dirty="0" smtClean="0"/>
              <a:t>Dünya kültürlerinde ve Anadolu’da süslenmenin doğum ve çoğalma ile çok büyük ilgisi vardır.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Kullanıcı123\Desktop\desen taslagı1\küpe013.jpg"/>
          <p:cNvPicPr>
            <a:picLocks noGrp="1" noChangeAspect="1" noChangeArrowheads="1"/>
          </p:cNvPicPr>
          <p:nvPr>
            <p:ph idx="1"/>
          </p:nvPr>
        </p:nvPicPr>
        <p:blipFill>
          <a:blip r:embed="rId2" cstate="print"/>
          <a:srcRect l="17187" t="2604" r="11328" b="14583"/>
          <a:stretch>
            <a:fillRect/>
          </a:stretch>
        </p:blipFill>
        <p:spPr bwMode="auto">
          <a:xfrm>
            <a:off x="2571736" y="1643050"/>
            <a:ext cx="4357718" cy="378621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dirty="0" smtClean="0"/>
              <a:t>Çatalhöyük’te bulunan </a:t>
            </a:r>
            <a:r>
              <a:rPr lang="tr-TR" dirty="0" err="1" smtClean="0"/>
              <a:t>anatanrıça</a:t>
            </a:r>
            <a:r>
              <a:rPr lang="tr-TR" dirty="0" smtClean="0"/>
              <a:t> heykellerinin bir kısmının kulağının delik olduğu saptanmıştır. Yapılan kazılarda çeşitli pişmiş toprak kaplar, tunç takılar, yassı </a:t>
            </a:r>
            <a:r>
              <a:rPr lang="tr-TR" dirty="0" err="1" smtClean="0"/>
              <a:t>anatanrıça</a:t>
            </a:r>
            <a:r>
              <a:rPr lang="tr-TR" dirty="0" smtClean="0"/>
              <a:t> idollerinden oluşan armağanlar, altın küpe, kolye, cam, boncuk ve makyaj malzemeleri bulunmuştur. </a:t>
            </a:r>
          </a:p>
          <a:p>
            <a:r>
              <a:rPr lang="tr-TR" dirty="0" smtClean="0"/>
              <a:t>Küpe çağlar boyu kadının vazgeçilmez takısı olmuştur.</a:t>
            </a:r>
          </a:p>
          <a:p>
            <a:r>
              <a:rPr lang="tr-TR" dirty="0" smtClean="0"/>
              <a:t>Anadolu kültüründe erkekler de küpe takmıştır. 14 yy. da yüksek tabakadan tüccarlar (Ahiler), şeyh veya müritler mesleklerinin zirvesinde olduklarının bir göstergesi olarak sağ kulaklarına küpe takmışlardır.  </a:t>
            </a:r>
          </a:p>
          <a:p>
            <a:r>
              <a:rPr lang="tr-TR" dirty="0" smtClean="0"/>
              <a:t>Anadolu kültüründe köçek ve zenne denilen erkek dansözlerinde küpe taktığı gözlenmiştir.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Küpe motifi Anadolu’da her yörenin kilim dokumalarında çoğunluk bordürde zeminde tek tük atıştırılmış olarak sıkça görülür.</a:t>
            </a:r>
          </a:p>
          <a:p>
            <a:endParaRPr lang="tr-TR" dirty="0" smtClean="0"/>
          </a:p>
          <a:p>
            <a:r>
              <a:rPr lang="tr-TR" dirty="0" smtClean="0"/>
              <a:t>Geleneksel Türkmen, Yörük ve Avşar boylarının düğün geleneğinde takı takmak özel bir gösteri niteliğindedir. Gelinin başlık adını alan bir baş süslemesi vardır. Başlık parası da buradan gelmektedir.</a:t>
            </a:r>
          </a:p>
          <a:p>
            <a:endParaRPr lang="tr-TR" dirty="0" smtClean="0"/>
          </a:p>
          <a:p>
            <a:r>
              <a:rPr lang="tr-TR" dirty="0" smtClean="0"/>
              <a:t>Başlıkçı  (Meslek Grubu)</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Bukağı kelimesi </a:t>
            </a:r>
            <a:r>
              <a:rPr lang="tr-TR" dirty="0" err="1" smtClean="0"/>
              <a:t>Türkçe’de</a:t>
            </a:r>
            <a:r>
              <a:rPr lang="tr-TR" dirty="0" smtClean="0"/>
              <a:t> atların ön iki ayağına takılan ve onların uzaklaşmasını engelleyen iki halkadan ve onları birleştiren 60 </a:t>
            </a:r>
            <a:r>
              <a:rPr lang="tr-TR" dirty="0" err="1" smtClean="0"/>
              <a:t>cm’lik</a:t>
            </a:r>
            <a:r>
              <a:rPr lang="tr-TR" dirty="0" smtClean="0"/>
              <a:t> bir zincirden oluşan aygıtın adıdır. </a:t>
            </a:r>
            <a:endParaRPr lang="tr-TR" dirty="0"/>
          </a:p>
        </p:txBody>
      </p:sp>
      <p:sp>
        <p:nvSpPr>
          <p:cNvPr id="3" name="2 Başlık"/>
          <p:cNvSpPr>
            <a:spLocks noGrp="1"/>
          </p:cNvSpPr>
          <p:nvPr>
            <p:ph type="title"/>
          </p:nvPr>
        </p:nvSpPr>
        <p:spPr/>
        <p:txBody>
          <a:bodyPr/>
          <a:lstStyle/>
          <a:p>
            <a:r>
              <a:rPr lang="tr-TR" dirty="0" smtClean="0"/>
              <a:t>Bukağı- </a:t>
            </a:r>
            <a:r>
              <a:rPr lang="tr-TR" dirty="0" err="1" smtClean="0"/>
              <a:t>fetter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098" name="Picture 2" descr="C:\Users\Kullanıcı123\Desktop\desen taslagı1\bukağı002-003.jpg"/>
          <p:cNvPicPr>
            <a:picLocks noGrp="1" noChangeAspect="1" noChangeArrowheads="1"/>
          </p:cNvPicPr>
          <p:nvPr>
            <p:ph idx="1"/>
          </p:nvPr>
        </p:nvPicPr>
        <p:blipFill>
          <a:blip r:embed="rId2" cstate="print"/>
          <a:srcRect/>
          <a:stretch>
            <a:fillRect/>
          </a:stretch>
        </p:blipFill>
        <p:spPr bwMode="auto">
          <a:xfrm>
            <a:off x="457200" y="1861816"/>
            <a:ext cx="8229600" cy="38963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İnsan  - </a:t>
            </a:r>
            <a:r>
              <a:rPr lang="tr-TR" dirty="0" err="1" smtClean="0"/>
              <a:t>human</a:t>
            </a:r>
            <a:endParaRPr lang="tr-TR" dirty="0"/>
          </a:p>
        </p:txBody>
      </p:sp>
      <p:pic>
        <p:nvPicPr>
          <p:cNvPr id="1026" name="Picture 2" descr="C:\Users\Kullanıcı123\Desktop\desen taslagı1\insan001.jpg"/>
          <p:cNvPicPr>
            <a:picLocks noGrp="1" noChangeAspect="1" noChangeArrowheads="1"/>
          </p:cNvPicPr>
          <p:nvPr>
            <p:ph idx="1"/>
          </p:nvPr>
        </p:nvPicPr>
        <p:blipFill>
          <a:blip r:embed="rId3" cstate="print"/>
          <a:srcRect/>
          <a:stretch>
            <a:fillRect/>
          </a:stretch>
        </p:blipFill>
        <p:spPr bwMode="auto">
          <a:xfrm>
            <a:off x="928662" y="1857364"/>
            <a:ext cx="2242561" cy="2667000"/>
          </a:xfrm>
          <a:prstGeom prst="rect">
            <a:avLst/>
          </a:prstGeom>
          <a:noFill/>
        </p:spPr>
      </p:pic>
      <p:pic>
        <p:nvPicPr>
          <p:cNvPr id="1027" name="Picture 3" descr="C:\Users\Kullanıcı123\Desktop\desen taslagı1\insan045.jpg"/>
          <p:cNvPicPr>
            <a:picLocks noChangeAspect="1" noChangeArrowheads="1"/>
          </p:cNvPicPr>
          <p:nvPr/>
        </p:nvPicPr>
        <p:blipFill>
          <a:blip r:embed="rId4" cstate="print"/>
          <a:srcRect/>
          <a:stretch>
            <a:fillRect/>
          </a:stretch>
        </p:blipFill>
        <p:spPr bwMode="auto">
          <a:xfrm>
            <a:off x="4857752" y="1285860"/>
            <a:ext cx="2786082" cy="374046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Kullanıcı123\Desktop\desen taslagı1\bukağı038.jpg"/>
          <p:cNvPicPr>
            <a:picLocks noGrp="1" noChangeAspect="1" noChangeArrowheads="1"/>
          </p:cNvPicPr>
          <p:nvPr>
            <p:ph idx="1"/>
          </p:nvPr>
        </p:nvPicPr>
        <p:blipFill>
          <a:blip r:embed="rId2" cstate="print"/>
          <a:srcRect/>
          <a:stretch>
            <a:fillRect/>
          </a:stretch>
        </p:blipFill>
        <p:spPr bwMode="auto">
          <a:xfrm>
            <a:off x="2087833" y="1524000"/>
            <a:ext cx="4968334" cy="4572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Bukağı motifi, aileyi, kadın erkek birliğini, ailenin devamlılığını, bereketi ve sevgililerin birleşme arzusunu simgeler. </a:t>
            </a:r>
          </a:p>
          <a:p>
            <a:r>
              <a:rPr lang="tr-TR" dirty="0" smtClean="0"/>
              <a:t>Motif iki tane eşkenar üçgeni birleştiren bir bağdan oluşur. Anadolu dokumalarında canı, malı korumak amacı ile stilize edilerek kullanılan ejderha ve akrep gibi motiflerin merkezinde kullanılır bukağı motifi. </a:t>
            </a:r>
          </a:p>
          <a:p>
            <a:r>
              <a:rPr lang="tr-TR" dirty="0" smtClean="0"/>
              <a:t>Doğum ve çoğalmada kullanılan bukağı, aşk ve birleşim, küpe, </a:t>
            </a:r>
            <a:r>
              <a:rPr lang="tr-TR" dirty="0" err="1" smtClean="0"/>
              <a:t>saçbağı</a:t>
            </a:r>
            <a:r>
              <a:rPr lang="tr-TR" dirty="0" smtClean="0"/>
              <a:t> gibi motifler bu bağlamda anlamsal bütünlük içindedir. </a:t>
            </a:r>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Kullanıcı123\Desktop\knee20hobbles.jpg"/>
          <p:cNvPicPr>
            <a:picLocks noGrp="1" noChangeAspect="1" noChangeArrowheads="1"/>
          </p:cNvPicPr>
          <p:nvPr>
            <p:ph idx="1"/>
          </p:nvPr>
        </p:nvPicPr>
        <p:blipFill>
          <a:blip r:embed="rId2"/>
          <a:srcRect/>
          <a:stretch>
            <a:fillRect/>
          </a:stretch>
        </p:blipFill>
        <p:spPr bwMode="auto">
          <a:xfrm>
            <a:off x="928687" y="1733550"/>
            <a:ext cx="7286625" cy="41529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descr="C:\Users\Kullanıcı123\Desktop\fotwoğraf.JPG"/>
          <p:cNvPicPr>
            <a:picLocks noGrp="1" noChangeAspect="1" noChangeArrowheads="1"/>
          </p:cNvPicPr>
          <p:nvPr>
            <p:ph idx="1"/>
          </p:nvPr>
        </p:nvPicPr>
        <p:blipFill>
          <a:blip r:embed="rId2"/>
          <a:srcRect/>
          <a:stretch>
            <a:fillRect/>
          </a:stretch>
        </p:blipFill>
        <p:spPr bwMode="auto">
          <a:xfrm>
            <a:off x="2667000" y="2381250"/>
            <a:ext cx="3810000" cy="2857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Türk nişan geleneğinde takılan yüzükleri kırmızı renkli kurdele bağlar birbirine, yüzük bir çeşit bukağı gibi kutsal bir özellik taşır, bağlılık ve birleşim ilişkisini gösterir iki taraflı ve eş zamanlı bir gücü simgeler.</a:t>
            </a:r>
          </a:p>
          <a:p>
            <a:endParaRPr lang="tr-TR" dirty="0" smtClean="0"/>
          </a:p>
          <a:p>
            <a:r>
              <a:rPr lang="tr-TR" dirty="0" smtClean="0"/>
              <a:t>Anadolu kadının genç kızın ve gelinin giysilerinde kullanılan ‘kamer(</a:t>
            </a:r>
            <a:r>
              <a:rPr lang="tr-TR" dirty="0" err="1" smtClean="0"/>
              <a:t>Farça’da</a:t>
            </a:r>
            <a:r>
              <a:rPr lang="tr-TR" dirty="0" smtClean="0"/>
              <a:t> ay demek) –kemer’ bel kuşağı (</a:t>
            </a:r>
            <a:r>
              <a:rPr lang="tr-TR" dirty="0" err="1" smtClean="0"/>
              <a:t>Kamarband</a:t>
            </a:r>
            <a:r>
              <a:rPr lang="tr-TR" dirty="0" smtClean="0"/>
              <a:t>- </a:t>
            </a:r>
            <a:r>
              <a:rPr lang="tr-TR" dirty="0" err="1" smtClean="0"/>
              <a:t>kemerbant</a:t>
            </a:r>
            <a:r>
              <a:rPr lang="tr-TR" dirty="0" smtClean="0"/>
              <a:t>) adını almıştır. Bu bağlanma itaat ve birleşme anlamına gelmektedir.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err="1" smtClean="0"/>
              <a:t>İngilizce’de</a:t>
            </a:r>
            <a:r>
              <a:rPr lang="tr-TR" dirty="0" smtClean="0"/>
              <a:t> kullanılan </a:t>
            </a:r>
            <a:r>
              <a:rPr lang="tr-TR" dirty="0" err="1" smtClean="0"/>
              <a:t>Cummerbund</a:t>
            </a:r>
            <a:r>
              <a:rPr lang="tr-TR" dirty="0" smtClean="0"/>
              <a:t> aynı anlamda kullanılmaktadır. Ay tanrıçanın bir simgesidir. Kadın bel kuşağı özellikle öndeki gümüş altın kaplama tokaları ile bağlılık, birleşme, ayrılmama gibi kavramları sembolize eder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Kullanıcı123\Desktop\267205205_tn30_0.jpg"/>
          <p:cNvPicPr>
            <a:picLocks noGrp="1" noChangeAspect="1" noChangeArrowheads="1"/>
          </p:cNvPicPr>
          <p:nvPr>
            <p:ph idx="1"/>
          </p:nvPr>
        </p:nvPicPr>
        <p:blipFill>
          <a:blip r:embed="rId2"/>
          <a:srcRect t="26667" b="26666"/>
          <a:stretch>
            <a:fillRect/>
          </a:stretch>
        </p:blipFill>
        <p:spPr bwMode="auto">
          <a:xfrm>
            <a:off x="2071670" y="2285992"/>
            <a:ext cx="4286280" cy="20002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Sandıklı - </a:t>
            </a:r>
            <a:r>
              <a:rPr lang="tr-TR" dirty="0" err="1" smtClean="0"/>
              <a:t>chest</a:t>
            </a:r>
            <a:endParaRPr lang="tr-TR" dirty="0"/>
          </a:p>
        </p:txBody>
      </p:sp>
      <p:pic>
        <p:nvPicPr>
          <p:cNvPr id="9218" name="Picture 2" descr="C:\Users\Kullanıcı123\Desktop\desen taslagı1\sandıklı027.jpg"/>
          <p:cNvPicPr>
            <a:picLocks noGrp="1" noChangeAspect="1" noChangeArrowheads="1"/>
          </p:cNvPicPr>
          <p:nvPr>
            <p:ph idx="1"/>
          </p:nvPr>
        </p:nvPicPr>
        <p:blipFill>
          <a:blip r:embed="rId2" cstate="print"/>
          <a:srcRect/>
          <a:stretch>
            <a:fillRect/>
          </a:stretch>
        </p:blipFill>
        <p:spPr bwMode="auto">
          <a:xfrm>
            <a:off x="1630516" y="1524000"/>
            <a:ext cx="5882968" cy="4572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Sandıklı motifi, evlilik isteği ve bebek beklentisini simgeler. Geleneksel olarak, her genç kıza evlilik öncesi alınması gereken çeyiz sandığını stilize eder.</a:t>
            </a:r>
          </a:p>
          <a:p>
            <a:r>
              <a:rPr lang="tr-TR" dirty="0" smtClean="0"/>
              <a:t>Genç kız tüm beklentilerini, umudu, ördüğü, dokuduğu, işlediği çeyiz eşyalarına yansıtır.</a:t>
            </a:r>
          </a:p>
          <a:p>
            <a:r>
              <a:rPr lang="tr-TR" dirty="0" smtClean="0"/>
              <a:t>Genelde evlilik ve çocuk isteğini simgeleyen bu motif bazı yörelerde tabut ve ölüm temalarını da taşıyabilmektedir.</a:t>
            </a:r>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42" name="Picture 2" descr="C:\Users\Kullanıcı123\Desktop\desen taslagı1\sandıklı061.jpg"/>
          <p:cNvPicPr>
            <a:picLocks noGrp="1" noChangeAspect="1" noChangeArrowheads="1"/>
          </p:cNvPicPr>
          <p:nvPr>
            <p:ph idx="1"/>
          </p:nvPr>
        </p:nvPicPr>
        <p:blipFill>
          <a:blip r:embed="rId2" cstate="print"/>
          <a:srcRect/>
          <a:stretch>
            <a:fillRect/>
          </a:stretch>
        </p:blipFill>
        <p:spPr bwMode="auto">
          <a:xfrm>
            <a:off x="2260022" y="1524000"/>
            <a:ext cx="4623955"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İnsan çalışmanın ve yaratıcı aklın sembolüdür. Ticareti yönetir. İnsan motifi, düşünen üreten bu güçlü varlığın betimlemesidir ve çağlar boyu simgesel anlatım yolu ile günümüze dek gelen bir semboldür.</a:t>
            </a:r>
          </a:p>
          <a:p>
            <a:endParaRPr lang="tr-TR" dirty="0" smtClean="0"/>
          </a:p>
          <a:p>
            <a:r>
              <a:rPr lang="tr-TR" dirty="0" smtClean="0"/>
              <a:t>Hitit, Urartu, </a:t>
            </a:r>
            <a:r>
              <a:rPr lang="tr-TR" dirty="0" err="1" smtClean="0"/>
              <a:t>Frig</a:t>
            </a:r>
            <a:r>
              <a:rPr lang="tr-TR" dirty="0" smtClean="0"/>
              <a:t> duvar kabartmalarında kullanılan insan motifi, tanrı, savaşçı, tanrıça gibi değişik formlarda sıkça karşımıza çıkmaktadır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Günümüz dokumalarında görülen bu motif İ.Ö. 7000 yılına tarihlenen Çatalhöyük yerleşkesindeki bir tapınağın duvarında bulunmuştur. Türklerde çeyiz geleneği  Orta Asya’ya kadar uzanır.</a:t>
            </a:r>
          </a:p>
          <a:p>
            <a:endParaRPr lang="tr-TR" dirty="0" smtClean="0"/>
          </a:p>
          <a:p>
            <a:r>
              <a:rPr lang="tr-TR" dirty="0" smtClean="0"/>
              <a:t>Anadolu’da evliliği çağrıştıran her türlü uygulama temelde çoğalma ve bereketi simgeler. </a:t>
            </a:r>
          </a:p>
          <a:p>
            <a:endParaRPr lang="tr-TR" dirty="0" smtClean="0"/>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t>Aşk ve Birleşim – </a:t>
            </a:r>
            <a:r>
              <a:rPr lang="tr-TR" dirty="0" err="1" smtClean="0"/>
              <a:t>love</a:t>
            </a:r>
            <a:r>
              <a:rPr lang="tr-TR" dirty="0" smtClean="0"/>
              <a:t> </a:t>
            </a:r>
            <a:r>
              <a:rPr lang="tr-TR" dirty="0" err="1" smtClean="0"/>
              <a:t>and</a:t>
            </a:r>
            <a:r>
              <a:rPr lang="tr-TR" dirty="0" smtClean="0"/>
              <a:t> </a:t>
            </a:r>
            <a:r>
              <a:rPr lang="tr-TR" dirty="0" err="1" smtClean="0"/>
              <a:t>unison</a:t>
            </a:r>
            <a:r>
              <a:rPr lang="tr-TR" dirty="0" smtClean="0"/>
              <a:t>(</a:t>
            </a:r>
            <a:r>
              <a:rPr lang="tr-TR" dirty="0" err="1" smtClean="0"/>
              <a:t>Ying</a:t>
            </a:r>
            <a:r>
              <a:rPr lang="tr-TR" dirty="0" smtClean="0"/>
              <a:t>-</a:t>
            </a:r>
            <a:r>
              <a:rPr lang="tr-TR" dirty="0" err="1" smtClean="0"/>
              <a:t>Yang</a:t>
            </a:r>
            <a:r>
              <a:rPr lang="tr-TR" dirty="0" smtClean="0"/>
              <a:t>)</a:t>
            </a:r>
            <a:endParaRPr lang="tr-TR" dirty="0"/>
          </a:p>
        </p:txBody>
      </p:sp>
      <p:pic>
        <p:nvPicPr>
          <p:cNvPr id="11266" name="Picture 2" descr="C:\Users\Kullanıcı123\Desktop\desen taslagı1\aşk ve birleşim005.jpg"/>
          <p:cNvPicPr>
            <a:picLocks noGrp="1" noChangeAspect="1" noChangeArrowheads="1"/>
          </p:cNvPicPr>
          <p:nvPr>
            <p:ph idx="1"/>
          </p:nvPr>
        </p:nvPicPr>
        <p:blipFill>
          <a:blip r:embed="rId2" cstate="print"/>
          <a:srcRect/>
          <a:stretch>
            <a:fillRect/>
          </a:stretch>
        </p:blipFill>
        <p:spPr bwMode="auto">
          <a:xfrm>
            <a:off x="2428860" y="1428736"/>
            <a:ext cx="4223742" cy="4572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Aşk ve birleşim motifi, </a:t>
            </a:r>
            <a:r>
              <a:rPr lang="tr-TR" dirty="0" err="1" smtClean="0"/>
              <a:t>uzakdoğu</a:t>
            </a:r>
            <a:r>
              <a:rPr lang="tr-TR" dirty="0" smtClean="0"/>
              <a:t> kökenli </a:t>
            </a:r>
            <a:r>
              <a:rPr lang="tr-TR" dirty="0" err="1" smtClean="0"/>
              <a:t>Yin</a:t>
            </a:r>
            <a:r>
              <a:rPr lang="tr-TR" dirty="0" smtClean="0"/>
              <a:t> </a:t>
            </a:r>
            <a:r>
              <a:rPr lang="tr-TR" dirty="0" err="1" smtClean="0"/>
              <a:t>yang</a:t>
            </a:r>
            <a:r>
              <a:rPr lang="tr-TR" dirty="0" smtClean="0"/>
              <a:t> motifinin Anadolu yorumudur. Gece -gündüz, güzel -çirkin, cennet-cehennem, kadın- erkek gibi zıt kavramları sembolize eder.</a:t>
            </a:r>
          </a:p>
          <a:p>
            <a:endParaRPr lang="tr-TR" dirty="0" smtClean="0"/>
          </a:p>
          <a:p>
            <a:r>
              <a:rPr lang="tr-TR" dirty="0" smtClean="0"/>
              <a:t>Birbirini tamamlayan aşk ve birleşim motifinde iki zıt renk yer almakta beyazın içinde siyah siyah kısmın içinde de beyaz renk bulunmaktadır. Bu form Anadolu insanının hatasız, saf hiçbir şey olamayacağına dair inancının simgesidir.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2290" name="Picture 2" descr="C:\Users\Kullanıcı123\Desktop\desen taslagı1\aşk ve birleşim022.jpg"/>
          <p:cNvPicPr>
            <a:picLocks noGrp="1" noChangeAspect="1" noChangeArrowheads="1"/>
          </p:cNvPicPr>
          <p:nvPr>
            <p:ph idx="1"/>
          </p:nvPr>
        </p:nvPicPr>
        <p:blipFill>
          <a:blip r:embed="rId2" cstate="print"/>
          <a:srcRect/>
          <a:stretch>
            <a:fillRect/>
          </a:stretch>
        </p:blipFill>
        <p:spPr bwMode="auto">
          <a:xfrm>
            <a:off x="2538172" y="1524000"/>
            <a:ext cx="4067655"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3314" name="Picture 2" descr="C:\Users\Kullanıcı123\Desktop\desen taslagı1\aşk ve bişrleşim018.jpg"/>
          <p:cNvPicPr>
            <a:picLocks noGrp="1" noChangeAspect="1" noChangeArrowheads="1"/>
          </p:cNvPicPr>
          <p:nvPr>
            <p:ph idx="1"/>
          </p:nvPr>
        </p:nvPicPr>
        <p:blipFill>
          <a:blip r:embed="rId2" cstate="print"/>
          <a:srcRect/>
          <a:stretch>
            <a:fillRect/>
          </a:stretch>
        </p:blipFill>
        <p:spPr bwMode="auto">
          <a:xfrm>
            <a:off x="2330496" y="1524000"/>
            <a:ext cx="4483007" cy="4572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Yıldız- star</a:t>
            </a:r>
            <a:endParaRPr lang="tr-TR" dirty="0"/>
          </a:p>
        </p:txBody>
      </p:sp>
      <p:pic>
        <p:nvPicPr>
          <p:cNvPr id="14338" name="Picture 2" descr="C:\Users\Kullanıcı123\Desktop\desen taslagı1\yıldız028.jpg"/>
          <p:cNvPicPr>
            <a:picLocks noGrp="1" noChangeAspect="1" noChangeArrowheads="1"/>
          </p:cNvPicPr>
          <p:nvPr>
            <p:ph idx="1"/>
          </p:nvPr>
        </p:nvPicPr>
        <p:blipFill>
          <a:blip r:embed="rId2" cstate="print"/>
          <a:srcRect/>
          <a:stretch>
            <a:fillRect/>
          </a:stretch>
        </p:blipFill>
        <p:spPr bwMode="auto">
          <a:xfrm>
            <a:off x="1767450" y="1524000"/>
            <a:ext cx="5609099" cy="4572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Ay ve güneş gibi, yıldızlar da halk inanışında geniş yer tutar.</a:t>
            </a:r>
          </a:p>
          <a:p>
            <a:r>
              <a:rPr lang="tr-TR" dirty="0" smtClean="0"/>
              <a:t>Bu inanışların kökeni gök varlıkların birer tanrı ya da tanrıça olarak kutsandığı dönemlere dayanmaktadır.</a:t>
            </a:r>
          </a:p>
          <a:p>
            <a:r>
              <a:rPr lang="tr-TR" dirty="0" smtClean="0"/>
              <a:t>Anadolu halklarının inançları, yıldızlarla insanlar arasında bir yazgı bağlantısı kurmaktadır. Yıldız ilk olarak Neolitik ve </a:t>
            </a:r>
            <a:r>
              <a:rPr lang="tr-TR" dirty="0" err="1" smtClean="0"/>
              <a:t>Paleolitik</a:t>
            </a:r>
            <a:r>
              <a:rPr lang="tr-TR" dirty="0" smtClean="0"/>
              <a:t> dönemlerde geometrik form dolayısıyla, basit şekillerle kendisini çağrıştıran formuyla anlam kazanmış daha sonraki süreçte de ifade bulmaya devam etmiştir.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5362" name="Picture 2" descr="C:\Users\Kullanıcı123\Desktop\desen taslagı1\yıldız052.jpg"/>
          <p:cNvPicPr>
            <a:picLocks noGrp="1" noChangeAspect="1" noChangeArrowheads="1"/>
          </p:cNvPicPr>
          <p:nvPr>
            <p:ph idx="1"/>
          </p:nvPr>
        </p:nvPicPr>
        <p:blipFill>
          <a:blip r:embed="rId2" cstate="print"/>
          <a:srcRect/>
          <a:stretch>
            <a:fillRect/>
          </a:stretch>
        </p:blipFill>
        <p:spPr bwMode="auto">
          <a:xfrm>
            <a:off x="2322285" y="1524000"/>
            <a:ext cx="4499429" cy="4572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Gökbilimci, Kepler’e göre dünyanın bir ruhu vardır. İnsanların karakterinde ve kaderinde gezegenlerin durumları ve yerleri belirleyicidir. Burçların </a:t>
            </a:r>
            <a:r>
              <a:rPr lang="tr-TR" dirty="0" err="1" smtClean="0"/>
              <a:t>tmeli</a:t>
            </a:r>
            <a:r>
              <a:rPr lang="tr-TR" dirty="0" smtClean="0"/>
              <a:t> buraya dayanmaktadır. </a:t>
            </a:r>
          </a:p>
          <a:p>
            <a:r>
              <a:rPr lang="tr-TR" dirty="0" smtClean="0"/>
              <a:t>Günümüzde çiftçilerin buğday ekmesi, toplaması, tarlanın sürülmesi, yaylaya çıkılması gibi yaşamsal faaliyetler yıldızlara bakılarak planlanırdı.</a:t>
            </a:r>
          </a:p>
          <a:p>
            <a:endParaRPr lang="tr-TR" dirty="0" smtClean="0"/>
          </a:p>
          <a:p>
            <a:r>
              <a:rPr lang="tr-TR" dirty="0" smtClean="0"/>
              <a:t>Yıldız konusunda bir çok söylence vardır. Örneğin, gökte bir yıldız kaydığında bir insanın öldüğüne inanılır.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r>
              <a:rPr lang="tr-TR" dirty="0" smtClean="0"/>
              <a:t>Her insanın bir yıldızı olduğu yıldızı uyuşanlarla daha iyi anlaştığı gibi…</a:t>
            </a:r>
          </a:p>
          <a:p>
            <a:endParaRPr lang="tr-TR" dirty="0" smtClean="0"/>
          </a:p>
          <a:p>
            <a:r>
              <a:rPr lang="tr-TR" dirty="0" smtClean="0"/>
              <a:t>Yıldız motifi iç içe geçmiş iki üçgenden oluşmaktadır. Bu form, kare ve haç motifi ile anlamsal bir bütünlük içerir bütünlük evreni simgeler, dört dünya ve dört gök bölgesinin simgesel anlatımıdır. </a:t>
            </a:r>
          </a:p>
          <a:p>
            <a:r>
              <a:rPr lang="tr-TR" dirty="0" smtClean="0"/>
              <a:t>Ayrıca beş köşeli yıldız beş sayısı gibi mükemmelliği sembolize eder. </a:t>
            </a:r>
          </a:p>
          <a:p>
            <a:endParaRPr lang="tr-TR" dirty="0" smtClean="0"/>
          </a:p>
          <a:p>
            <a:r>
              <a:rPr lang="tr-TR" dirty="0" smtClean="0"/>
              <a:t>Altı köşeli yıldız ise zıtlığı evliliği ve evrenin yalnızlığını ve karmaşıklığını ifade eder.</a:t>
            </a:r>
          </a:p>
          <a:p>
            <a:pPr>
              <a:buNone/>
            </a:pPr>
            <a:endParaRPr lang="tr-TR" dirty="0" smtClean="0"/>
          </a:p>
          <a:p>
            <a:r>
              <a:rPr lang="tr-TR" dirty="0" smtClean="0"/>
              <a:t>Yedi köşeli yıldız küresel müziğin uyumu, gökkuşağının renkleri, gezegenlerle ilgili yedi alanı ve bireysel bütünlüğü sembolize eder.</a:t>
            </a:r>
          </a:p>
          <a:p>
            <a:endParaRPr lang="tr-TR" dirty="0" smtClean="0"/>
          </a:p>
          <a:p>
            <a:pPr>
              <a:buNone/>
            </a:pPr>
            <a:endParaRPr lang="tr-TR" dirty="0" smtClean="0"/>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Kullanıcı123\Desktop\desen taslagı1\insan047.jpg"/>
          <p:cNvPicPr>
            <a:picLocks noGrp="1" noChangeAspect="1" noChangeArrowheads="1"/>
          </p:cNvPicPr>
          <p:nvPr>
            <p:ph idx="1"/>
          </p:nvPr>
        </p:nvPicPr>
        <p:blipFill>
          <a:blip r:embed="rId2" cstate="print"/>
          <a:srcRect/>
          <a:stretch>
            <a:fillRect/>
          </a:stretch>
        </p:blipFill>
        <p:spPr bwMode="auto">
          <a:xfrm>
            <a:off x="1071538" y="1500174"/>
            <a:ext cx="3274541" cy="4572000"/>
          </a:xfrm>
          <a:prstGeom prst="rect">
            <a:avLst/>
          </a:prstGeom>
          <a:noFill/>
        </p:spPr>
      </p:pic>
      <p:pic>
        <p:nvPicPr>
          <p:cNvPr id="2051" name="Picture 3" descr="C:\Users\Kullanıcı123\Desktop\desen taslagı1\insan054.jpg"/>
          <p:cNvPicPr>
            <a:picLocks noChangeAspect="1" noChangeArrowheads="1"/>
          </p:cNvPicPr>
          <p:nvPr/>
        </p:nvPicPr>
        <p:blipFill>
          <a:blip r:embed="rId3" cstate="print"/>
          <a:srcRect/>
          <a:stretch>
            <a:fillRect/>
          </a:stretch>
        </p:blipFill>
        <p:spPr bwMode="auto">
          <a:xfrm>
            <a:off x="5500695" y="3149306"/>
            <a:ext cx="2357454" cy="240693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Rus bilgini </a:t>
            </a:r>
            <a:r>
              <a:rPr lang="tr-TR" dirty="0" err="1" smtClean="0"/>
              <a:t>Prof.Dr</a:t>
            </a:r>
            <a:r>
              <a:rPr lang="tr-TR" dirty="0" smtClean="0"/>
              <a:t>. </a:t>
            </a:r>
            <a:r>
              <a:rPr lang="tr-TR" dirty="0" err="1" smtClean="0"/>
              <a:t>Zadneprosky’ye</a:t>
            </a:r>
            <a:r>
              <a:rPr lang="tr-TR" dirty="0" smtClean="0"/>
              <a:t> göre yıldız Hun motifidir. Dolayısıyla kökeni Orta Asya’dır. </a:t>
            </a:r>
          </a:p>
          <a:p>
            <a:r>
              <a:rPr lang="tr-TR" dirty="0" smtClean="0"/>
              <a:t>Kuranı kerim’de güneş, ay ve yıldızlarla ilgili sureler bulunur. </a:t>
            </a:r>
          </a:p>
          <a:p>
            <a:r>
              <a:rPr lang="tr-TR" dirty="0" smtClean="0"/>
              <a:t>Yıldız motifinin dokumalardaki geometrik konumunun üçgen ve kareler ile iç içe olduğu görülmekte, dolayısıyla, dokumalardaki unsurlar zengin bir çeşitlilik göstermektedir.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Sanat tarihçisi ve araştırması </a:t>
            </a:r>
            <a:r>
              <a:rPr lang="tr-TR" dirty="0" err="1" smtClean="0"/>
              <a:t>Otto</a:t>
            </a:r>
            <a:r>
              <a:rPr lang="tr-TR" dirty="0" smtClean="0"/>
              <a:t> </a:t>
            </a:r>
            <a:r>
              <a:rPr lang="tr-TR" dirty="0" err="1" smtClean="0"/>
              <a:t>Dorn</a:t>
            </a:r>
            <a:r>
              <a:rPr lang="tr-TR" dirty="0" smtClean="0"/>
              <a:t> ve K. </a:t>
            </a:r>
            <a:r>
              <a:rPr lang="tr-TR" dirty="0" err="1" smtClean="0"/>
              <a:t>Erdmann</a:t>
            </a:r>
            <a:r>
              <a:rPr lang="tr-TR" dirty="0" smtClean="0"/>
              <a:t> tarafından Anadolu’da gerçekleştirilmiş olan kazılarda Orta Anadolu’da ortaya çıkarılan Türkmen, Selçuklu ve Osmanlılara ait mezar taşlarında yıldız ve rozet motiflerine rastlanmıştır. </a:t>
            </a:r>
          </a:p>
          <a:p>
            <a:endParaRPr lang="tr-TR" dirty="0" smtClean="0"/>
          </a:p>
          <a:p>
            <a:r>
              <a:rPr lang="tr-TR" dirty="0" smtClean="0"/>
              <a:t>Kültürel alt yapı nedeniyle yıldız motifi </a:t>
            </a:r>
            <a:r>
              <a:rPr lang="tr-TR" dirty="0" err="1" smtClean="0"/>
              <a:t>Pazırık</a:t>
            </a:r>
            <a:r>
              <a:rPr lang="tr-TR" dirty="0" smtClean="0"/>
              <a:t> kurganlarındaki halıdan başlayan dokuma serüveninin en parlak motifi olmuştur. </a:t>
            </a:r>
          </a:p>
          <a:p>
            <a:r>
              <a:rPr lang="tr-TR" dirty="0" smtClean="0"/>
              <a:t>Yıldız motifinin en güzel örnekleri Türk halı sanatında kilim, cicim ve zili </a:t>
            </a:r>
            <a:r>
              <a:rPr lang="tr-TR" smtClean="0"/>
              <a:t>dokumalarında görülmektedir.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Çatalhöyük duvar resimlerinde avlanan insan ve diz çökmüş elleri havada tapınan insan çizimleri bulunmuştur</a:t>
            </a:r>
          </a:p>
          <a:p>
            <a:endParaRPr lang="tr-TR" dirty="0" smtClean="0"/>
          </a:p>
          <a:p>
            <a:r>
              <a:rPr lang="tr-TR" dirty="0" err="1" smtClean="0"/>
              <a:t>Urallar’da</a:t>
            </a:r>
            <a:r>
              <a:rPr lang="tr-TR" dirty="0" smtClean="0"/>
              <a:t> </a:t>
            </a:r>
            <a:r>
              <a:rPr lang="tr-TR" dirty="0" err="1" smtClean="0"/>
              <a:t>Pazırık</a:t>
            </a:r>
            <a:r>
              <a:rPr lang="tr-TR" dirty="0" smtClean="0"/>
              <a:t> yerleşkesindeki kazılarda bulunan 5 numaralı kurgandaki </a:t>
            </a:r>
            <a:r>
              <a:rPr lang="tr-TR" dirty="0" err="1" smtClean="0"/>
              <a:t>halımnın</a:t>
            </a:r>
            <a:r>
              <a:rPr lang="tr-TR" dirty="0" smtClean="0"/>
              <a:t> dış kalın bordüründe görülen, ata binmiş her biri diğerinden farklı insan figürleri ilginçtir.</a:t>
            </a:r>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Sanat tarihçisi Beyhan </a:t>
            </a:r>
            <a:r>
              <a:rPr lang="tr-TR" dirty="0" err="1" smtClean="0"/>
              <a:t>Karamağaralı</a:t>
            </a:r>
            <a:r>
              <a:rPr lang="tr-TR" dirty="0" smtClean="0"/>
              <a:t> ‘ Ahlat Mezar taşları’ isimli araştırmasında Akşehir, Afyon, Kırşehir,  Konya, Sivas, Tokat, Ahlat, Ardahan da bulunan insan figürlü mezar taşlarına dair saptamalarda bulunmuştur</a:t>
            </a:r>
          </a:p>
          <a:p>
            <a:endParaRPr lang="tr-TR" dirty="0" smtClean="0"/>
          </a:p>
          <a:p>
            <a:r>
              <a:rPr lang="tr-TR" dirty="0" smtClean="0"/>
              <a:t>Ölülerin bu dünyadan öbür dünyaya göç edebilmesi ebedi bir rahatlık içinde kalması unutulmaması için mezarın başına taş dikme inancı eski çağlardan günümüze kadar gelmiştir</a:t>
            </a:r>
          </a:p>
          <a:p>
            <a:pPr>
              <a:buNone/>
            </a:pPr>
            <a:r>
              <a:rPr lang="tr-TR" dirty="0" smtClean="0"/>
              <a:t>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Anadolu’daki ölüm-doğum döngülü törenlerin ruhun beden değiştirmesi gibi inançların Şaman kültürünün bir devamı olduğu bilinmektedir</a:t>
            </a:r>
          </a:p>
          <a:p>
            <a:endParaRPr lang="tr-TR" dirty="0" smtClean="0"/>
          </a:p>
          <a:p>
            <a:r>
              <a:rPr lang="tr-TR" dirty="0" smtClean="0"/>
              <a:t>Anadolu dokumalarında sık sık rastladığımız insan figürleri daha çok erkek ve kız çocuk olarak betimlenmiştir</a:t>
            </a:r>
          </a:p>
          <a:p>
            <a:r>
              <a:rPr lang="tr-TR" dirty="0" smtClean="0"/>
              <a:t>Doğu Anadolu dokumalarında insan motifi daha çok çocukla ilgili olup dokuyan kişinin çocuk beklentisini ve gurbetteki sevgiliyi anlatır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err="1" smtClean="0"/>
              <a:t>Saçbağı</a:t>
            </a:r>
            <a:r>
              <a:rPr lang="tr-TR" dirty="0" smtClean="0"/>
              <a:t>- </a:t>
            </a:r>
            <a:r>
              <a:rPr lang="tr-TR" dirty="0" err="1" smtClean="0"/>
              <a:t>hair</a:t>
            </a:r>
            <a:r>
              <a:rPr lang="tr-TR" dirty="0" smtClean="0"/>
              <a:t> </a:t>
            </a:r>
            <a:r>
              <a:rPr lang="tr-TR" dirty="0" err="1" smtClean="0"/>
              <a:t>band</a:t>
            </a:r>
            <a:r>
              <a:rPr lang="tr-TR" dirty="0" smtClean="0"/>
              <a:t> </a:t>
            </a:r>
            <a:endParaRPr lang="tr-TR" dirty="0"/>
          </a:p>
        </p:txBody>
      </p:sp>
      <p:pic>
        <p:nvPicPr>
          <p:cNvPr id="3074" name="Picture 2" descr="C:\Users\Kullanıcı123\Desktop\desen taslagı1\saçbağı007.jpg"/>
          <p:cNvPicPr>
            <a:picLocks noGrp="1" noChangeAspect="1" noChangeArrowheads="1"/>
          </p:cNvPicPr>
          <p:nvPr>
            <p:ph idx="1"/>
          </p:nvPr>
        </p:nvPicPr>
        <p:blipFill>
          <a:blip r:embed="rId2" cstate="print"/>
          <a:srcRect/>
          <a:stretch>
            <a:fillRect/>
          </a:stretch>
        </p:blipFill>
        <p:spPr bwMode="auto">
          <a:xfrm>
            <a:off x="3153415" y="1524000"/>
            <a:ext cx="2837170" cy="457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err="1" smtClean="0"/>
              <a:t>Saçbağı</a:t>
            </a:r>
            <a:r>
              <a:rPr lang="tr-TR" dirty="0" smtClean="0"/>
              <a:t> motifi evlilik isteğinin göstergesidir</a:t>
            </a:r>
          </a:p>
          <a:p>
            <a:endParaRPr lang="tr-TR" dirty="0" smtClean="0"/>
          </a:p>
          <a:p>
            <a:r>
              <a:rPr lang="tr-TR" dirty="0" smtClean="0"/>
              <a:t>Anadolu kadınlarının  saç kesme şekilleri ve saçlarına bağladıkları süsler, toplumdaki sosyal konumlarını anlatan sessiz bir dilin öğeleridir</a:t>
            </a:r>
          </a:p>
          <a:p>
            <a:endParaRPr lang="tr-TR" dirty="0" smtClean="0"/>
          </a:p>
          <a:p>
            <a:r>
              <a:rPr lang="tr-TR" dirty="0" smtClean="0"/>
              <a:t>Yeni evli kadın saçlarını çift örer uçlarına renkli iplerden süs yaparlar</a:t>
            </a:r>
          </a:p>
          <a:p>
            <a:endParaRPr lang="tr-TR" dirty="0" smtClean="0"/>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TotalTime>
  <Words>1245</Words>
  <Application>Microsoft Office PowerPoint</Application>
  <PresentationFormat>Ekran Gösterisi (4:3)</PresentationFormat>
  <Paragraphs>83</Paragraphs>
  <Slides>41</Slides>
  <Notes>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Kağıt</vt:lpstr>
      <vt:lpstr>Anadolu Motifleri II</vt:lpstr>
      <vt:lpstr>İnsan  - human</vt:lpstr>
      <vt:lpstr>Slayt 3</vt:lpstr>
      <vt:lpstr>Slayt 4</vt:lpstr>
      <vt:lpstr>Slayt 5</vt:lpstr>
      <vt:lpstr>Slayt 6</vt:lpstr>
      <vt:lpstr>Slayt 7</vt:lpstr>
      <vt:lpstr>Saçbağı- hair band </vt:lpstr>
      <vt:lpstr>Slayt 9</vt:lpstr>
      <vt:lpstr>Slayt 10</vt:lpstr>
      <vt:lpstr>Slayt 11</vt:lpstr>
      <vt:lpstr>Slayt 12</vt:lpstr>
      <vt:lpstr>Küpe - earrings</vt:lpstr>
      <vt:lpstr>Slayt 14</vt:lpstr>
      <vt:lpstr>Slayt 15</vt:lpstr>
      <vt:lpstr>Slayt 16</vt:lpstr>
      <vt:lpstr>Slayt 17</vt:lpstr>
      <vt:lpstr>Bukağı- fetter</vt:lpstr>
      <vt:lpstr>Slayt 19</vt:lpstr>
      <vt:lpstr>Slayt 20</vt:lpstr>
      <vt:lpstr>Slayt 21</vt:lpstr>
      <vt:lpstr>Slayt 22</vt:lpstr>
      <vt:lpstr>Slayt 23</vt:lpstr>
      <vt:lpstr>Slayt 24</vt:lpstr>
      <vt:lpstr>Slayt 25</vt:lpstr>
      <vt:lpstr>Slayt 26</vt:lpstr>
      <vt:lpstr>Sandıklı - chest</vt:lpstr>
      <vt:lpstr>Slayt 28</vt:lpstr>
      <vt:lpstr>Slayt 29</vt:lpstr>
      <vt:lpstr>Slayt 30</vt:lpstr>
      <vt:lpstr>Aşk ve Birleşim – love and unison(Ying-Yang)</vt:lpstr>
      <vt:lpstr>Slayt 32</vt:lpstr>
      <vt:lpstr>Slayt 33</vt:lpstr>
      <vt:lpstr>Slayt 34</vt:lpstr>
      <vt:lpstr>Yıldız- star</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Anadolu Motifleri II</dc:title>
  <dc:creator>Kullanıcı123</dc:creator>
  <cp:lastModifiedBy>Kullanıcı123</cp:lastModifiedBy>
  <cp:revision>21</cp:revision>
  <dcterms:created xsi:type="dcterms:W3CDTF">2017-11-07T11:54:10Z</dcterms:created>
  <dcterms:modified xsi:type="dcterms:W3CDTF">2018-11-09T11:38:00Z</dcterms:modified>
</cp:coreProperties>
</file>