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66" r:id="rId7"/>
    <p:sldId id="267" r:id="rId8"/>
    <p:sldId id="270" r:id="rId9"/>
    <p:sldId id="259" r:id="rId10"/>
    <p:sldId id="260" r:id="rId11"/>
    <p:sldId id="261" r:id="rId12"/>
    <p:sldId id="271" r:id="rId13"/>
    <p:sldId id="272" r:id="rId14"/>
    <p:sldId id="273" r:id="rId15"/>
    <p:sldId id="274" r:id="rId16"/>
    <p:sldId id="278" r:id="rId17"/>
    <p:sldId id="275" r:id="rId18"/>
    <p:sldId id="279" r:id="rId19"/>
    <p:sldId id="276" r:id="rId20"/>
    <p:sldId id="28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5" d="100"/>
          <a:sy n="75" d="100"/>
        </p:scale>
        <p:origin x="2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9A893-167F-4003-BC4F-F126AB2019B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910AE9A4-0973-4CE6-A989-342D5DC24C9A}">
      <dgm:prSet phldrT="[Metin]"/>
      <dgm:spPr/>
      <dgm:t>
        <a:bodyPr/>
        <a:lstStyle/>
        <a:p>
          <a:r>
            <a:rPr lang="tr-TR" dirty="0" smtClean="0"/>
            <a:t>Nikotin</a:t>
          </a:r>
          <a:endParaRPr lang="tr-TR" dirty="0"/>
        </a:p>
      </dgm:t>
    </dgm:pt>
    <dgm:pt modelId="{799EE6B4-6DA5-4FA4-A4AA-CBC5793B9E33}" type="parTrans" cxnId="{71FDD145-6A54-4ABE-B7AF-3293C909749C}">
      <dgm:prSet/>
      <dgm:spPr/>
      <dgm:t>
        <a:bodyPr/>
        <a:lstStyle/>
        <a:p>
          <a:endParaRPr lang="tr-TR"/>
        </a:p>
      </dgm:t>
    </dgm:pt>
    <dgm:pt modelId="{9B47C6DF-B04C-4BDF-A620-81F860127FC0}" type="sibTrans" cxnId="{71FDD145-6A54-4ABE-B7AF-3293C909749C}">
      <dgm:prSet/>
      <dgm:spPr/>
      <dgm:t>
        <a:bodyPr/>
        <a:lstStyle/>
        <a:p>
          <a:endParaRPr lang="tr-TR"/>
        </a:p>
      </dgm:t>
    </dgm:pt>
    <dgm:pt modelId="{F19C779F-FAB1-4A5D-A727-441C8B9C4F35}">
      <dgm:prSet phldrT="[Metin]"/>
      <dgm:spPr/>
      <dgm:t>
        <a:bodyPr/>
        <a:lstStyle/>
        <a:p>
          <a:r>
            <a:rPr lang="tr-TR" dirty="0" smtClean="0"/>
            <a:t>Kanserojen maddeler</a:t>
          </a:r>
          <a:endParaRPr lang="tr-TR" dirty="0"/>
        </a:p>
      </dgm:t>
    </dgm:pt>
    <dgm:pt modelId="{25263035-62ED-434B-9BA2-73489EB222D9}" type="parTrans" cxnId="{9A9EF5FF-89A8-4817-A330-A116D6958189}">
      <dgm:prSet/>
      <dgm:spPr/>
      <dgm:t>
        <a:bodyPr/>
        <a:lstStyle/>
        <a:p>
          <a:endParaRPr lang="tr-TR"/>
        </a:p>
      </dgm:t>
    </dgm:pt>
    <dgm:pt modelId="{0CC4796F-C80B-4CCD-98FD-CBF3A07FC4F3}" type="sibTrans" cxnId="{9A9EF5FF-89A8-4817-A330-A116D6958189}">
      <dgm:prSet/>
      <dgm:spPr/>
      <dgm:t>
        <a:bodyPr/>
        <a:lstStyle/>
        <a:p>
          <a:endParaRPr lang="tr-TR"/>
        </a:p>
      </dgm:t>
    </dgm:pt>
    <dgm:pt modelId="{1F88C5E7-E8CF-4D1D-BF56-5CFF77B96E36}">
      <dgm:prSet phldrT="[Metin]"/>
      <dgm:spPr/>
      <dgm:t>
        <a:bodyPr/>
        <a:lstStyle/>
        <a:p>
          <a:r>
            <a:rPr lang="tr-TR" dirty="0" smtClean="0"/>
            <a:t>Tahriş edici maddeler</a:t>
          </a:r>
          <a:endParaRPr lang="tr-TR" dirty="0"/>
        </a:p>
      </dgm:t>
    </dgm:pt>
    <dgm:pt modelId="{38726E19-0AF4-4E85-A662-7D3B3D2FBAA4}" type="parTrans" cxnId="{504E62BC-7A72-49BB-AF46-FEEFDD95F2A2}">
      <dgm:prSet/>
      <dgm:spPr/>
      <dgm:t>
        <a:bodyPr/>
        <a:lstStyle/>
        <a:p>
          <a:endParaRPr lang="tr-TR"/>
        </a:p>
      </dgm:t>
    </dgm:pt>
    <dgm:pt modelId="{C8F5014D-23D5-4672-977F-4761BF8F1592}" type="sibTrans" cxnId="{504E62BC-7A72-49BB-AF46-FEEFDD95F2A2}">
      <dgm:prSet/>
      <dgm:spPr/>
      <dgm:t>
        <a:bodyPr/>
        <a:lstStyle/>
        <a:p>
          <a:endParaRPr lang="tr-TR"/>
        </a:p>
      </dgm:t>
    </dgm:pt>
    <dgm:pt modelId="{5C2CE76D-DA44-4C06-81F8-0085D2E22236}">
      <dgm:prSet/>
      <dgm:spPr/>
      <dgm:t>
        <a:bodyPr/>
        <a:lstStyle/>
        <a:p>
          <a:r>
            <a:rPr lang="tr-TR" dirty="0" smtClean="0"/>
            <a:t>Karbon monoksit</a:t>
          </a:r>
          <a:endParaRPr lang="tr-TR" dirty="0"/>
        </a:p>
      </dgm:t>
    </dgm:pt>
    <dgm:pt modelId="{4D9A9913-0DC2-40D4-B519-88D490A39D20}" type="parTrans" cxnId="{5F802754-2404-4246-9DC2-C72D5F610407}">
      <dgm:prSet/>
      <dgm:spPr/>
      <dgm:t>
        <a:bodyPr/>
        <a:lstStyle/>
        <a:p>
          <a:endParaRPr lang="tr-TR"/>
        </a:p>
      </dgm:t>
    </dgm:pt>
    <dgm:pt modelId="{4F949948-803D-4764-9756-A9A212B1FFCA}" type="sibTrans" cxnId="{5F802754-2404-4246-9DC2-C72D5F610407}">
      <dgm:prSet/>
      <dgm:spPr/>
      <dgm:t>
        <a:bodyPr/>
        <a:lstStyle/>
        <a:p>
          <a:endParaRPr lang="tr-TR"/>
        </a:p>
      </dgm:t>
    </dgm:pt>
    <dgm:pt modelId="{16C9A75B-CAED-4F93-A6AF-F1C0CBE6B88A}" type="pres">
      <dgm:prSet presAssocID="{0129A893-167F-4003-BC4F-F126AB2019BD}" presName="Name0" presStyleCnt="0">
        <dgm:presLayoutVars>
          <dgm:chMax val="7"/>
          <dgm:chPref val="7"/>
          <dgm:dir/>
        </dgm:presLayoutVars>
      </dgm:prSet>
      <dgm:spPr/>
      <dgm:t>
        <a:bodyPr/>
        <a:lstStyle/>
        <a:p>
          <a:endParaRPr lang="tr-TR"/>
        </a:p>
      </dgm:t>
    </dgm:pt>
    <dgm:pt modelId="{38CEBEE5-6AC2-4770-99DB-44DBE03B2FA2}" type="pres">
      <dgm:prSet presAssocID="{0129A893-167F-4003-BC4F-F126AB2019BD}" presName="Name1" presStyleCnt="0"/>
      <dgm:spPr/>
    </dgm:pt>
    <dgm:pt modelId="{B7C43A69-9F24-47A8-B212-8CF153C2EC1B}" type="pres">
      <dgm:prSet presAssocID="{0129A893-167F-4003-BC4F-F126AB2019BD}" presName="cycle" presStyleCnt="0"/>
      <dgm:spPr/>
    </dgm:pt>
    <dgm:pt modelId="{C4F094F7-EEC2-48D9-98F1-F9B16E98A4DD}" type="pres">
      <dgm:prSet presAssocID="{0129A893-167F-4003-BC4F-F126AB2019BD}" presName="srcNode" presStyleLbl="node1" presStyleIdx="0" presStyleCnt="4"/>
      <dgm:spPr/>
    </dgm:pt>
    <dgm:pt modelId="{7084E3A1-674A-46FC-A4BA-54F0A8FCCD72}" type="pres">
      <dgm:prSet presAssocID="{0129A893-167F-4003-BC4F-F126AB2019BD}" presName="conn" presStyleLbl="parChTrans1D2" presStyleIdx="0" presStyleCnt="1"/>
      <dgm:spPr/>
      <dgm:t>
        <a:bodyPr/>
        <a:lstStyle/>
        <a:p>
          <a:endParaRPr lang="tr-TR"/>
        </a:p>
      </dgm:t>
    </dgm:pt>
    <dgm:pt modelId="{0BD4BE6D-FC9D-4635-8591-4417F63D07DE}" type="pres">
      <dgm:prSet presAssocID="{0129A893-167F-4003-BC4F-F126AB2019BD}" presName="extraNode" presStyleLbl="node1" presStyleIdx="0" presStyleCnt="4"/>
      <dgm:spPr/>
    </dgm:pt>
    <dgm:pt modelId="{56A4DA5F-849D-4844-BF20-515B421A92AD}" type="pres">
      <dgm:prSet presAssocID="{0129A893-167F-4003-BC4F-F126AB2019BD}" presName="dstNode" presStyleLbl="node1" presStyleIdx="0" presStyleCnt="4"/>
      <dgm:spPr/>
    </dgm:pt>
    <dgm:pt modelId="{589C432E-109B-468D-9077-FD6E5F9A8BC3}" type="pres">
      <dgm:prSet presAssocID="{910AE9A4-0973-4CE6-A989-342D5DC24C9A}" presName="text_1" presStyleLbl="node1" presStyleIdx="0" presStyleCnt="4">
        <dgm:presLayoutVars>
          <dgm:bulletEnabled val="1"/>
        </dgm:presLayoutVars>
      </dgm:prSet>
      <dgm:spPr/>
      <dgm:t>
        <a:bodyPr/>
        <a:lstStyle/>
        <a:p>
          <a:endParaRPr lang="tr-TR"/>
        </a:p>
      </dgm:t>
    </dgm:pt>
    <dgm:pt modelId="{D51ED29B-F8BC-4C7B-8CF9-1C50D4EF7385}" type="pres">
      <dgm:prSet presAssocID="{910AE9A4-0973-4CE6-A989-342D5DC24C9A}" presName="accent_1" presStyleCnt="0"/>
      <dgm:spPr/>
    </dgm:pt>
    <dgm:pt modelId="{A9FC42EB-6831-48AB-968C-CF18F469D73E}" type="pres">
      <dgm:prSet presAssocID="{910AE9A4-0973-4CE6-A989-342D5DC24C9A}" presName="accentRepeatNode" presStyleLbl="solidFgAcc1" presStyleIdx="0" presStyleCnt="4"/>
      <dgm:spPr/>
    </dgm:pt>
    <dgm:pt modelId="{FD9A704B-D3B1-4002-A2DC-967C9A28919C}" type="pres">
      <dgm:prSet presAssocID="{F19C779F-FAB1-4A5D-A727-441C8B9C4F35}" presName="text_2" presStyleLbl="node1" presStyleIdx="1" presStyleCnt="4">
        <dgm:presLayoutVars>
          <dgm:bulletEnabled val="1"/>
        </dgm:presLayoutVars>
      </dgm:prSet>
      <dgm:spPr/>
      <dgm:t>
        <a:bodyPr/>
        <a:lstStyle/>
        <a:p>
          <a:endParaRPr lang="tr-TR"/>
        </a:p>
      </dgm:t>
    </dgm:pt>
    <dgm:pt modelId="{5FF07CEE-0628-4877-8F51-1566FF706C9B}" type="pres">
      <dgm:prSet presAssocID="{F19C779F-FAB1-4A5D-A727-441C8B9C4F35}" presName="accent_2" presStyleCnt="0"/>
      <dgm:spPr/>
    </dgm:pt>
    <dgm:pt modelId="{574EEF35-0674-487F-903E-F7AF4D8C8FFE}" type="pres">
      <dgm:prSet presAssocID="{F19C779F-FAB1-4A5D-A727-441C8B9C4F35}" presName="accentRepeatNode" presStyleLbl="solidFgAcc1" presStyleIdx="1" presStyleCnt="4"/>
      <dgm:spPr/>
    </dgm:pt>
    <dgm:pt modelId="{FA43F8B9-479F-49FF-AB7C-049C0DA2255F}" type="pres">
      <dgm:prSet presAssocID="{1F88C5E7-E8CF-4D1D-BF56-5CFF77B96E36}" presName="text_3" presStyleLbl="node1" presStyleIdx="2" presStyleCnt="4">
        <dgm:presLayoutVars>
          <dgm:bulletEnabled val="1"/>
        </dgm:presLayoutVars>
      </dgm:prSet>
      <dgm:spPr/>
      <dgm:t>
        <a:bodyPr/>
        <a:lstStyle/>
        <a:p>
          <a:endParaRPr lang="tr-TR"/>
        </a:p>
      </dgm:t>
    </dgm:pt>
    <dgm:pt modelId="{94E38FB8-4E51-4100-BE36-1D8FD0E932EE}" type="pres">
      <dgm:prSet presAssocID="{1F88C5E7-E8CF-4D1D-BF56-5CFF77B96E36}" presName="accent_3" presStyleCnt="0"/>
      <dgm:spPr/>
    </dgm:pt>
    <dgm:pt modelId="{85775C2A-0DDB-4A38-87A9-0FA6E5579E0B}" type="pres">
      <dgm:prSet presAssocID="{1F88C5E7-E8CF-4D1D-BF56-5CFF77B96E36}" presName="accentRepeatNode" presStyleLbl="solidFgAcc1" presStyleIdx="2" presStyleCnt="4"/>
      <dgm:spPr/>
    </dgm:pt>
    <dgm:pt modelId="{1D30AD12-BC56-43CF-BB3E-AD02B87C2E95}" type="pres">
      <dgm:prSet presAssocID="{5C2CE76D-DA44-4C06-81F8-0085D2E22236}" presName="text_4" presStyleLbl="node1" presStyleIdx="3" presStyleCnt="4">
        <dgm:presLayoutVars>
          <dgm:bulletEnabled val="1"/>
        </dgm:presLayoutVars>
      </dgm:prSet>
      <dgm:spPr/>
      <dgm:t>
        <a:bodyPr/>
        <a:lstStyle/>
        <a:p>
          <a:endParaRPr lang="tr-TR"/>
        </a:p>
      </dgm:t>
    </dgm:pt>
    <dgm:pt modelId="{64B269B3-5AAD-4817-B306-067D73FD09C2}" type="pres">
      <dgm:prSet presAssocID="{5C2CE76D-DA44-4C06-81F8-0085D2E22236}" presName="accent_4" presStyleCnt="0"/>
      <dgm:spPr/>
    </dgm:pt>
    <dgm:pt modelId="{3E651B4D-2F7E-4AAD-8959-70CDED9BB645}" type="pres">
      <dgm:prSet presAssocID="{5C2CE76D-DA44-4C06-81F8-0085D2E22236}" presName="accentRepeatNode" presStyleLbl="solidFgAcc1" presStyleIdx="3" presStyleCnt="4"/>
      <dgm:spPr/>
    </dgm:pt>
  </dgm:ptLst>
  <dgm:cxnLst>
    <dgm:cxn modelId="{9468CD3E-AA1A-45F6-8065-51D6DFFA4976}" type="presOf" srcId="{1F88C5E7-E8CF-4D1D-BF56-5CFF77B96E36}" destId="{FA43F8B9-479F-49FF-AB7C-049C0DA2255F}" srcOrd="0" destOrd="0" presId="urn:microsoft.com/office/officeart/2008/layout/VerticalCurvedList"/>
    <dgm:cxn modelId="{504E62BC-7A72-49BB-AF46-FEEFDD95F2A2}" srcId="{0129A893-167F-4003-BC4F-F126AB2019BD}" destId="{1F88C5E7-E8CF-4D1D-BF56-5CFF77B96E36}" srcOrd="2" destOrd="0" parTransId="{38726E19-0AF4-4E85-A662-7D3B3D2FBAA4}" sibTransId="{C8F5014D-23D5-4672-977F-4761BF8F1592}"/>
    <dgm:cxn modelId="{68D10008-324D-4D40-ABD2-A9540264D729}" type="presOf" srcId="{5C2CE76D-DA44-4C06-81F8-0085D2E22236}" destId="{1D30AD12-BC56-43CF-BB3E-AD02B87C2E95}" srcOrd="0" destOrd="0" presId="urn:microsoft.com/office/officeart/2008/layout/VerticalCurvedList"/>
    <dgm:cxn modelId="{C47DBDD4-B573-41C2-812B-333B42CE4081}" type="presOf" srcId="{910AE9A4-0973-4CE6-A989-342D5DC24C9A}" destId="{589C432E-109B-468D-9077-FD6E5F9A8BC3}" srcOrd="0" destOrd="0" presId="urn:microsoft.com/office/officeart/2008/layout/VerticalCurvedList"/>
    <dgm:cxn modelId="{5F802754-2404-4246-9DC2-C72D5F610407}" srcId="{0129A893-167F-4003-BC4F-F126AB2019BD}" destId="{5C2CE76D-DA44-4C06-81F8-0085D2E22236}" srcOrd="3" destOrd="0" parTransId="{4D9A9913-0DC2-40D4-B519-88D490A39D20}" sibTransId="{4F949948-803D-4764-9756-A9A212B1FFCA}"/>
    <dgm:cxn modelId="{71FDD145-6A54-4ABE-B7AF-3293C909749C}" srcId="{0129A893-167F-4003-BC4F-F126AB2019BD}" destId="{910AE9A4-0973-4CE6-A989-342D5DC24C9A}" srcOrd="0" destOrd="0" parTransId="{799EE6B4-6DA5-4FA4-A4AA-CBC5793B9E33}" sibTransId="{9B47C6DF-B04C-4BDF-A620-81F860127FC0}"/>
    <dgm:cxn modelId="{9A9EF5FF-89A8-4817-A330-A116D6958189}" srcId="{0129A893-167F-4003-BC4F-F126AB2019BD}" destId="{F19C779F-FAB1-4A5D-A727-441C8B9C4F35}" srcOrd="1" destOrd="0" parTransId="{25263035-62ED-434B-9BA2-73489EB222D9}" sibTransId="{0CC4796F-C80B-4CCD-98FD-CBF3A07FC4F3}"/>
    <dgm:cxn modelId="{AE3CA736-1CE7-4E63-A657-E22E8C713881}" type="presOf" srcId="{0129A893-167F-4003-BC4F-F126AB2019BD}" destId="{16C9A75B-CAED-4F93-A6AF-F1C0CBE6B88A}" srcOrd="0" destOrd="0" presId="urn:microsoft.com/office/officeart/2008/layout/VerticalCurvedList"/>
    <dgm:cxn modelId="{73456038-2775-4D0C-BA59-2C8C804A0571}" type="presOf" srcId="{F19C779F-FAB1-4A5D-A727-441C8B9C4F35}" destId="{FD9A704B-D3B1-4002-A2DC-967C9A28919C}" srcOrd="0" destOrd="0" presId="urn:microsoft.com/office/officeart/2008/layout/VerticalCurvedList"/>
    <dgm:cxn modelId="{BDFAF866-D778-49A4-B5F8-E04C7D086E85}" type="presOf" srcId="{9B47C6DF-B04C-4BDF-A620-81F860127FC0}" destId="{7084E3A1-674A-46FC-A4BA-54F0A8FCCD72}" srcOrd="0" destOrd="0" presId="urn:microsoft.com/office/officeart/2008/layout/VerticalCurvedList"/>
    <dgm:cxn modelId="{AF4741B1-D3AF-4C70-B968-3886B07E1D5D}" type="presParOf" srcId="{16C9A75B-CAED-4F93-A6AF-F1C0CBE6B88A}" destId="{38CEBEE5-6AC2-4770-99DB-44DBE03B2FA2}" srcOrd="0" destOrd="0" presId="urn:microsoft.com/office/officeart/2008/layout/VerticalCurvedList"/>
    <dgm:cxn modelId="{61053E35-FE28-4219-B1F9-21F810DF14CB}" type="presParOf" srcId="{38CEBEE5-6AC2-4770-99DB-44DBE03B2FA2}" destId="{B7C43A69-9F24-47A8-B212-8CF153C2EC1B}" srcOrd="0" destOrd="0" presId="urn:microsoft.com/office/officeart/2008/layout/VerticalCurvedList"/>
    <dgm:cxn modelId="{4D582D0F-EA31-4CD3-A833-7B661F38B695}" type="presParOf" srcId="{B7C43A69-9F24-47A8-B212-8CF153C2EC1B}" destId="{C4F094F7-EEC2-48D9-98F1-F9B16E98A4DD}" srcOrd="0" destOrd="0" presId="urn:microsoft.com/office/officeart/2008/layout/VerticalCurvedList"/>
    <dgm:cxn modelId="{954194D9-E898-44F9-88E3-8BB405218B0A}" type="presParOf" srcId="{B7C43A69-9F24-47A8-B212-8CF153C2EC1B}" destId="{7084E3A1-674A-46FC-A4BA-54F0A8FCCD72}" srcOrd="1" destOrd="0" presId="urn:microsoft.com/office/officeart/2008/layout/VerticalCurvedList"/>
    <dgm:cxn modelId="{C097B5D3-E0AF-483B-B230-2ED6FA56A682}" type="presParOf" srcId="{B7C43A69-9F24-47A8-B212-8CF153C2EC1B}" destId="{0BD4BE6D-FC9D-4635-8591-4417F63D07DE}" srcOrd="2" destOrd="0" presId="urn:microsoft.com/office/officeart/2008/layout/VerticalCurvedList"/>
    <dgm:cxn modelId="{E5C82022-3E1F-410F-9CA8-D0DC442BA8A1}" type="presParOf" srcId="{B7C43A69-9F24-47A8-B212-8CF153C2EC1B}" destId="{56A4DA5F-849D-4844-BF20-515B421A92AD}" srcOrd="3" destOrd="0" presId="urn:microsoft.com/office/officeart/2008/layout/VerticalCurvedList"/>
    <dgm:cxn modelId="{10F805C2-8A46-412C-AF3A-4BC51417FF03}" type="presParOf" srcId="{38CEBEE5-6AC2-4770-99DB-44DBE03B2FA2}" destId="{589C432E-109B-468D-9077-FD6E5F9A8BC3}" srcOrd="1" destOrd="0" presId="urn:microsoft.com/office/officeart/2008/layout/VerticalCurvedList"/>
    <dgm:cxn modelId="{2C415723-4117-4E19-A3E4-0F952886B4A8}" type="presParOf" srcId="{38CEBEE5-6AC2-4770-99DB-44DBE03B2FA2}" destId="{D51ED29B-F8BC-4C7B-8CF9-1C50D4EF7385}" srcOrd="2" destOrd="0" presId="urn:microsoft.com/office/officeart/2008/layout/VerticalCurvedList"/>
    <dgm:cxn modelId="{E875AC45-B642-477F-BFE0-15FCEF0357A8}" type="presParOf" srcId="{D51ED29B-F8BC-4C7B-8CF9-1C50D4EF7385}" destId="{A9FC42EB-6831-48AB-968C-CF18F469D73E}" srcOrd="0" destOrd="0" presId="urn:microsoft.com/office/officeart/2008/layout/VerticalCurvedList"/>
    <dgm:cxn modelId="{4A2843F1-5CC1-425F-99E6-D01FAF201B67}" type="presParOf" srcId="{38CEBEE5-6AC2-4770-99DB-44DBE03B2FA2}" destId="{FD9A704B-D3B1-4002-A2DC-967C9A28919C}" srcOrd="3" destOrd="0" presId="urn:microsoft.com/office/officeart/2008/layout/VerticalCurvedList"/>
    <dgm:cxn modelId="{A8A901C2-4165-4980-976F-34B45E239B62}" type="presParOf" srcId="{38CEBEE5-6AC2-4770-99DB-44DBE03B2FA2}" destId="{5FF07CEE-0628-4877-8F51-1566FF706C9B}" srcOrd="4" destOrd="0" presId="urn:microsoft.com/office/officeart/2008/layout/VerticalCurvedList"/>
    <dgm:cxn modelId="{0831A223-F33A-40E7-B021-28B07B347DE3}" type="presParOf" srcId="{5FF07CEE-0628-4877-8F51-1566FF706C9B}" destId="{574EEF35-0674-487F-903E-F7AF4D8C8FFE}" srcOrd="0" destOrd="0" presId="urn:microsoft.com/office/officeart/2008/layout/VerticalCurvedList"/>
    <dgm:cxn modelId="{F47C81E2-70A8-4B5B-9487-5FB108FEEE0B}" type="presParOf" srcId="{38CEBEE5-6AC2-4770-99DB-44DBE03B2FA2}" destId="{FA43F8B9-479F-49FF-AB7C-049C0DA2255F}" srcOrd="5" destOrd="0" presId="urn:microsoft.com/office/officeart/2008/layout/VerticalCurvedList"/>
    <dgm:cxn modelId="{400F8C10-F6F0-4316-9627-C6C9E96AF703}" type="presParOf" srcId="{38CEBEE5-6AC2-4770-99DB-44DBE03B2FA2}" destId="{94E38FB8-4E51-4100-BE36-1D8FD0E932EE}" srcOrd="6" destOrd="0" presId="urn:microsoft.com/office/officeart/2008/layout/VerticalCurvedList"/>
    <dgm:cxn modelId="{CCAA5ABE-3065-4536-B998-0D3945E32CF7}" type="presParOf" srcId="{94E38FB8-4E51-4100-BE36-1D8FD0E932EE}" destId="{85775C2A-0DDB-4A38-87A9-0FA6E5579E0B}" srcOrd="0" destOrd="0" presId="urn:microsoft.com/office/officeart/2008/layout/VerticalCurvedList"/>
    <dgm:cxn modelId="{7AA74068-6919-4575-864E-7009B5AC8CCF}" type="presParOf" srcId="{38CEBEE5-6AC2-4770-99DB-44DBE03B2FA2}" destId="{1D30AD12-BC56-43CF-BB3E-AD02B87C2E95}" srcOrd="7" destOrd="0" presId="urn:microsoft.com/office/officeart/2008/layout/VerticalCurvedList"/>
    <dgm:cxn modelId="{EAF03777-EB9D-428F-88AD-824F4642D0C6}" type="presParOf" srcId="{38CEBEE5-6AC2-4770-99DB-44DBE03B2FA2}" destId="{64B269B3-5AAD-4817-B306-067D73FD09C2}" srcOrd="8" destOrd="0" presId="urn:microsoft.com/office/officeart/2008/layout/VerticalCurvedList"/>
    <dgm:cxn modelId="{7E1D8852-EF49-4410-9537-C7F3B8D2832F}" type="presParOf" srcId="{64B269B3-5AAD-4817-B306-067D73FD09C2}" destId="{3E651B4D-2F7E-4AAD-8959-70CDED9BB6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E3A1-674A-46FC-A4BA-54F0A8FCCD72}">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9C432E-109B-468D-9077-FD6E5F9A8BC3}">
      <dsp:nvSpPr>
        <dsp:cNvPr id="0" name=""/>
        <dsp:cNvSpPr/>
      </dsp:nvSpPr>
      <dsp:spPr>
        <a:xfrm>
          <a:off x="610504" y="416587"/>
          <a:ext cx="7440913" cy="8336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tr-TR" sz="4300" kern="1200" dirty="0" smtClean="0"/>
            <a:t>Nikotin</a:t>
          </a:r>
          <a:endParaRPr lang="tr-TR" sz="4300" kern="1200" dirty="0"/>
        </a:p>
      </dsp:txBody>
      <dsp:txXfrm>
        <a:off x="610504" y="416587"/>
        <a:ext cx="7440913" cy="833607"/>
      </dsp:txXfrm>
    </dsp:sp>
    <dsp:sp modelId="{A9FC42EB-6831-48AB-968C-CF18F469D73E}">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9A704B-D3B1-4002-A2DC-967C9A28919C}">
      <dsp:nvSpPr>
        <dsp:cNvPr id="0" name=""/>
        <dsp:cNvSpPr/>
      </dsp:nvSpPr>
      <dsp:spPr>
        <a:xfrm>
          <a:off x="1088431" y="1667215"/>
          <a:ext cx="6962986" cy="833607"/>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tr-TR" sz="4300" kern="1200" dirty="0" smtClean="0"/>
            <a:t>Kanserojen maddeler</a:t>
          </a:r>
          <a:endParaRPr lang="tr-TR" sz="4300" kern="1200" dirty="0"/>
        </a:p>
      </dsp:txBody>
      <dsp:txXfrm>
        <a:off x="1088431" y="1667215"/>
        <a:ext cx="6962986" cy="833607"/>
      </dsp:txXfrm>
    </dsp:sp>
    <dsp:sp modelId="{574EEF35-0674-487F-903E-F7AF4D8C8FFE}">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3F8B9-479F-49FF-AB7C-049C0DA2255F}">
      <dsp:nvSpPr>
        <dsp:cNvPr id="0" name=""/>
        <dsp:cNvSpPr/>
      </dsp:nvSpPr>
      <dsp:spPr>
        <a:xfrm>
          <a:off x="1088431" y="2917843"/>
          <a:ext cx="6962986" cy="833607"/>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tr-TR" sz="4300" kern="1200" dirty="0" smtClean="0"/>
            <a:t>Tahriş edici maddeler</a:t>
          </a:r>
          <a:endParaRPr lang="tr-TR" sz="4300" kern="1200" dirty="0"/>
        </a:p>
      </dsp:txBody>
      <dsp:txXfrm>
        <a:off x="1088431" y="2917843"/>
        <a:ext cx="6962986" cy="833607"/>
      </dsp:txXfrm>
    </dsp:sp>
    <dsp:sp modelId="{85775C2A-0DDB-4A38-87A9-0FA6E5579E0B}">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30AD12-BC56-43CF-BB3E-AD02B87C2E95}">
      <dsp:nvSpPr>
        <dsp:cNvPr id="0" name=""/>
        <dsp:cNvSpPr/>
      </dsp:nvSpPr>
      <dsp:spPr>
        <a:xfrm>
          <a:off x="610504" y="4168472"/>
          <a:ext cx="7440913" cy="833607"/>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tr-TR" sz="4300" kern="1200" dirty="0" smtClean="0"/>
            <a:t>Karbon monoksit</a:t>
          </a:r>
          <a:endParaRPr lang="tr-TR" sz="4300" kern="1200" dirty="0"/>
        </a:p>
      </dsp:txBody>
      <dsp:txXfrm>
        <a:off x="610504" y="4168472"/>
        <a:ext cx="7440913" cy="833607"/>
      </dsp:txXfrm>
    </dsp:sp>
    <dsp:sp modelId="{3E651B4D-2F7E-4AAD-8959-70CDED9BB645}">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5387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96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58811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29566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8880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42FB5B-6B45-4982-9B0C-C77438855CDF}" type="datetimeFigureOut">
              <a:rPr lang="tr-TR" smtClean="0"/>
              <a:t>26.03.2020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60219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42FB5B-6B45-4982-9B0C-C77438855CDF}" type="datetimeFigureOut">
              <a:rPr lang="tr-TR" smtClean="0"/>
              <a:t>26.03.2020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421260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42FB5B-6B45-4982-9B0C-C77438855CDF}" type="datetimeFigureOut">
              <a:rPr lang="tr-TR" smtClean="0"/>
              <a:t>26.03.2020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77656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42FB5B-6B45-4982-9B0C-C77438855CDF}" type="datetimeFigureOut">
              <a:rPr lang="tr-TR" smtClean="0"/>
              <a:t>26.03.2020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40814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42FB5B-6B45-4982-9B0C-C77438855CDF}" type="datetimeFigureOut">
              <a:rPr lang="tr-TR" smtClean="0"/>
              <a:t>26.03.2020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25749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42FB5B-6B45-4982-9B0C-C77438855CDF}" type="datetimeFigureOut">
              <a:rPr lang="tr-TR" smtClean="0"/>
              <a:t>26.03.2020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400838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2FB5B-6B45-4982-9B0C-C77438855CDF}" type="datetimeFigureOut">
              <a:rPr lang="tr-TR" smtClean="0"/>
              <a:t>26.03.2020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5A48D-7AC7-41DB-B0C2-B29DFF68649E}" type="slidenum">
              <a:rPr lang="tr-TR" smtClean="0"/>
              <a:t>‹#›</a:t>
            </a:fld>
            <a:endParaRPr lang="tr-TR"/>
          </a:p>
        </p:txBody>
      </p:sp>
    </p:spTree>
    <p:extLst>
      <p:ext uri="{BB962C8B-B14F-4D97-AF65-F5344CB8AC3E}">
        <p14:creationId xmlns:p14="http://schemas.microsoft.com/office/powerpoint/2010/main" val="375263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906" y="2471194"/>
            <a:ext cx="3158093" cy="315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van 1"/>
          <p:cNvSpPr>
            <a:spLocks noGrp="1"/>
          </p:cNvSpPr>
          <p:nvPr>
            <p:ph type="ctrTitle"/>
          </p:nvPr>
        </p:nvSpPr>
        <p:spPr>
          <a:xfrm>
            <a:off x="1133856" y="-348297"/>
            <a:ext cx="9144000" cy="2387600"/>
          </a:xfrm>
        </p:spPr>
        <p:txBody>
          <a:bodyPr/>
          <a:lstStyle/>
          <a:p>
            <a:r>
              <a:rPr lang="tr-TR" dirty="0" smtClean="0"/>
              <a:t>Spor ve Sağlık</a:t>
            </a:r>
            <a:endParaRPr lang="tr-TR" dirty="0"/>
          </a:p>
        </p:txBody>
      </p:sp>
      <p:sp>
        <p:nvSpPr>
          <p:cNvPr id="6" name="Metin kutusu 5"/>
          <p:cNvSpPr txBox="1"/>
          <p:nvPr/>
        </p:nvSpPr>
        <p:spPr>
          <a:xfrm>
            <a:off x="3328416" y="5352288"/>
            <a:ext cx="5474208" cy="553998"/>
          </a:xfrm>
          <a:prstGeom prst="rect">
            <a:avLst/>
          </a:prstGeom>
          <a:noFill/>
        </p:spPr>
        <p:txBody>
          <a:bodyPr wrap="square" rtlCol="0">
            <a:spAutoFit/>
          </a:bodyPr>
          <a:lstStyle/>
          <a:p>
            <a:pPr algn="ctr"/>
            <a:r>
              <a:rPr lang="tr-TR" sz="3000" dirty="0" smtClean="0">
                <a:solidFill>
                  <a:srgbClr val="00B050"/>
                </a:solidFill>
              </a:rPr>
              <a:t>Dr. Burcu ERTAŞ DÖLEK</a:t>
            </a:r>
            <a:endParaRPr lang="tr-TR" sz="3000" dirty="0">
              <a:solidFill>
                <a:srgbClr val="00B050"/>
              </a:solidFill>
            </a:endParaRPr>
          </a:p>
        </p:txBody>
      </p:sp>
      <p:sp>
        <p:nvSpPr>
          <p:cNvPr id="7" name="Metin kutusu 6"/>
          <p:cNvSpPr txBox="1"/>
          <p:nvPr/>
        </p:nvSpPr>
        <p:spPr>
          <a:xfrm>
            <a:off x="2695698" y="2188335"/>
            <a:ext cx="6412675" cy="492443"/>
          </a:xfrm>
          <a:prstGeom prst="rect">
            <a:avLst/>
          </a:prstGeom>
          <a:noFill/>
        </p:spPr>
        <p:txBody>
          <a:bodyPr wrap="square" rtlCol="0">
            <a:spAutoFit/>
          </a:bodyPr>
          <a:lstStyle/>
          <a:p>
            <a:pPr algn="ctr"/>
            <a:r>
              <a:rPr lang="tr-TR" sz="2600" b="1" dirty="0" smtClean="0">
                <a:solidFill>
                  <a:srgbClr val="FF0000"/>
                </a:solidFill>
              </a:rPr>
              <a:t>Sigara, Alkol ve Egzersiz</a:t>
            </a:r>
            <a:endParaRPr lang="tr-TR" sz="2600"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 y="2831882"/>
            <a:ext cx="3718560" cy="247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136" y="2800132"/>
            <a:ext cx="2510790" cy="251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873" y="2680778"/>
            <a:ext cx="28575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84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Tahriş edici maddeler</a:t>
            </a:r>
            <a:endParaRPr lang="tr-TR" dirty="0"/>
          </a:p>
        </p:txBody>
      </p:sp>
      <p:sp>
        <p:nvSpPr>
          <p:cNvPr id="9" name="Metin kutusu 8"/>
          <p:cNvSpPr txBox="1"/>
          <p:nvPr/>
        </p:nvSpPr>
        <p:spPr>
          <a:xfrm>
            <a:off x="243840" y="1514148"/>
            <a:ext cx="7132320" cy="4893647"/>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Tütün dumanında parçacık ya da gaz halinde bulunan birtakım bileşikler, solunum yollarının yapısını ve temizlenme mekanizmasını bozarak olumsuz gelişmelere yol açarlar. Bunlar:</a:t>
            </a:r>
          </a:p>
          <a:p>
            <a:pPr marL="342900" indent="-342900">
              <a:buFont typeface="Wingdings" panose="05000000000000000000" pitchFamily="2" charset="2"/>
              <a:buChar char="Ø"/>
            </a:pPr>
            <a:endParaRPr lang="tr-TR" sz="2400" dirty="0"/>
          </a:p>
          <a:p>
            <a:pPr marL="342900" indent="-342900">
              <a:buFont typeface="Wingdings" panose="05000000000000000000" pitchFamily="2" charset="2"/>
              <a:buChar char="§"/>
            </a:pPr>
            <a:r>
              <a:rPr lang="tr-TR" sz="2400" dirty="0" smtClean="0"/>
              <a:t>Solunum yolları daralır.</a:t>
            </a:r>
          </a:p>
          <a:p>
            <a:pPr marL="342900" indent="-342900">
              <a:buFont typeface="Wingdings" panose="05000000000000000000" pitchFamily="2" charset="2"/>
              <a:buChar char="§"/>
            </a:pPr>
            <a:r>
              <a:rPr lang="tr-TR" sz="2400" dirty="0" smtClean="0"/>
              <a:t>Öksürük başlar.</a:t>
            </a:r>
          </a:p>
          <a:p>
            <a:pPr marL="342900" indent="-342900">
              <a:buFont typeface="Wingdings" panose="05000000000000000000" pitchFamily="2" charset="2"/>
              <a:buChar char="§"/>
            </a:pPr>
            <a:r>
              <a:rPr lang="tr-TR" sz="2400" dirty="0" smtClean="0"/>
              <a:t>Mukus artışı meydana gelir.</a:t>
            </a:r>
          </a:p>
          <a:p>
            <a:pPr marL="342900" indent="-342900">
              <a:buFont typeface="Wingdings" panose="05000000000000000000" pitchFamily="2" charset="2"/>
              <a:buChar char="§"/>
            </a:pPr>
            <a:r>
              <a:rPr lang="tr-TR" sz="2400" dirty="0" smtClean="0"/>
              <a:t>Solunum yollarında bulunan titrek tüylerin temizleme fonksiyonu bozulur, bunların boylarının kısalmasına ve dökülmesine yol açar. </a:t>
            </a:r>
          </a:p>
          <a:p>
            <a:pPr marL="342900" indent="-342900">
              <a:buFont typeface="Wingdings" panose="05000000000000000000" pitchFamily="2" charset="2"/>
              <a:buChar char="§"/>
            </a:pPr>
            <a:r>
              <a:rPr lang="tr-TR" sz="2400" dirty="0" smtClean="0"/>
              <a:t>Enfeksiyon riski artar.</a:t>
            </a:r>
          </a:p>
          <a:p>
            <a:pPr marL="342900" indent="-342900">
              <a:buFont typeface="Wingdings" panose="05000000000000000000" pitchFamily="2" charset="2"/>
              <a:buChar char="§"/>
            </a:pPr>
            <a:r>
              <a:rPr lang="tr-TR" sz="2400" dirty="0" smtClean="0"/>
              <a:t>Akciğer dokusunda bozulmalar olur.</a:t>
            </a:r>
          </a:p>
        </p:txBody>
      </p:sp>
      <p:sp>
        <p:nvSpPr>
          <p:cNvPr id="3" name="Metin kutusu 2"/>
          <p:cNvSpPr txBox="1"/>
          <p:nvPr/>
        </p:nvSpPr>
        <p:spPr>
          <a:xfrm>
            <a:off x="5964872" y="2965668"/>
            <a:ext cx="5885752" cy="1569660"/>
          </a:xfrm>
          <a:prstGeom prst="rect">
            <a:avLst/>
          </a:prstGeom>
          <a:noFill/>
        </p:spPr>
        <p:txBody>
          <a:bodyPr wrap="square" rtlCol="0">
            <a:spAutoFit/>
          </a:bodyPr>
          <a:lstStyle/>
          <a:p>
            <a:pPr marL="285750" indent="-285750">
              <a:buFont typeface="Wingdings" panose="05000000000000000000" pitchFamily="2" charset="2"/>
              <a:buChar char="§"/>
            </a:pPr>
            <a:r>
              <a:rPr lang="tr-TR" sz="2400" dirty="0" smtClean="0"/>
              <a:t>Kronik bronşit, amfizem hastalıklarının, dolayısıyla solunum ve kalp yetmezliğinin başlıca nedeni oldukları gibi, akciğer kanserinin oluşumunda da rol alır. </a:t>
            </a:r>
            <a:endParaRPr lang="tr-TR" sz="2400" dirty="0"/>
          </a:p>
        </p:txBody>
      </p:sp>
    </p:spTree>
    <p:extLst>
      <p:ext uri="{BB962C8B-B14F-4D97-AF65-F5344CB8AC3E}">
        <p14:creationId xmlns:p14="http://schemas.microsoft.com/office/powerpoint/2010/main" val="4233765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773" y="3078480"/>
            <a:ext cx="4417304" cy="2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van 1"/>
          <p:cNvSpPr>
            <a:spLocks noGrp="1"/>
          </p:cNvSpPr>
          <p:nvPr>
            <p:ph type="title"/>
          </p:nvPr>
        </p:nvSpPr>
        <p:spPr>
          <a:xfrm>
            <a:off x="838200" y="6166"/>
            <a:ext cx="10515600" cy="1325563"/>
          </a:xfrm>
        </p:spPr>
        <p:txBody>
          <a:bodyPr/>
          <a:lstStyle/>
          <a:p>
            <a:r>
              <a:rPr lang="tr-TR" dirty="0" err="1" smtClean="0"/>
              <a:t>Karbonmonoksit</a:t>
            </a:r>
            <a:endParaRPr lang="tr-TR" dirty="0"/>
          </a:p>
        </p:txBody>
      </p:sp>
      <p:sp>
        <p:nvSpPr>
          <p:cNvPr id="9" name="Metin kutusu 8"/>
          <p:cNvSpPr txBox="1"/>
          <p:nvPr/>
        </p:nvSpPr>
        <p:spPr>
          <a:xfrm>
            <a:off x="914400" y="1568283"/>
            <a:ext cx="7132320" cy="3785652"/>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Sigara dumanıyla birlikte %1,5 oranında karbon monoksit de önce eritrositlere oradan d hemoglobine bağlanır  ve onların oksijen taşıma kapasitesini düşürür. </a:t>
            </a:r>
          </a:p>
          <a:p>
            <a:pPr marL="342900" indent="-342900">
              <a:buFont typeface="Wingdings" panose="05000000000000000000" pitchFamily="2" charset="2"/>
              <a:buChar char="Ø"/>
            </a:pPr>
            <a:r>
              <a:rPr lang="tr-TR" sz="2400" dirty="0" smtClean="0"/>
              <a:t>Kanda bu oran yükselirse</a:t>
            </a:r>
            <a:r>
              <a:rPr lang="tr-TR" sz="2400" smtClean="0"/>
              <a:t>, yorgunluk</a:t>
            </a:r>
            <a:r>
              <a:rPr lang="tr-TR" sz="2400" dirty="0" smtClean="0"/>
              <a:t>, göğüs ağrısı, baş ağrısı, efor yeteneklerinde düşüklük hissederler. </a:t>
            </a:r>
          </a:p>
          <a:p>
            <a:pPr marL="342900" indent="-342900">
              <a:buFont typeface="Wingdings" panose="05000000000000000000" pitchFamily="2" charset="2"/>
              <a:buChar char="Ø"/>
            </a:pPr>
            <a:r>
              <a:rPr lang="tr-TR" sz="2400" dirty="0" smtClean="0"/>
              <a:t>Araştırmalar günde iki paket sigara içenlerin ömürlerinden 8 yıl azalttığını, buna ek olarak yarım paketten az içenlerin de ömrünü 4 yıl azalttığını ortaya koymaktadır. </a:t>
            </a:r>
            <a:endParaRPr lang="tr-TR" sz="2400" dirty="0"/>
          </a:p>
        </p:txBody>
      </p:sp>
    </p:spTree>
    <p:extLst>
      <p:ext uri="{BB962C8B-B14F-4D97-AF65-F5344CB8AC3E}">
        <p14:creationId xmlns:p14="http://schemas.microsoft.com/office/powerpoint/2010/main" val="4233765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Sigara ve Sportif Performans</a:t>
            </a:r>
            <a:endParaRPr lang="tr-TR" dirty="0"/>
          </a:p>
        </p:txBody>
      </p:sp>
      <p:sp>
        <p:nvSpPr>
          <p:cNvPr id="9" name="Metin kutusu 8"/>
          <p:cNvSpPr txBox="1"/>
          <p:nvPr/>
        </p:nvSpPr>
        <p:spPr>
          <a:xfrm>
            <a:off x="914400" y="1568283"/>
            <a:ext cx="7132320" cy="3785652"/>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Birçok sporcu sigaranın zararını bilmekte ve sigarayı devamlı içmektedir. Halbuki bir sigara içildiğinde alyuvarların %10’ u dejenere olur ve akciğere alınan havadaki oksijen miktarı düşerek performansın düşmesine, laktik asidin kanda çabuk birikmesine yol açar, yorgunluk oluşur. (!) </a:t>
            </a:r>
          </a:p>
          <a:p>
            <a:pPr marL="342900" indent="-342900">
              <a:buFont typeface="Wingdings" panose="05000000000000000000" pitchFamily="2" charset="2"/>
              <a:buChar char="Ø"/>
            </a:pPr>
            <a:r>
              <a:rPr lang="tr-TR" sz="2400" dirty="0" smtClean="0"/>
              <a:t>Böyle bir ortamda sporcunun kalbi dokulara daha fazla kan göndermek zorunda kalarak kan basıncının yükselmesine sebep olur ve sporcu stresli bir durumla karşı karşıya kalır.  </a:t>
            </a:r>
            <a:endParaRPr lang="tr-T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079" y="3461109"/>
            <a:ext cx="33813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121" y="1769193"/>
            <a:ext cx="2794933" cy="169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61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Sigara ve Sportif Performans</a:t>
            </a:r>
            <a:endParaRPr lang="tr-TR" dirty="0"/>
          </a:p>
        </p:txBody>
      </p:sp>
      <p:sp>
        <p:nvSpPr>
          <p:cNvPr id="9" name="Metin kutusu 8"/>
          <p:cNvSpPr txBox="1"/>
          <p:nvPr/>
        </p:nvSpPr>
        <p:spPr>
          <a:xfrm>
            <a:off x="914400" y="1568283"/>
            <a:ext cx="7132320" cy="3416320"/>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Sigara içmeyen bir sporcunun oksijen taşıma gücü sigara içene göre daha yüksektir. Bugüne kadar yapılan çalışmalar sigaranın sportif performansı düşürdüğünü ortaya koymuştur. </a:t>
            </a:r>
          </a:p>
          <a:p>
            <a:pPr marL="342900" indent="-342900">
              <a:buFont typeface="Wingdings" panose="05000000000000000000" pitchFamily="2" charset="2"/>
              <a:buChar char="Ø"/>
            </a:pPr>
            <a:r>
              <a:rPr lang="tr-TR" sz="2400" dirty="0" smtClean="0"/>
              <a:t>Sigaranın diğer bir etkisi ise solunum yollarındadır. İstirahatteki ve egzersizdeki </a:t>
            </a:r>
            <a:r>
              <a:rPr lang="tr-TR" sz="2400" dirty="0" err="1" smtClean="0"/>
              <a:t>alveoler</a:t>
            </a:r>
            <a:r>
              <a:rPr lang="tr-TR" sz="2400" dirty="0" smtClean="0"/>
              <a:t> </a:t>
            </a:r>
            <a:r>
              <a:rPr lang="tr-TR" sz="2400" dirty="0" err="1" smtClean="0"/>
              <a:t>ventilasyon</a:t>
            </a:r>
            <a:r>
              <a:rPr lang="tr-TR" sz="2400" dirty="0" smtClean="0"/>
              <a:t> kapasitesini azaltır. </a:t>
            </a:r>
            <a:r>
              <a:rPr lang="tr-TR" sz="2400" dirty="0" err="1" smtClean="0"/>
              <a:t>Vital</a:t>
            </a:r>
            <a:r>
              <a:rPr lang="tr-TR" sz="2400" dirty="0" smtClean="0"/>
              <a:t> ve total akciğer kapasitesi azalır ve egzersiz esnasında oksijen borcu oluşur.</a:t>
            </a:r>
          </a:p>
          <a:p>
            <a:pPr marL="342900" indent="-342900">
              <a:buFont typeface="Wingdings" panose="05000000000000000000" pitchFamily="2" charset="2"/>
              <a:buChar char="Ø"/>
            </a:pPr>
            <a:endParaRPr lang="tr-TR"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492" y="3303372"/>
            <a:ext cx="4337496" cy="287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25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Alkol ve Yaşam Boyu Sağlık</a:t>
            </a:r>
            <a:endParaRPr lang="tr-TR" dirty="0"/>
          </a:p>
        </p:txBody>
      </p:sp>
      <p:sp>
        <p:nvSpPr>
          <p:cNvPr id="9" name="Metin kutusu 8"/>
          <p:cNvSpPr txBox="1"/>
          <p:nvPr/>
        </p:nvSpPr>
        <p:spPr>
          <a:xfrm>
            <a:off x="121920" y="1598121"/>
            <a:ext cx="7665720" cy="452431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Alkol toplumumuzda inkar edilemeyecek bir oranda tüketilmektedir. İçme alışkanlığı; yaş, cinsiyet, ailenin içme alışkanlığı ve toplumun değer yargısına göre de değişir. Araştırmalar, sosyal etkenlerin kişinin alkol kullanıp kullanmamasında etkisi olduğunu göstermiştir. </a:t>
            </a:r>
          </a:p>
          <a:p>
            <a:pPr marL="342900" indent="-342900">
              <a:buFont typeface="Wingdings" panose="05000000000000000000" pitchFamily="2" charset="2"/>
              <a:buChar char="Ø"/>
            </a:pPr>
            <a:endParaRPr lang="tr-TR" sz="2400" dirty="0"/>
          </a:p>
          <a:p>
            <a:pPr marL="342900" indent="-342900">
              <a:buFont typeface="Wingdings" panose="05000000000000000000" pitchFamily="2" charset="2"/>
              <a:buChar char="Ø"/>
            </a:pPr>
            <a:r>
              <a:rPr lang="tr-TR" sz="2400" dirty="0" smtClean="0"/>
              <a:t>Orta derecede alkol kullanımının vücut üzerinde uzun süreli bir etkisi olduğu ortadadır. Buna rağmen insanlar kullanmaya devam eder. Bu insanlar alkolün gevşetici etkisinden hoşlanırlar ama içerken kendi kontrollerini kaybederler ve toplum tarafından kabul görmeyen davranışlarda bulunurlar, çevrelerine zarar verirler.</a:t>
            </a:r>
            <a:endParaRPr lang="tr-TR"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7640" y="1569077"/>
            <a:ext cx="3782685" cy="452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66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Alkol nedir?</a:t>
            </a:r>
            <a:endParaRPr lang="tr-TR" dirty="0"/>
          </a:p>
        </p:txBody>
      </p:sp>
      <p:sp>
        <p:nvSpPr>
          <p:cNvPr id="9" name="Metin kutusu 8"/>
          <p:cNvSpPr txBox="1"/>
          <p:nvPr/>
        </p:nvSpPr>
        <p:spPr>
          <a:xfrm>
            <a:off x="243840" y="1568283"/>
            <a:ext cx="7132320" cy="3416320"/>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Değişik besinlerin çeşitli </a:t>
            </a:r>
            <a:r>
              <a:rPr lang="tr-TR" sz="2400" dirty="0" err="1" smtClean="0"/>
              <a:t>fermutasyonları</a:t>
            </a:r>
            <a:r>
              <a:rPr lang="tr-TR" sz="2400" dirty="0" smtClean="0"/>
              <a:t> ile üretilen bir çeşit kimyasaldır. Değerli besin maddesi içermemesine rağmen alkol kalori içeriği fazla olan bir besindir (Yaklaşık 7 kalori/gram).</a:t>
            </a:r>
          </a:p>
          <a:p>
            <a:pPr marL="342900" indent="-342900">
              <a:buFont typeface="Wingdings" panose="05000000000000000000" pitchFamily="2" charset="2"/>
              <a:buChar char="Ø"/>
            </a:pPr>
            <a:r>
              <a:rPr lang="tr-TR" sz="2400" dirty="0" smtClean="0"/>
              <a:t>Alkol, mideden veya ince bağırsaktan kana geçince vücuttaki suya dağılır. Büyük miktarda su içeren dokular, kemikler ve yağlı dokulardan daha fazla alkol emerler. Dolaşım sistemi alkolü tüm vücuda dağıtır ve beyne taşır. Alkol beyni etkiler ve sarhoşluk olur.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880" y="3021732"/>
            <a:ext cx="4205288" cy="285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83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Alkol nedir?</a:t>
            </a:r>
            <a:endParaRPr lang="tr-TR" dirty="0"/>
          </a:p>
        </p:txBody>
      </p:sp>
      <p:sp>
        <p:nvSpPr>
          <p:cNvPr id="9" name="Metin kutusu 8"/>
          <p:cNvSpPr txBox="1"/>
          <p:nvPr/>
        </p:nvSpPr>
        <p:spPr>
          <a:xfrm>
            <a:off x="914400" y="1568283"/>
            <a:ext cx="7132320" cy="2677656"/>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Alkolün kandaki miktarına göre sarhoşluğun derecesi belirlenir. %0.05’e kadar alkolün beyin üzerinde etkisi gevşeme ve sakinleşme hissidir. %0.05-0.15 arasında içici, harekette ve konuşmada kontrolünü kaybetmeye başlar. %0.15-0.20 arasına ulaşınca ise sarhoşluk oluşur. 0.30-.40 arasında bilinç kaybı ve 0.50 üzerinde ise ölüme sebebiyet verecektir.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3044" y="267081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39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Alkolün Zararları</a:t>
            </a:r>
            <a:endParaRPr lang="tr-TR" dirty="0"/>
          </a:p>
        </p:txBody>
      </p:sp>
      <p:sp>
        <p:nvSpPr>
          <p:cNvPr id="9" name="Metin kutusu 8"/>
          <p:cNvSpPr txBox="1"/>
          <p:nvPr/>
        </p:nvSpPr>
        <p:spPr>
          <a:xfrm>
            <a:off x="289560" y="1568282"/>
            <a:ext cx="7132320" cy="5262979"/>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En çok beyne zarar verir.</a:t>
            </a:r>
          </a:p>
          <a:p>
            <a:pPr marL="342900" indent="-342900">
              <a:buFont typeface="Wingdings" panose="05000000000000000000" pitchFamily="2" charset="2"/>
              <a:buChar char="Ø"/>
            </a:pPr>
            <a:r>
              <a:rPr lang="tr-TR" sz="2400" dirty="0" smtClean="0"/>
              <a:t>Mide ve boğazdaki dokuların tahrip olmasına sebep olur ve yanma hissi verir. </a:t>
            </a:r>
          </a:p>
          <a:p>
            <a:pPr marL="342900" indent="-342900">
              <a:buFont typeface="Wingdings" panose="05000000000000000000" pitchFamily="2" charset="2"/>
              <a:buChar char="Ø"/>
            </a:pPr>
            <a:r>
              <a:rPr lang="tr-TR" sz="2400" dirty="0" smtClean="0"/>
              <a:t>Az miktarda alkol açlık hissi oluşturur. Uzun süreli alkol kullanımı ise mide duvarının tahrişi yani ‘</a:t>
            </a:r>
            <a:r>
              <a:rPr lang="tr-TR" sz="2400" dirty="0" err="1" smtClean="0"/>
              <a:t>gastrit’e</a:t>
            </a:r>
            <a:r>
              <a:rPr lang="tr-TR" sz="2400" dirty="0" smtClean="0"/>
              <a:t> sebep olur.</a:t>
            </a:r>
          </a:p>
          <a:p>
            <a:pPr marL="342900" indent="-342900">
              <a:buFont typeface="Wingdings" panose="05000000000000000000" pitchFamily="2" charset="2"/>
              <a:buChar char="Ø"/>
            </a:pPr>
            <a:r>
              <a:rPr lang="tr-TR" sz="2400" dirty="0" smtClean="0"/>
              <a:t>Aç karna alınan fazla alkol, mide bulantısı ve kusmaya sebep olur. Sık sık tuvalet ihtiyacı oluşturur.</a:t>
            </a:r>
          </a:p>
          <a:p>
            <a:pPr marL="342900" indent="-342900">
              <a:buFont typeface="Wingdings" panose="05000000000000000000" pitchFamily="2" charset="2"/>
              <a:buChar char="Ø"/>
            </a:pPr>
            <a:r>
              <a:rPr lang="tr-TR" sz="2400" dirty="0" smtClean="0"/>
              <a:t>Karaciğer metabolizması üzerine etkisi vardır. Sarhoşluk sırasında bazen şişer ve etkilenir. Fazla alkol alımında karaciğerdeki şeker ve A vitamini kana geçer.</a:t>
            </a:r>
          </a:p>
          <a:p>
            <a:pPr marL="342900" indent="-342900">
              <a:buFont typeface="Wingdings" panose="05000000000000000000" pitchFamily="2" charset="2"/>
              <a:buChar char="Ø"/>
            </a:pPr>
            <a:r>
              <a:rPr lang="tr-TR" sz="2400" dirty="0" smtClean="0"/>
              <a:t>Kalp dolaşım sistemi, görme ve duyma yetisi de etkilenir.</a:t>
            </a:r>
            <a:endParaRPr lang="tr-T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881" y="2038200"/>
            <a:ext cx="4596764" cy="303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8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Alkolün Zararları</a:t>
            </a:r>
            <a:endParaRPr lang="tr-TR" dirty="0"/>
          </a:p>
        </p:txBody>
      </p:sp>
      <p:sp>
        <p:nvSpPr>
          <p:cNvPr id="9" name="Metin kutusu 8"/>
          <p:cNvSpPr txBox="1"/>
          <p:nvPr/>
        </p:nvSpPr>
        <p:spPr>
          <a:xfrm>
            <a:off x="137160" y="1568283"/>
            <a:ext cx="7132320" cy="452431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Alkoliklerin ¼’ü karaciğer yetmezliği ile karşı karşıyadır. Karaciğer iltihabı (alkolik hepatit) ve sirozla karşılaşılır. </a:t>
            </a:r>
          </a:p>
          <a:p>
            <a:pPr marL="342900" indent="-342900">
              <a:buFont typeface="Wingdings" panose="05000000000000000000" pitchFamily="2" charset="2"/>
              <a:buChar char="Ø"/>
            </a:pPr>
            <a:r>
              <a:rPr lang="tr-TR" sz="2400" dirty="0" smtClean="0"/>
              <a:t>Vitamin B12 ve </a:t>
            </a:r>
            <a:r>
              <a:rPr lang="tr-TR" sz="2400" dirty="0" err="1" smtClean="0"/>
              <a:t>folik</a:t>
            </a:r>
            <a:r>
              <a:rPr lang="tr-TR" sz="2400" dirty="0" smtClean="0"/>
              <a:t> asit eksikliği nedeni ile alkoliklerde kansızlık görülür.</a:t>
            </a:r>
          </a:p>
          <a:p>
            <a:pPr marL="342900" indent="-342900">
              <a:buFont typeface="Wingdings" panose="05000000000000000000" pitchFamily="2" charset="2"/>
              <a:buChar char="Ø"/>
            </a:pPr>
            <a:r>
              <a:rPr lang="tr-TR" sz="2400" dirty="0" smtClean="0"/>
              <a:t>Östrojen hormonunun yıkımı karaciğerde olur. Alkoliklerde karaciğer </a:t>
            </a:r>
            <a:r>
              <a:rPr lang="tr-TR" sz="2400" dirty="0" err="1" smtClean="0"/>
              <a:t>harabiyeti</a:t>
            </a:r>
            <a:r>
              <a:rPr lang="tr-TR" sz="2400" dirty="0" smtClean="0"/>
              <a:t> sebebiyle kandaki konsantrasyonu artar ve erkek alkoliklerde erkeklik yeteneklerinin azalmasına sebep olur.</a:t>
            </a:r>
          </a:p>
          <a:p>
            <a:pPr marL="342900" indent="-342900">
              <a:buFont typeface="Wingdings" panose="05000000000000000000" pitchFamily="2" charset="2"/>
              <a:buChar char="Ø"/>
            </a:pPr>
            <a:r>
              <a:rPr lang="tr-TR" sz="2400" dirty="0" smtClean="0"/>
              <a:t>Ruhsal bozuklar ve zeka geriliği gözlenir. Öğrenme kapasitesi zayıflar ve hafıza kusurları ortaya çıkar. </a:t>
            </a:r>
          </a:p>
          <a:p>
            <a:pPr marL="342900" indent="-342900">
              <a:buFont typeface="Wingdings" panose="05000000000000000000" pitchFamily="2" charset="2"/>
              <a:buChar char="Ø"/>
            </a:pPr>
            <a:r>
              <a:rPr lang="tr-TR" sz="2400" dirty="0" smtClean="0"/>
              <a:t>Alkoliklerde ahlak duygusu da zayıflar.</a:t>
            </a:r>
            <a:endParaRPr lang="tr-T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938" y="2636520"/>
            <a:ext cx="4396892"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986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Alkolün yaşam boyu spora etkisi</a:t>
            </a:r>
            <a:endParaRPr lang="tr-TR" dirty="0"/>
          </a:p>
        </p:txBody>
      </p:sp>
      <p:sp>
        <p:nvSpPr>
          <p:cNvPr id="9" name="Metin kutusu 8"/>
          <p:cNvSpPr txBox="1"/>
          <p:nvPr/>
        </p:nvSpPr>
        <p:spPr>
          <a:xfrm>
            <a:off x="213360" y="1627806"/>
            <a:ext cx="7132320" cy="3785652"/>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Akut olarak reaksiyon zamanı, göz-el koordinasyonu, denge, hareketin doğru yapılması ve çeşitli </a:t>
            </a:r>
            <a:r>
              <a:rPr lang="tr-TR" sz="2400" dirty="0" err="1" smtClean="0"/>
              <a:t>psikomotor</a:t>
            </a:r>
            <a:r>
              <a:rPr lang="tr-TR" sz="2400" dirty="0" smtClean="0"/>
              <a:t> beceriler üzerinde geciktirici ve bozucu etkileri vardır.</a:t>
            </a:r>
          </a:p>
          <a:p>
            <a:pPr marL="342900" indent="-342900">
              <a:buFont typeface="Wingdings" panose="05000000000000000000" pitchFamily="2" charset="2"/>
              <a:buChar char="Ø"/>
            </a:pPr>
            <a:r>
              <a:rPr lang="tr-TR" sz="2400" dirty="0" smtClean="0"/>
              <a:t>Yine akut olarak, enerji metabolizmasını, VO</a:t>
            </a:r>
            <a:r>
              <a:rPr lang="tr-TR" sz="2400" baseline="-25000" dirty="0" smtClean="0"/>
              <a:t>2 </a:t>
            </a:r>
            <a:r>
              <a:rPr lang="tr-TR" sz="2400" dirty="0" smtClean="0"/>
              <a:t>değerini, KAH, kalp atım hacmini, kasa gelen kan akımını, solunum değerlerini genel olarak etkiler. </a:t>
            </a:r>
          </a:p>
          <a:p>
            <a:pPr marL="342900" indent="-342900">
              <a:buFont typeface="Wingdings" panose="05000000000000000000" pitchFamily="2" charset="2"/>
              <a:buChar char="Ø"/>
            </a:pPr>
            <a:r>
              <a:rPr lang="tr-TR" sz="2400" dirty="0" smtClean="0"/>
              <a:t>Soğuk bir ortamda uzun süren egzersiz sırasında alkol kullanımı vücudun ısı düzenleme fonksiyonlarını bozabilir. </a:t>
            </a:r>
            <a:endParaRPr lang="tr-T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858" y="3703320"/>
            <a:ext cx="4162765" cy="247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8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80" y="3201353"/>
            <a:ext cx="4328160" cy="297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van 1"/>
          <p:cNvSpPr>
            <a:spLocks noGrp="1"/>
          </p:cNvSpPr>
          <p:nvPr>
            <p:ph type="title"/>
          </p:nvPr>
        </p:nvSpPr>
        <p:spPr>
          <a:xfrm>
            <a:off x="838200" y="6166"/>
            <a:ext cx="10515600" cy="1325563"/>
          </a:xfrm>
        </p:spPr>
        <p:txBody>
          <a:bodyPr/>
          <a:lstStyle/>
          <a:p>
            <a:r>
              <a:rPr lang="tr-TR" dirty="0" smtClean="0"/>
              <a:t>Sigara ve Yaşam Boyu Sağlık</a:t>
            </a:r>
            <a:endParaRPr lang="tr-TR" dirty="0"/>
          </a:p>
        </p:txBody>
      </p:sp>
      <p:sp>
        <p:nvSpPr>
          <p:cNvPr id="9" name="Metin kutusu 8"/>
          <p:cNvSpPr txBox="1"/>
          <p:nvPr/>
        </p:nvSpPr>
        <p:spPr>
          <a:xfrm>
            <a:off x="914400" y="1568283"/>
            <a:ext cx="7879080" cy="3046988"/>
          </a:xfrm>
          <a:prstGeom prst="rect">
            <a:avLst/>
          </a:prstGeom>
          <a:noFill/>
        </p:spPr>
        <p:txBody>
          <a:bodyPr wrap="square" rtlCol="0">
            <a:spAutoFit/>
          </a:bodyPr>
          <a:lstStyle/>
          <a:p>
            <a:pPr marL="342900" indent="-342900">
              <a:buFont typeface="Wingdings" panose="05000000000000000000" pitchFamily="2" charset="2"/>
              <a:buChar char="Ø"/>
            </a:pPr>
            <a:r>
              <a:rPr lang="tr-TR" sz="2400" b="1" dirty="0" smtClean="0">
                <a:solidFill>
                  <a:srgbClr val="FF0000"/>
                </a:solidFill>
              </a:rPr>
              <a:t>Sigara</a:t>
            </a:r>
            <a:r>
              <a:rPr lang="tr-TR" sz="2400" dirty="0" smtClean="0"/>
              <a:t> içmek günümüzün önemli </a:t>
            </a:r>
            <a:r>
              <a:rPr lang="tr-TR" sz="2400" b="1" dirty="0" smtClean="0">
                <a:solidFill>
                  <a:srgbClr val="FF0000"/>
                </a:solidFill>
              </a:rPr>
              <a:t>sağlık problemlerinden </a:t>
            </a:r>
            <a:r>
              <a:rPr lang="tr-TR" sz="2400" dirty="0" smtClean="0"/>
              <a:t>biri olup, insanların bile bile benimsedikleri tehlikeli bir alışkanlıktır.</a:t>
            </a:r>
          </a:p>
          <a:p>
            <a:pPr marL="342900" indent="-342900">
              <a:buFont typeface="Wingdings" panose="05000000000000000000" pitchFamily="2" charset="2"/>
              <a:buChar char="Ø"/>
            </a:pPr>
            <a:r>
              <a:rPr lang="tr-TR" sz="2400" dirty="0" smtClean="0"/>
              <a:t>Sigara tiryakiliği ölümle sonuçlanan birçok hastalığın başlangıcını oluşturur veya ilerlemesine yardım eder.</a:t>
            </a:r>
          </a:p>
          <a:p>
            <a:pPr marL="342900" indent="-342900">
              <a:buFont typeface="Wingdings" panose="05000000000000000000" pitchFamily="2" charset="2"/>
              <a:buChar char="Ø"/>
            </a:pPr>
            <a:r>
              <a:rPr lang="tr-TR" sz="2400" dirty="0" smtClean="0"/>
              <a:t>Sigaradan bir nefes aldığımızda vücudumuzda fizyolojik değişiklikler görülür. </a:t>
            </a:r>
          </a:p>
          <a:p>
            <a:pPr marL="342900" indent="-342900">
              <a:buFont typeface="Wingdings" panose="05000000000000000000" pitchFamily="2" charset="2"/>
              <a:buChar char="Ø"/>
            </a:pPr>
            <a:endParaRPr lang="tr-TR" sz="2400" dirty="0"/>
          </a:p>
        </p:txBody>
      </p:sp>
    </p:spTree>
    <p:extLst>
      <p:ext uri="{BB962C8B-B14F-4D97-AF65-F5344CB8AC3E}">
        <p14:creationId xmlns:p14="http://schemas.microsoft.com/office/powerpoint/2010/main" val="218056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Alkolün yaşam boyu spora etkisi</a:t>
            </a:r>
            <a:endParaRPr lang="tr-TR" dirty="0"/>
          </a:p>
        </p:txBody>
      </p:sp>
      <p:sp>
        <p:nvSpPr>
          <p:cNvPr id="9" name="Metin kutusu 8"/>
          <p:cNvSpPr txBox="1"/>
          <p:nvPr/>
        </p:nvSpPr>
        <p:spPr>
          <a:xfrm>
            <a:off x="914400" y="1568283"/>
            <a:ext cx="7132320" cy="3046988"/>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Bunlarla birlikte kuvvet, güç, lokal dayanıklılık, sürat ve </a:t>
            </a:r>
            <a:r>
              <a:rPr lang="tr-TR" sz="2400" dirty="0" err="1" smtClean="0"/>
              <a:t>kardiyovasküler</a:t>
            </a:r>
            <a:r>
              <a:rPr lang="tr-TR" sz="2400" dirty="0" smtClean="0"/>
              <a:t> dayanıklılığı azaltabilir. </a:t>
            </a:r>
          </a:p>
          <a:p>
            <a:pPr marL="342900" indent="-342900">
              <a:buFont typeface="Wingdings" panose="05000000000000000000" pitchFamily="2" charset="2"/>
              <a:buChar char="Ø"/>
            </a:pPr>
            <a:endParaRPr lang="tr-TR" sz="2400" dirty="0" smtClean="0"/>
          </a:p>
          <a:p>
            <a:pPr marL="342900" indent="-342900">
              <a:buFont typeface="Wingdings" panose="05000000000000000000" pitchFamily="2" charset="2"/>
              <a:buChar char="Ø"/>
            </a:pPr>
            <a:r>
              <a:rPr lang="tr-TR" sz="2400" dirty="0" smtClean="0"/>
              <a:t>Kronik olarak; akut durumlarda baş gösteren bozuklukların daha ileri seviyelerde sağlığı bozacak şekilde ortaya çıkması gibi, karaciğer, kalp, beyin ve kaslarda kalıcı hastalıklar ve sonu ölümle biten durumlar ortaya çıkabilir.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745" y="1705443"/>
            <a:ext cx="3827879" cy="422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914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113" y="3505200"/>
            <a:ext cx="3896511" cy="242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van 1"/>
          <p:cNvSpPr>
            <a:spLocks noGrp="1"/>
          </p:cNvSpPr>
          <p:nvPr>
            <p:ph type="title"/>
          </p:nvPr>
        </p:nvSpPr>
        <p:spPr>
          <a:xfrm>
            <a:off x="838200" y="6166"/>
            <a:ext cx="10515600" cy="1325563"/>
          </a:xfrm>
        </p:spPr>
        <p:txBody>
          <a:bodyPr/>
          <a:lstStyle/>
          <a:p>
            <a:r>
              <a:rPr lang="tr-TR" dirty="0" smtClean="0"/>
              <a:t>Neden Sigara İçiliyor?</a:t>
            </a:r>
            <a:endParaRPr lang="tr-TR" dirty="0"/>
          </a:p>
        </p:txBody>
      </p:sp>
      <p:sp>
        <p:nvSpPr>
          <p:cNvPr id="9" name="Metin kutusu 8"/>
          <p:cNvSpPr txBox="1"/>
          <p:nvPr/>
        </p:nvSpPr>
        <p:spPr>
          <a:xfrm>
            <a:off x="914400" y="1568283"/>
            <a:ext cx="7924800" cy="4154984"/>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ODTÜ Psikoloji bölümünde yapılan bir araştırmada sigara içenler 9 ayrı grupta toplanmış ve sigara içmeye yönelten faktörler de bu tiplere bağlı olarak değerlendirilmiştir:</a:t>
            </a:r>
          </a:p>
          <a:p>
            <a:pPr marL="342900" indent="-342900">
              <a:buFont typeface="Wingdings" panose="05000000000000000000" pitchFamily="2" charset="2"/>
              <a:buChar char="Ø"/>
            </a:pPr>
            <a:endParaRPr lang="tr-TR" sz="2400" dirty="0" smtClean="0"/>
          </a:p>
          <a:p>
            <a:pPr marL="457200" indent="-457200">
              <a:buAutoNum type="arabicPeriod"/>
            </a:pPr>
            <a:r>
              <a:rPr lang="tr-TR" sz="2400" b="1" i="1" dirty="0" smtClean="0"/>
              <a:t>Uyarılmak amacıyla içenler </a:t>
            </a:r>
            <a:r>
              <a:rPr lang="tr-TR" sz="2400" dirty="0" smtClean="0"/>
              <a:t>(Uyarılmak, canlılık kazanmak)</a:t>
            </a:r>
          </a:p>
          <a:p>
            <a:pPr marL="457200" indent="-457200">
              <a:buAutoNum type="arabicPeriod"/>
            </a:pPr>
            <a:r>
              <a:rPr lang="tr-TR" sz="2400" b="1" i="1" dirty="0" err="1" smtClean="0"/>
              <a:t>Psiko</a:t>
            </a:r>
            <a:r>
              <a:rPr lang="tr-TR" sz="2400" b="1" i="1" dirty="0" smtClean="0"/>
              <a:t>-sosyal nedenlerle içenler </a:t>
            </a:r>
            <a:r>
              <a:rPr lang="tr-TR" sz="2400" dirty="0" smtClean="0"/>
              <a:t>(Kendine güveni arttırmak, çevreyle kolay ilişki kurmak, olgun ve seçkin görünmek, karşı cinse çekici görünmek)</a:t>
            </a:r>
          </a:p>
          <a:p>
            <a:pPr marL="457200" indent="-457200">
              <a:buAutoNum type="arabicPeriod"/>
            </a:pPr>
            <a:r>
              <a:rPr lang="tr-TR" sz="2400" b="1" i="1" dirty="0" smtClean="0"/>
              <a:t>Olumsuz etkileri azaltmak için içenler </a:t>
            </a:r>
            <a:r>
              <a:rPr lang="tr-TR" sz="2400" dirty="0" smtClean="0"/>
              <a:t>(Öfke, yılgınlık ve stresin etkilerine karşı koyabilmek, mutsuzluktan, endişeden ve suçluluk duygusundan kurtulmak)</a:t>
            </a:r>
          </a:p>
        </p:txBody>
      </p:sp>
    </p:spTree>
    <p:extLst>
      <p:ext uri="{BB962C8B-B14F-4D97-AF65-F5344CB8AC3E}">
        <p14:creationId xmlns:p14="http://schemas.microsoft.com/office/powerpoint/2010/main" val="4233765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863" y="3602990"/>
            <a:ext cx="3895725"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nvan 1"/>
          <p:cNvSpPr>
            <a:spLocks noGrp="1"/>
          </p:cNvSpPr>
          <p:nvPr>
            <p:ph type="title"/>
          </p:nvPr>
        </p:nvSpPr>
        <p:spPr>
          <a:xfrm>
            <a:off x="838200" y="6166"/>
            <a:ext cx="10515600" cy="1325563"/>
          </a:xfrm>
        </p:spPr>
        <p:txBody>
          <a:bodyPr/>
          <a:lstStyle/>
          <a:p>
            <a:r>
              <a:rPr lang="tr-TR" dirty="0" smtClean="0"/>
              <a:t>Neden Sigara İçiliyor?</a:t>
            </a:r>
            <a:endParaRPr lang="tr-TR" dirty="0"/>
          </a:p>
        </p:txBody>
      </p:sp>
      <p:sp>
        <p:nvSpPr>
          <p:cNvPr id="9" name="Metin kutusu 8"/>
          <p:cNvSpPr txBox="1"/>
          <p:nvPr/>
        </p:nvSpPr>
        <p:spPr>
          <a:xfrm>
            <a:off x="914400" y="1568283"/>
            <a:ext cx="7924800" cy="5262979"/>
          </a:xfrm>
          <a:prstGeom prst="rect">
            <a:avLst/>
          </a:prstGeom>
          <a:noFill/>
        </p:spPr>
        <p:txBody>
          <a:bodyPr wrap="square" rtlCol="0">
            <a:spAutoFit/>
          </a:bodyPr>
          <a:lstStyle/>
          <a:p>
            <a:r>
              <a:rPr lang="tr-TR" sz="2400" b="1" i="1" dirty="0" smtClean="0"/>
              <a:t>4. Duygusal gerekçelerle içenler </a:t>
            </a:r>
            <a:r>
              <a:rPr lang="tr-TR" sz="2400" dirty="0" smtClean="0"/>
              <a:t>(Tat ve kokusundan hoşlandığı için)</a:t>
            </a:r>
          </a:p>
          <a:p>
            <a:r>
              <a:rPr lang="tr-TR" sz="2400" b="1" i="1" dirty="0" smtClean="0"/>
              <a:t>5. Rahatlık ve gevşekliğin uzantısı olarak içenler </a:t>
            </a:r>
            <a:r>
              <a:rPr lang="tr-TR" sz="2400" dirty="0" smtClean="0"/>
              <a:t>(Dinlenme anında, kendini iyi hissettiğinde)</a:t>
            </a:r>
          </a:p>
          <a:p>
            <a:r>
              <a:rPr lang="tr-TR" sz="2400" b="1" i="1" dirty="0" smtClean="0"/>
              <a:t>6. </a:t>
            </a:r>
            <a:r>
              <a:rPr lang="tr-TR" sz="2400" b="1" i="1" dirty="0" err="1" smtClean="0"/>
              <a:t>Psikomotor</a:t>
            </a:r>
            <a:r>
              <a:rPr lang="tr-TR" sz="2400" b="1" i="1" dirty="0" smtClean="0"/>
              <a:t> eğilimlerle içenler </a:t>
            </a:r>
            <a:r>
              <a:rPr lang="tr-TR" sz="2400" dirty="0" smtClean="0"/>
              <a:t>(Yakmak, elinde tutmak)</a:t>
            </a:r>
          </a:p>
          <a:p>
            <a:r>
              <a:rPr lang="tr-TR" sz="2400" b="1" i="1" dirty="0" smtClean="0"/>
              <a:t>7. Zevk için içenler </a:t>
            </a:r>
            <a:r>
              <a:rPr lang="tr-TR" sz="2400" dirty="0" smtClean="0"/>
              <a:t>(Bağımlılık olmadan, yalnızca zevk için arada bir içenler)</a:t>
            </a:r>
          </a:p>
          <a:p>
            <a:r>
              <a:rPr lang="tr-TR" sz="2400" b="1" i="1" dirty="0" smtClean="0"/>
              <a:t>8. Bağımlı hale geldikleri için içenler </a:t>
            </a:r>
            <a:r>
              <a:rPr lang="tr-TR" sz="2400" dirty="0" smtClean="0"/>
              <a:t>(Nikotin bağımlılığının olumsuz etkilerini gidermek ve önlemek amacıyla ve dumanı içine çekerek)</a:t>
            </a:r>
          </a:p>
          <a:p>
            <a:r>
              <a:rPr lang="tr-TR" sz="2400" b="1" i="1" dirty="0" smtClean="0"/>
              <a:t>9. Otomatik olarak içenler </a:t>
            </a:r>
            <a:r>
              <a:rPr lang="tr-TR" sz="2400" dirty="0" smtClean="0"/>
              <a:t>(Şartlandığı için, farkında olmadan, bazen diğeri küllükte yanarken ne zaman yaktığını bile hatırlamaksızın)</a:t>
            </a:r>
          </a:p>
          <a:p>
            <a:endParaRPr lang="tr-TR" sz="2400" dirty="0" smtClean="0"/>
          </a:p>
        </p:txBody>
      </p:sp>
    </p:spTree>
    <p:extLst>
      <p:ext uri="{BB962C8B-B14F-4D97-AF65-F5344CB8AC3E}">
        <p14:creationId xmlns:p14="http://schemas.microsoft.com/office/powerpoint/2010/main" val="702159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Neden Sigara İçiliyor?</a:t>
            </a:r>
            <a:endParaRPr lang="tr-TR" dirty="0"/>
          </a:p>
        </p:txBody>
      </p:sp>
      <p:sp>
        <p:nvSpPr>
          <p:cNvPr id="9" name="Metin kutusu 8"/>
          <p:cNvSpPr txBox="1"/>
          <p:nvPr/>
        </p:nvSpPr>
        <p:spPr>
          <a:xfrm>
            <a:off x="914400" y="1568283"/>
            <a:ext cx="4236720" cy="3785652"/>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Bütün bu bulgular, sigara alışkanlığının farmakolojik nedenleri yanında </a:t>
            </a:r>
            <a:r>
              <a:rPr lang="tr-TR" sz="2400" dirty="0" err="1" smtClean="0"/>
              <a:t>psikososyal</a:t>
            </a:r>
            <a:r>
              <a:rPr lang="tr-TR" sz="2400" dirty="0" smtClean="0"/>
              <a:t> nedenleri de olduğunu göstermektedir. </a:t>
            </a:r>
          </a:p>
          <a:p>
            <a:pPr marL="342900" indent="-342900">
              <a:buFont typeface="Wingdings" panose="05000000000000000000" pitchFamily="2" charset="2"/>
              <a:buChar char="Ø"/>
            </a:pPr>
            <a:r>
              <a:rPr lang="tr-TR" sz="2400" dirty="0" err="1" smtClean="0"/>
              <a:t>Psikososyal</a:t>
            </a:r>
            <a:r>
              <a:rPr lang="tr-TR" sz="2400" dirty="0" smtClean="0"/>
              <a:t> faktörler sigaraya başlamanın, farmakolojik nedenler ise sigarayı sürdürmenin asıl nedenleridir. </a:t>
            </a:r>
          </a:p>
          <a:p>
            <a:endParaRPr lang="tr-TR" sz="24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114" y="1655586"/>
            <a:ext cx="5875605" cy="374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49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Sigarada Bulunan Zararlı Maddeler</a:t>
            </a:r>
            <a:endParaRPr lang="tr-TR" dirty="0"/>
          </a:p>
        </p:txBody>
      </p:sp>
      <p:graphicFrame>
        <p:nvGraphicFramePr>
          <p:cNvPr id="3" name="Diyagram 2"/>
          <p:cNvGraphicFramePr/>
          <p:nvPr>
            <p:extLst>
              <p:ext uri="{D42A27DB-BD31-4B8C-83A1-F6EECF244321}">
                <p14:modId xmlns:p14="http://schemas.microsoft.com/office/powerpoint/2010/main" val="4087762639"/>
              </p:ext>
            </p:extLst>
          </p:nvPr>
        </p:nvGraphicFramePr>
        <p:xfrm>
          <a:off x="2144776" y="13286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360" y="1231322"/>
            <a:ext cx="5516880" cy="551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7635240" y="1319645"/>
            <a:ext cx="2910840" cy="5428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37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Nikotin</a:t>
            </a:r>
            <a:endParaRPr lang="tr-TR" dirty="0"/>
          </a:p>
        </p:txBody>
      </p:sp>
      <p:sp>
        <p:nvSpPr>
          <p:cNvPr id="9" name="Metin kutusu 8"/>
          <p:cNvSpPr txBox="1"/>
          <p:nvPr/>
        </p:nvSpPr>
        <p:spPr>
          <a:xfrm>
            <a:off x="914400" y="1568283"/>
            <a:ext cx="10412032" cy="1200329"/>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Tütünde önemli miktarda nikotin bulunur. Tütündeki nikotinin %15-25 ‘i dumana geçer, bunun da %90’ı akciğerlerden emilerek kana, oradan da 1-2 </a:t>
            </a:r>
            <a:r>
              <a:rPr lang="tr-TR" sz="2400" dirty="0" err="1" smtClean="0"/>
              <a:t>dk</a:t>
            </a:r>
            <a:r>
              <a:rPr lang="tr-TR" sz="2400" dirty="0" smtClean="0"/>
              <a:t> içinde karaciğere döner. </a:t>
            </a:r>
            <a:endParaRPr lang="tr-TR" sz="2400" dirty="0"/>
          </a:p>
        </p:txBody>
      </p:sp>
      <p:sp>
        <p:nvSpPr>
          <p:cNvPr id="3" name="Metin kutusu 2"/>
          <p:cNvSpPr txBox="1"/>
          <p:nvPr/>
        </p:nvSpPr>
        <p:spPr>
          <a:xfrm>
            <a:off x="914400" y="2926080"/>
            <a:ext cx="7071360" cy="3046988"/>
          </a:xfrm>
          <a:prstGeom prst="rect">
            <a:avLst/>
          </a:prstGeom>
          <a:noFill/>
        </p:spPr>
        <p:txBody>
          <a:bodyPr wrap="square" rtlCol="0">
            <a:spAutoFit/>
          </a:bodyPr>
          <a:lstStyle/>
          <a:p>
            <a:r>
              <a:rPr lang="tr-TR" sz="2400" b="1" i="1" dirty="0" smtClean="0">
                <a:solidFill>
                  <a:srgbClr val="FF0000"/>
                </a:solidFill>
              </a:rPr>
              <a:t>Nikotinin vücutta meydana getirdiği bazı değişimler</a:t>
            </a:r>
          </a:p>
          <a:p>
            <a:pPr marL="457200" indent="-457200">
              <a:buAutoNum type="arabicPeriod"/>
            </a:pPr>
            <a:r>
              <a:rPr lang="tr-TR" sz="2400" dirty="0" smtClean="0"/>
              <a:t>KAH ve kan basıncı artar</a:t>
            </a:r>
          </a:p>
          <a:p>
            <a:pPr marL="457200" indent="-457200">
              <a:buAutoNum type="arabicPeriod"/>
            </a:pPr>
            <a:r>
              <a:rPr lang="tr-TR" sz="2400" dirty="0" smtClean="0"/>
              <a:t>Çizgili kaslarda gevşemeye ve idrar miktarında azalmaya neden olur.</a:t>
            </a:r>
          </a:p>
          <a:p>
            <a:pPr marL="457200" indent="-457200">
              <a:buAutoNum type="arabicPeriod"/>
            </a:pPr>
            <a:r>
              <a:rPr lang="tr-TR" sz="2400" dirty="0" smtClean="0"/>
              <a:t>Kanda yağ asitlerinin konsantrasyonunu arttırır. </a:t>
            </a:r>
            <a:r>
              <a:rPr lang="tr-TR" sz="2400" dirty="0" err="1" smtClean="0"/>
              <a:t>Trombositlerin</a:t>
            </a:r>
            <a:r>
              <a:rPr lang="tr-TR" sz="2400" dirty="0" smtClean="0"/>
              <a:t> damar duvarlarına yapışma yeteneğini yükseltir ve koroner kalp hastalığının oluşmasından sorumlu faktörlerden biridir.</a:t>
            </a:r>
            <a:endParaRPr lang="tr-T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760" y="3680460"/>
            <a:ext cx="35718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31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881" y="2260163"/>
            <a:ext cx="5370077" cy="39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van 1"/>
          <p:cNvSpPr>
            <a:spLocks noGrp="1"/>
          </p:cNvSpPr>
          <p:nvPr>
            <p:ph type="title"/>
          </p:nvPr>
        </p:nvSpPr>
        <p:spPr>
          <a:xfrm>
            <a:off x="838200" y="6166"/>
            <a:ext cx="10515600" cy="1325563"/>
          </a:xfrm>
        </p:spPr>
        <p:txBody>
          <a:bodyPr/>
          <a:lstStyle/>
          <a:p>
            <a:r>
              <a:rPr lang="tr-TR" dirty="0" smtClean="0"/>
              <a:t>Nikotin</a:t>
            </a:r>
            <a:endParaRPr lang="tr-TR" dirty="0"/>
          </a:p>
        </p:txBody>
      </p:sp>
      <p:sp>
        <p:nvSpPr>
          <p:cNvPr id="3" name="Metin kutusu 2"/>
          <p:cNvSpPr txBox="1"/>
          <p:nvPr/>
        </p:nvSpPr>
        <p:spPr>
          <a:xfrm>
            <a:off x="563880" y="1614003"/>
            <a:ext cx="7071360" cy="3416320"/>
          </a:xfrm>
          <a:prstGeom prst="rect">
            <a:avLst/>
          </a:prstGeom>
          <a:noFill/>
        </p:spPr>
        <p:txBody>
          <a:bodyPr wrap="square" rtlCol="0">
            <a:spAutoFit/>
          </a:bodyPr>
          <a:lstStyle/>
          <a:p>
            <a:r>
              <a:rPr lang="tr-TR" sz="2400" b="1" i="1" dirty="0" smtClean="0">
                <a:solidFill>
                  <a:srgbClr val="FF0000"/>
                </a:solidFill>
              </a:rPr>
              <a:t>Nikotinin vücutta meydana getirdiği bazı değişimler</a:t>
            </a:r>
          </a:p>
          <a:p>
            <a:r>
              <a:rPr lang="tr-TR" sz="2400" dirty="0" smtClean="0"/>
              <a:t>4. </a:t>
            </a:r>
            <a:r>
              <a:rPr lang="tr-TR" sz="2400" dirty="0" err="1" smtClean="0"/>
              <a:t>Periferik</a:t>
            </a:r>
            <a:r>
              <a:rPr lang="tr-TR" sz="2400" dirty="0" smtClean="0"/>
              <a:t> </a:t>
            </a:r>
            <a:r>
              <a:rPr lang="tr-TR" sz="2400" dirty="0" err="1" smtClean="0"/>
              <a:t>vazokonstrüksiyon</a:t>
            </a:r>
            <a:r>
              <a:rPr lang="tr-TR" sz="2400" dirty="0" smtClean="0"/>
              <a:t> yaparak uçlara giden kan miktarını azaltır.</a:t>
            </a:r>
          </a:p>
          <a:p>
            <a:r>
              <a:rPr lang="tr-TR" sz="2400" dirty="0" smtClean="0"/>
              <a:t>5. Sol </a:t>
            </a:r>
            <a:r>
              <a:rPr lang="tr-TR" sz="2400" dirty="0" err="1" smtClean="0"/>
              <a:t>ventrikül</a:t>
            </a:r>
            <a:r>
              <a:rPr lang="tr-TR" sz="2400" dirty="0" smtClean="0"/>
              <a:t> performansını azaltıp, kalp yetmezliğini yaratır.</a:t>
            </a:r>
          </a:p>
          <a:p>
            <a:r>
              <a:rPr lang="tr-TR" sz="2400" dirty="0" smtClean="0"/>
              <a:t>6. Aritmi eşiğini düşürür.</a:t>
            </a:r>
          </a:p>
          <a:p>
            <a:r>
              <a:rPr lang="tr-TR" sz="2400" dirty="0" smtClean="0"/>
              <a:t>7. </a:t>
            </a:r>
            <a:r>
              <a:rPr lang="tr-TR" sz="2400" dirty="0" err="1" smtClean="0"/>
              <a:t>Trombositlerin</a:t>
            </a:r>
            <a:r>
              <a:rPr lang="tr-TR" sz="2400" dirty="0" smtClean="0"/>
              <a:t> ömrünü kısaltır.</a:t>
            </a:r>
          </a:p>
          <a:p>
            <a:r>
              <a:rPr lang="tr-TR" sz="2400" dirty="0" smtClean="0"/>
              <a:t>Kan şekeri, kolesterol, </a:t>
            </a:r>
            <a:r>
              <a:rPr lang="tr-TR" sz="2400" dirty="0" err="1" smtClean="0"/>
              <a:t>trigliserit</a:t>
            </a:r>
            <a:r>
              <a:rPr lang="tr-TR" sz="2400" dirty="0" smtClean="0"/>
              <a:t> ve LDL düzeyini arttırdığı ve HDL düzeyini azalttığı saptanmıştır.</a:t>
            </a:r>
          </a:p>
        </p:txBody>
      </p:sp>
    </p:spTree>
    <p:extLst>
      <p:ext uri="{BB962C8B-B14F-4D97-AF65-F5344CB8AC3E}">
        <p14:creationId xmlns:p14="http://schemas.microsoft.com/office/powerpoint/2010/main" val="586288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Kanserojen Maddeler</a:t>
            </a:r>
            <a:endParaRPr lang="tr-TR" dirty="0"/>
          </a:p>
        </p:txBody>
      </p:sp>
      <p:sp>
        <p:nvSpPr>
          <p:cNvPr id="9" name="Metin kutusu 8"/>
          <p:cNvSpPr txBox="1"/>
          <p:nvPr/>
        </p:nvSpPr>
        <p:spPr>
          <a:xfrm>
            <a:off x="914400" y="1568283"/>
            <a:ext cx="7132320" cy="1569660"/>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Sigara dumanı hem kanser sürecini başlatıcı hem de bu süreci hızlandırıcı maddeleri içermektedir.</a:t>
            </a:r>
          </a:p>
          <a:p>
            <a:endParaRPr lang="tr-TR" sz="2400" b="1" i="1" dirty="0" smtClean="0">
              <a:solidFill>
                <a:srgbClr val="FF0000"/>
              </a:solidFill>
            </a:endParaRPr>
          </a:p>
          <a:p>
            <a:r>
              <a:rPr lang="tr-TR" sz="2400" b="1" i="1" dirty="0" smtClean="0">
                <a:solidFill>
                  <a:srgbClr val="FF0000"/>
                </a:solidFill>
              </a:rPr>
              <a:t>Sigaranın neden olduğu kanser çeşitleri??</a:t>
            </a:r>
            <a:endParaRPr lang="tr-TR" sz="2400" b="1" i="1" dirty="0">
              <a:solidFill>
                <a:srgbClr val="FF0000"/>
              </a:solidFill>
            </a:endParaRPr>
          </a:p>
        </p:txBody>
      </p:sp>
      <p:sp>
        <p:nvSpPr>
          <p:cNvPr id="3" name="Patlama 1 2"/>
          <p:cNvSpPr/>
          <p:nvPr/>
        </p:nvSpPr>
        <p:spPr>
          <a:xfrm>
            <a:off x="167640" y="3002280"/>
            <a:ext cx="2514600" cy="184404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Akciğer kanseri</a:t>
            </a:r>
            <a:endParaRPr lang="tr-TR" sz="2400" b="1" dirty="0">
              <a:solidFill>
                <a:schemeClr val="tx1"/>
              </a:solidFill>
            </a:endParaRPr>
          </a:p>
        </p:txBody>
      </p:sp>
      <p:sp>
        <p:nvSpPr>
          <p:cNvPr id="10" name="Patlama 1 9"/>
          <p:cNvSpPr/>
          <p:nvPr/>
        </p:nvSpPr>
        <p:spPr>
          <a:xfrm>
            <a:off x="579120" y="4825068"/>
            <a:ext cx="2514600" cy="184404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Gırtlak kanseri</a:t>
            </a:r>
            <a:endParaRPr lang="tr-TR" sz="2400" b="1" dirty="0">
              <a:solidFill>
                <a:schemeClr val="tx1"/>
              </a:solidFill>
            </a:endParaRPr>
          </a:p>
        </p:txBody>
      </p:sp>
      <p:sp>
        <p:nvSpPr>
          <p:cNvPr id="11" name="Patlama 1 10"/>
          <p:cNvSpPr/>
          <p:nvPr/>
        </p:nvSpPr>
        <p:spPr>
          <a:xfrm>
            <a:off x="2834640" y="3183663"/>
            <a:ext cx="2514600" cy="184404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Ağız kanseri</a:t>
            </a:r>
            <a:endParaRPr lang="tr-TR" sz="2400" b="1" dirty="0">
              <a:solidFill>
                <a:schemeClr val="tx1"/>
              </a:solidFill>
            </a:endParaRPr>
          </a:p>
        </p:txBody>
      </p:sp>
      <p:sp>
        <p:nvSpPr>
          <p:cNvPr id="12" name="Patlama 1 11"/>
          <p:cNvSpPr/>
          <p:nvPr/>
        </p:nvSpPr>
        <p:spPr>
          <a:xfrm>
            <a:off x="3581400" y="4794588"/>
            <a:ext cx="2514600" cy="184404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solidFill>
                  <a:schemeClr val="tx1"/>
                </a:solidFill>
              </a:rPr>
              <a:t>Özefagus</a:t>
            </a:r>
            <a:r>
              <a:rPr lang="tr-TR" sz="2400" b="1" dirty="0" smtClean="0">
                <a:solidFill>
                  <a:schemeClr val="tx1"/>
                </a:solidFill>
              </a:rPr>
              <a:t> kanseri</a:t>
            </a:r>
            <a:endParaRPr lang="tr-TR" sz="2400" b="1" dirty="0">
              <a:solidFill>
                <a:schemeClr val="tx1"/>
              </a:solidFill>
            </a:endParaRPr>
          </a:p>
        </p:txBody>
      </p:sp>
      <p:sp>
        <p:nvSpPr>
          <p:cNvPr id="13" name="Patlama 1 12"/>
          <p:cNvSpPr/>
          <p:nvPr/>
        </p:nvSpPr>
        <p:spPr>
          <a:xfrm>
            <a:off x="5760720" y="2950548"/>
            <a:ext cx="2514600" cy="184404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Mesane kanseri</a:t>
            </a:r>
            <a:endParaRPr lang="tr-TR" sz="2400" b="1" dirty="0">
              <a:solidFill>
                <a:schemeClr val="tx1"/>
              </a:solidFill>
            </a:endParaRPr>
          </a:p>
        </p:txBody>
      </p:sp>
      <p:sp>
        <p:nvSpPr>
          <p:cNvPr id="14" name="Patlama 1 13"/>
          <p:cNvSpPr/>
          <p:nvPr/>
        </p:nvSpPr>
        <p:spPr>
          <a:xfrm>
            <a:off x="6096000" y="4794588"/>
            <a:ext cx="2514600" cy="184404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err="1" smtClean="0">
                <a:solidFill>
                  <a:schemeClr val="tx1"/>
                </a:solidFill>
              </a:rPr>
              <a:t>Pankreaskanseri</a:t>
            </a:r>
            <a:endParaRPr lang="tr-TR" sz="2400" b="1" dirty="0">
              <a:solidFill>
                <a:schemeClr val="tx1"/>
              </a:solidFill>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621" r="24673"/>
          <a:stretch/>
        </p:blipFill>
        <p:spPr bwMode="auto">
          <a:xfrm>
            <a:off x="8610600" y="1907721"/>
            <a:ext cx="30480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1252</Words>
  <Application>Microsoft Office PowerPoint</Application>
  <PresentationFormat>Geniş ekran</PresentationFormat>
  <Paragraphs>101</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Wingdings</vt:lpstr>
      <vt:lpstr>Office Teması</vt:lpstr>
      <vt:lpstr>Spor ve Sağlık</vt:lpstr>
      <vt:lpstr>Sigara ve Yaşam Boyu Sağlık</vt:lpstr>
      <vt:lpstr>Neden Sigara İçiliyor?</vt:lpstr>
      <vt:lpstr>Neden Sigara İçiliyor?</vt:lpstr>
      <vt:lpstr>Neden Sigara İçiliyor?</vt:lpstr>
      <vt:lpstr>Sigarada Bulunan Zararlı Maddeler</vt:lpstr>
      <vt:lpstr>Nikotin</vt:lpstr>
      <vt:lpstr>Nikotin</vt:lpstr>
      <vt:lpstr>Kanserojen Maddeler</vt:lpstr>
      <vt:lpstr>Tahriş edici maddeler</vt:lpstr>
      <vt:lpstr>Karbonmonoksit</vt:lpstr>
      <vt:lpstr>Sigara ve Sportif Performans</vt:lpstr>
      <vt:lpstr>Sigara ve Sportif Performans</vt:lpstr>
      <vt:lpstr>Alkol ve Yaşam Boyu Sağlık</vt:lpstr>
      <vt:lpstr>Alkol nedir?</vt:lpstr>
      <vt:lpstr>Alkol nedir?</vt:lpstr>
      <vt:lpstr>Alkolün Zararları</vt:lpstr>
      <vt:lpstr>Alkolün Zararları</vt:lpstr>
      <vt:lpstr>Alkolün yaşam boyu spora etkisi</vt:lpstr>
      <vt:lpstr>Alkolün yaşam boyu spora etkisi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SPORDA TEKNİK ve TAKTİK ÖĞRETİM YÖNTEMLERİ</dc:title>
  <dc:creator>dmobilgsyar</dc:creator>
  <cp:lastModifiedBy>BURCU</cp:lastModifiedBy>
  <cp:revision>66</cp:revision>
  <dcterms:created xsi:type="dcterms:W3CDTF">2018-02-21T05:06:23Z</dcterms:created>
  <dcterms:modified xsi:type="dcterms:W3CDTF">2020-03-26T18:03:08Z</dcterms:modified>
</cp:coreProperties>
</file>