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 id="263" r:id="rId9"/>
    <p:sldId id="264" r:id="rId10"/>
    <p:sldId id="265" r:id="rId11"/>
    <p:sldId id="276" r:id="rId12"/>
    <p:sldId id="280"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256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CD36AF95-FFF3-4166-A2AC-247FF309AD5E}" type="datetimeFigureOut">
              <a:rPr lang="tr-TR" smtClean="0"/>
              <a:t>03.04.2020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ADF1702-9DC9-4BB6-AF49-5B804AD2E1DF}" type="slidenum">
              <a:rPr lang="tr-TR" smtClean="0"/>
              <a:t>‹#›</a:t>
            </a:fld>
            <a:endParaRPr lang="tr-TR"/>
          </a:p>
        </p:txBody>
      </p:sp>
    </p:spTree>
    <p:extLst>
      <p:ext uri="{BB962C8B-B14F-4D97-AF65-F5344CB8AC3E}">
        <p14:creationId xmlns:p14="http://schemas.microsoft.com/office/powerpoint/2010/main" val="139476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D36AF95-FFF3-4166-A2AC-247FF309AD5E}" type="datetimeFigureOut">
              <a:rPr lang="tr-TR" smtClean="0"/>
              <a:t>03.04.2020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ADF1702-9DC9-4BB6-AF49-5B804AD2E1DF}" type="slidenum">
              <a:rPr lang="tr-TR" smtClean="0"/>
              <a:t>‹#›</a:t>
            </a:fld>
            <a:endParaRPr lang="tr-TR"/>
          </a:p>
        </p:txBody>
      </p:sp>
    </p:spTree>
    <p:extLst>
      <p:ext uri="{BB962C8B-B14F-4D97-AF65-F5344CB8AC3E}">
        <p14:creationId xmlns:p14="http://schemas.microsoft.com/office/powerpoint/2010/main" val="513730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D36AF95-FFF3-4166-A2AC-247FF309AD5E}" type="datetimeFigureOut">
              <a:rPr lang="tr-TR" smtClean="0"/>
              <a:t>03.04.2020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ADF1702-9DC9-4BB6-AF49-5B804AD2E1DF}" type="slidenum">
              <a:rPr lang="tr-TR" smtClean="0"/>
              <a:t>‹#›</a:t>
            </a:fld>
            <a:endParaRPr lang="tr-TR"/>
          </a:p>
        </p:txBody>
      </p:sp>
    </p:spTree>
    <p:extLst>
      <p:ext uri="{BB962C8B-B14F-4D97-AF65-F5344CB8AC3E}">
        <p14:creationId xmlns:p14="http://schemas.microsoft.com/office/powerpoint/2010/main" val="709561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D36AF95-FFF3-4166-A2AC-247FF309AD5E}" type="datetimeFigureOut">
              <a:rPr lang="tr-TR" smtClean="0"/>
              <a:t>03.04.2020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ADF1702-9DC9-4BB6-AF49-5B804AD2E1DF}" type="slidenum">
              <a:rPr lang="tr-TR" smtClean="0"/>
              <a:t>‹#›</a:t>
            </a:fld>
            <a:endParaRPr lang="tr-TR"/>
          </a:p>
        </p:txBody>
      </p:sp>
    </p:spTree>
    <p:extLst>
      <p:ext uri="{BB962C8B-B14F-4D97-AF65-F5344CB8AC3E}">
        <p14:creationId xmlns:p14="http://schemas.microsoft.com/office/powerpoint/2010/main" val="2228670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CD36AF95-FFF3-4166-A2AC-247FF309AD5E}" type="datetimeFigureOut">
              <a:rPr lang="tr-TR" smtClean="0"/>
              <a:t>03.04.2020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ADF1702-9DC9-4BB6-AF49-5B804AD2E1DF}" type="slidenum">
              <a:rPr lang="tr-TR" smtClean="0"/>
              <a:t>‹#›</a:t>
            </a:fld>
            <a:endParaRPr lang="tr-TR"/>
          </a:p>
        </p:txBody>
      </p:sp>
    </p:spTree>
    <p:extLst>
      <p:ext uri="{BB962C8B-B14F-4D97-AF65-F5344CB8AC3E}">
        <p14:creationId xmlns:p14="http://schemas.microsoft.com/office/powerpoint/2010/main" val="3995604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D36AF95-FFF3-4166-A2AC-247FF309AD5E}" type="datetimeFigureOut">
              <a:rPr lang="tr-TR" smtClean="0"/>
              <a:t>03.04.2020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ADF1702-9DC9-4BB6-AF49-5B804AD2E1DF}" type="slidenum">
              <a:rPr lang="tr-TR" smtClean="0"/>
              <a:t>‹#›</a:t>
            </a:fld>
            <a:endParaRPr lang="tr-TR"/>
          </a:p>
        </p:txBody>
      </p:sp>
    </p:spTree>
    <p:extLst>
      <p:ext uri="{BB962C8B-B14F-4D97-AF65-F5344CB8AC3E}">
        <p14:creationId xmlns:p14="http://schemas.microsoft.com/office/powerpoint/2010/main" val="1370666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D36AF95-FFF3-4166-A2AC-247FF309AD5E}" type="datetimeFigureOut">
              <a:rPr lang="tr-TR" smtClean="0"/>
              <a:t>03.04.2020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ADF1702-9DC9-4BB6-AF49-5B804AD2E1DF}" type="slidenum">
              <a:rPr lang="tr-TR" smtClean="0"/>
              <a:t>‹#›</a:t>
            </a:fld>
            <a:endParaRPr lang="tr-TR"/>
          </a:p>
        </p:txBody>
      </p:sp>
    </p:spTree>
    <p:extLst>
      <p:ext uri="{BB962C8B-B14F-4D97-AF65-F5344CB8AC3E}">
        <p14:creationId xmlns:p14="http://schemas.microsoft.com/office/powerpoint/2010/main" val="17365702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D36AF95-FFF3-4166-A2AC-247FF309AD5E}" type="datetimeFigureOut">
              <a:rPr lang="tr-TR" smtClean="0"/>
              <a:t>03.04.2020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ADF1702-9DC9-4BB6-AF49-5B804AD2E1DF}" type="slidenum">
              <a:rPr lang="tr-TR" smtClean="0"/>
              <a:t>‹#›</a:t>
            </a:fld>
            <a:endParaRPr lang="tr-TR"/>
          </a:p>
        </p:txBody>
      </p:sp>
    </p:spTree>
    <p:extLst>
      <p:ext uri="{BB962C8B-B14F-4D97-AF65-F5344CB8AC3E}">
        <p14:creationId xmlns:p14="http://schemas.microsoft.com/office/powerpoint/2010/main" val="3424564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D36AF95-FFF3-4166-A2AC-247FF309AD5E}" type="datetimeFigureOut">
              <a:rPr lang="tr-TR" smtClean="0"/>
              <a:t>03.04.2020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ADF1702-9DC9-4BB6-AF49-5B804AD2E1DF}" type="slidenum">
              <a:rPr lang="tr-TR" smtClean="0"/>
              <a:t>‹#›</a:t>
            </a:fld>
            <a:endParaRPr lang="tr-TR"/>
          </a:p>
        </p:txBody>
      </p:sp>
    </p:spTree>
    <p:extLst>
      <p:ext uri="{BB962C8B-B14F-4D97-AF65-F5344CB8AC3E}">
        <p14:creationId xmlns:p14="http://schemas.microsoft.com/office/powerpoint/2010/main" val="2364338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D36AF95-FFF3-4166-A2AC-247FF309AD5E}" type="datetimeFigureOut">
              <a:rPr lang="tr-TR" smtClean="0"/>
              <a:t>03.04.2020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ADF1702-9DC9-4BB6-AF49-5B804AD2E1DF}" type="slidenum">
              <a:rPr lang="tr-TR" smtClean="0"/>
              <a:t>‹#›</a:t>
            </a:fld>
            <a:endParaRPr lang="tr-TR"/>
          </a:p>
        </p:txBody>
      </p:sp>
    </p:spTree>
    <p:extLst>
      <p:ext uri="{BB962C8B-B14F-4D97-AF65-F5344CB8AC3E}">
        <p14:creationId xmlns:p14="http://schemas.microsoft.com/office/powerpoint/2010/main" val="27799257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D36AF95-FFF3-4166-A2AC-247FF309AD5E}" type="datetimeFigureOut">
              <a:rPr lang="tr-TR" smtClean="0"/>
              <a:t>03.04.2020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ADF1702-9DC9-4BB6-AF49-5B804AD2E1DF}" type="slidenum">
              <a:rPr lang="tr-TR" smtClean="0"/>
              <a:t>‹#›</a:t>
            </a:fld>
            <a:endParaRPr lang="tr-TR"/>
          </a:p>
        </p:txBody>
      </p:sp>
    </p:spTree>
    <p:extLst>
      <p:ext uri="{BB962C8B-B14F-4D97-AF65-F5344CB8AC3E}">
        <p14:creationId xmlns:p14="http://schemas.microsoft.com/office/powerpoint/2010/main" val="2787814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36AF95-FFF3-4166-A2AC-247FF309AD5E}" type="datetimeFigureOut">
              <a:rPr lang="tr-TR" smtClean="0"/>
              <a:t>03.04.2020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DF1702-9DC9-4BB6-AF49-5B804AD2E1DF}" type="slidenum">
              <a:rPr lang="tr-TR" smtClean="0"/>
              <a:t>‹#›</a:t>
            </a:fld>
            <a:endParaRPr lang="tr-TR"/>
          </a:p>
        </p:txBody>
      </p:sp>
    </p:spTree>
    <p:extLst>
      <p:ext uri="{BB962C8B-B14F-4D97-AF65-F5344CB8AC3E}">
        <p14:creationId xmlns:p14="http://schemas.microsoft.com/office/powerpoint/2010/main" val="31869761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SOSYAL REHABİLİTASYON</a:t>
            </a:r>
            <a:endParaRPr lang="tr-TR" dirty="0"/>
          </a:p>
        </p:txBody>
      </p:sp>
      <p:sp>
        <p:nvSpPr>
          <p:cNvPr id="3" name="Alt Başlık 2"/>
          <p:cNvSpPr>
            <a:spLocks noGrp="1"/>
          </p:cNvSpPr>
          <p:nvPr>
            <p:ph type="subTitle" idx="1"/>
          </p:nvPr>
        </p:nvSpPr>
        <p:spPr>
          <a:xfrm>
            <a:off x="1475656" y="3284984"/>
            <a:ext cx="6400800" cy="1392560"/>
          </a:xfrm>
        </p:spPr>
        <p:txBody>
          <a:bodyPr>
            <a:normAutofit fontScale="92500" lnSpcReduction="20000"/>
          </a:bodyPr>
          <a:lstStyle/>
          <a:p>
            <a:endParaRPr lang="tr-TR" dirty="0" smtClean="0"/>
          </a:p>
          <a:p>
            <a:r>
              <a:rPr lang="tr-TR" dirty="0" smtClean="0"/>
              <a:t>Psikolojik ve Sosyal Rehabilitasyonun Tanımı, Amacı, İşlevleri</a:t>
            </a:r>
            <a:endParaRPr lang="tr-TR" dirty="0"/>
          </a:p>
        </p:txBody>
      </p:sp>
    </p:spTree>
    <p:extLst>
      <p:ext uri="{BB962C8B-B14F-4D97-AF65-F5344CB8AC3E}">
        <p14:creationId xmlns:p14="http://schemas.microsoft.com/office/powerpoint/2010/main" val="2469173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dirty="0" smtClean="0"/>
              <a:t>Bu süreçte karşılaşılan problemler bireylerin benlik saygılarının zedelenmesine neden olabilir.</a:t>
            </a:r>
          </a:p>
          <a:p>
            <a:pPr lvl="1" algn="just"/>
            <a:r>
              <a:rPr lang="tr-TR" dirty="0" smtClean="0"/>
              <a:t>Fiziksel ihtiyaçları kendi başına karşılamada zorlanma,</a:t>
            </a:r>
          </a:p>
          <a:p>
            <a:pPr lvl="1" algn="just"/>
            <a:r>
              <a:rPr lang="tr-TR" dirty="0" smtClean="0"/>
              <a:t>Toplumun beklentileri eskisi gibi karşılayamama,</a:t>
            </a:r>
          </a:p>
          <a:p>
            <a:pPr lvl="1" algn="just"/>
            <a:r>
              <a:rPr lang="tr-TR" dirty="0" smtClean="0"/>
              <a:t>Sosyal ve fiziksel etkinliklerde yer alamama,</a:t>
            </a:r>
          </a:p>
          <a:p>
            <a:pPr lvl="1" algn="just"/>
            <a:r>
              <a:rPr lang="tr-TR" dirty="0" smtClean="0"/>
              <a:t>Statü kaybı </a:t>
            </a:r>
          </a:p>
          <a:p>
            <a:pPr marL="457200" lvl="1" indent="0" algn="just">
              <a:buNone/>
            </a:pPr>
            <a:r>
              <a:rPr lang="tr-TR" dirty="0" smtClean="0"/>
              <a:t>gibi çeşitli durumlar bireylerin özgüveninin azalmasına neden olabilir.</a:t>
            </a:r>
            <a:endParaRPr lang="tr-TR" dirty="0"/>
          </a:p>
        </p:txBody>
      </p:sp>
    </p:spTree>
    <p:extLst>
      <p:ext uri="{BB962C8B-B14F-4D97-AF65-F5344CB8AC3E}">
        <p14:creationId xmlns:p14="http://schemas.microsoft.com/office/powerpoint/2010/main" val="38010770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SON SÖZ</a:t>
            </a:r>
            <a:endParaRPr lang="tr-TR" dirty="0">
              <a:solidFill>
                <a:srgbClr val="FF0000"/>
              </a:solidFill>
            </a:endParaRPr>
          </a:p>
        </p:txBody>
      </p:sp>
      <p:sp>
        <p:nvSpPr>
          <p:cNvPr id="3" name="İçerik Yer Tutucusu 2"/>
          <p:cNvSpPr>
            <a:spLocks noGrp="1"/>
          </p:cNvSpPr>
          <p:nvPr>
            <p:ph idx="1"/>
          </p:nvPr>
        </p:nvSpPr>
        <p:spPr/>
        <p:txBody>
          <a:bodyPr/>
          <a:lstStyle/>
          <a:p>
            <a:pPr algn="just"/>
            <a:endParaRPr lang="tr-TR" dirty="0" smtClean="0"/>
          </a:p>
          <a:p>
            <a:pPr algn="just"/>
            <a:r>
              <a:rPr lang="tr-TR" dirty="0" smtClean="0"/>
              <a:t>Sosyal rehabilitasyon programlarına katılanların kendilerini </a:t>
            </a:r>
            <a:r>
              <a:rPr lang="tr-TR" dirty="0" smtClean="0">
                <a:solidFill>
                  <a:srgbClr val="0070C0"/>
                </a:solidFill>
              </a:rPr>
              <a:t>«hasta»</a:t>
            </a:r>
            <a:r>
              <a:rPr lang="tr-TR" dirty="0" smtClean="0"/>
              <a:t> olarak değil </a:t>
            </a:r>
            <a:r>
              <a:rPr lang="tr-TR" dirty="0" smtClean="0">
                <a:solidFill>
                  <a:srgbClr val="0070C0"/>
                </a:solidFill>
              </a:rPr>
              <a:t>«birey» </a:t>
            </a:r>
            <a:r>
              <a:rPr lang="tr-TR" dirty="0" smtClean="0"/>
              <a:t>olarak görmeleri önemlidir.</a:t>
            </a:r>
            <a:endParaRPr lang="tr-TR" dirty="0"/>
          </a:p>
        </p:txBody>
      </p:sp>
    </p:spTree>
    <p:extLst>
      <p:ext uri="{BB962C8B-B14F-4D97-AF65-F5344CB8AC3E}">
        <p14:creationId xmlns:p14="http://schemas.microsoft.com/office/powerpoint/2010/main" val="8538425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KAYNAKÇA</a:t>
            </a:r>
            <a:endParaRPr lang="tr-TR" dirty="0"/>
          </a:p>
        </p:txBody>
      </p:sp>
      <p:sp>
        <p:nvSpPr>
          <p:cNvPr id="3" name="İçerik Yer Tutucusu 2"/>
          <p:cNvSpPr>
            <a:spLocks noGrp="1"/>
          </p:cNvSpPr>
          <p:nvPr>
            <p:ph idx="1"/>
          </p:nvPr>
        </p:nvSpPr>
        <p:spPr/>
        <p:txBody>
          <a:bodyPr/>
          <a:lstStyle/>
          <a:p>
            <a:pPr lvl="0" algn="just"/>
            <a:r>
              <a:rPr lang="tr-TR" dirty="0" err="1" smtClean="0">
                <a:solidFill>
                  <a:prstClr val="black"/>
                </a:solidFill>
              </a:rPr>
              <a:t>Aykara</a:t>
            </a:r>
            <a:r>
              <a:rPr lang="tr-TR" dirty="0" smtClean="0">
                <a:solidFill>
                  <a:prstClr val="black"/>
                </a:solidFill>
              </a:rPr>
              <a:t>, A. (2018</a:t>
            </a:r>
            <a:r>
              <a:rPr lang="tr-TR" dirty="0">
                <a:solidFill>
                  <a:prstClr val="black"/>
                </a:solidFill>
              </a:rPr>
              <a:t>), </a:t>
            </a:r>
            <a:r>
              <a:rPr lang="tr-TR" i="1" dirty="0" smtClean="0">
                <a:solidFill>
                  <a:prstClr val="black"/>
                </a:solidFill>
              </a:rPr>
              <a:t>«Psikolojik ve Sosyal Rehabilitasyonun Tanımı, Amacı ve İşlevleri»</a:t>
            </a:r>
            <a:r>
              <a:rPr lang="tr-TR" dirty="0" smtClean="0">
                <a:solidFill>
                  <a:prstClr val="black"/>
                </a:solidFill>
              </a:rPr>
              <a:t>, </a:t>
            </a:r>
            <a:r>
              <a:rPr lang="tr-TR" dirty="0">
                <a:solidFill>
                  <a:prstClr val="black"/>
                </a:solidFill>
              </a:rPr>
              <a:t>E. </a:t>
            </a:r>
            <a:r>
              <a:rPr lang="tr-TR" dirty="0" err="1">
                <a:solidFill>
                  <a:prstClr val="black"/>
                </a:solidFill>
              </a:rPr>
              <a:t>Özmete</a:t>
            </a:r>
            <a:r>
              <a:rPr lang="tr-TR" dirty="0">
                <a:solidFill>
                  <a:prstClr val="black"/>
                </a:solidFill>
              </a:rPr>
              <a:t>&amp; G. Baştuğ (Ed.) Yaşlılarda Psikolojik ve Sosyal Rehabilitasyon, s. </a:t>
            </a:r>
            <a:r>
              <a:rPr lang="tr-TR" dirty="0" smtClean="0">
                <a:solidFill>
                  <a:prstClr val="black"/>
                </a:solidFill>
              </a:rPr>
              <a:t>11-20, </a:t>
            </a:r>
            <a:r>
              <a:rPr lang="tr-TR" dirty="0">
                <a:solidFill>
                  <a:prstClr val="black"/>
                </a:solidFill>
              </a:rPr>
              <a:t>Hedef CS Basın Yayın, Ankara</a:t>
            </a:r>
            <a:r>
              <a:rPr lang="tr-TR" dirty="0" smtClean="0">
                <a:solidFill>
                  <a:prstClr val="black"/>
                </a:solidFill>
              </a:rPr>
              <a:t>.</a:t>
            </a:r>
          </a:p>
          <a:p>
            <a:pPr lvl="0" algn="just"/>
            <a:r>
              <a:rPr lang="tr-TR" dirty="0" smtClean="0">
                <a:solidFill>
                  <a:prstClr val="black"/>
                </a:solidFill>
              </a:rPr>
              <a:t>MEGEP, 2016. </a:t>
            </a:r>
            <a:r>
              <a:rPr lang="tr-TR" i="1" dirty="0" smtClean="0">
                <a:solidFill>
                  <a:prstClr val="black"/>
                </a:solidFill>
              </a:rPr>
              <a:t>Rehabilitasyon Hizmetleri</a:t>
            </a:r>
            <a:r>
              <a:rPr lang="tr-TR" dirty="0" smtClean="0">
                <a:solidFill>
                  <a:prstClr val="black"/>
                </a:solidFill>
              </a:rPr>
              <a:t>.</a:t>
            </a:r>
            <a:endParaRPr lang="tr-TR" dirty="0">
              <a:solidFill>
                <a:prstClr val="black"/>
              </a:solidFill>
            </a:endParaRPr>
          </a:p>
          <a:p>
            <a:pPr algn="just"/>
            <a:endParaRPr lang="tr-TR" dirty="0"/>
          </a:p>
        </p:txBody>
      </p:sp>
    </p:spTree>
    <p:extLst>
      <p:ext uri="{BB962C8B-B14F-4D97-AF65-F5344CB8AC3E}">
        <p14:creationId xmlns:p14="http://schemas.microsoft.com/office/powerpoint/2010/main" val="3857570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chemeClr val="tx2">
                    <a:lumMod val="60000"/>
                    <a:lumOff val="40000"/>
                  </a:schemeClr>
                </a:solidFill>
              </a:rPr>
              <a:t>Rehabilitasyon nedir?</a:t>
            </a:r>
            <a:endParaRPr lang="tr-TR" b="1" dirty="0">
              <a:solidFill>
                <a:schemeClr val="tx2">
                  <a:lumMod val="60000"/>
                  <a:lumOff val="40000"/>
                </a:schemeClr>
              </a:solidFill>
            </a:endParaRPr>
          </a:p>
        </p:txBody>
      </p:sp>
      <p:sp>
        <p:nvSpPr>
          <p:cNvPr id="3" name="İçerik Yer Tutucusu 2"/>
          <p:cNvSpPr>
            <a:spLocks noGrp="1"/>
          </p:cNvSpPr>
          <p:nvPr>
            <p:ph idx="1"/>
          </p:nvPr>
        </p:nvSpPr>
        <p:spPr/>
        <p:txBody>
          <a:bodyPr>
            <a:normAutofit lnSpcReduction="10000"/>
          </a:bodyPr>
          <a:lstStyle/>
          <a:p>
            <a:pPr algn="just"/>
            <a:r>
              <a:rPr lang="tr-TR" dirty="0" smtClean="0"/>
              <a:t>Bireylerdeki engelliliğin etkilerini ve engel koşullarının azaltılmasını amaçlayan, bireyin psikolojik, sosyal uyumunu sağlamaya yönelik bütün önlemlerle birlikte ve mesleki açıdan da desteklenerek günlük yaşamda bağımsız duruma gelmesidir. (DSÖ)</a:t>
            </a:r>
          </a:p>
          <a:p>
            <a:pPr algn="ctr"/>
            <a:r>
              <a:rPr lang="tr-TR" dirty="0" smtClean="0"/>
              <a:t>Yaşlandıkça bakıma muhtaç olma riski artabilir AMA </a:t>
            </a:r>
            <a:r>
              <a:rPr lang="tr-TR" dirty="0" smtClean="0">
                <a:solidFill>
                  <a:srgbClr val="FF0000"/>
                </a:solidFill>
              </a:rPr>
              <a:t>YAŞLILIK </a:t>
            </a:r>
            <a:r>
              <a:rPr lang="tr-TR" b="1" dirty="0" smtClean="0">
                <a:solidFill>
                  <a:srgbClr val="FF0000"/>
                </a:solidFill>
              </a:rPr>
              <a:t>≠</a:t>
            </a:r>
            <a:r>
              <a:rPr lang="tr-TR" dirty="0" smtClean="0">
                <a:solidFill>
                  <a:srgbClr val="FF0000"/>
                </a:solidFill>
              </a:rPr>
              <a:t>bakıma muhtaçlık </a:t>
            </a:r>
            <a:r>
              <a:rPr lang="tr-TR" b="1" dirty="0" smtClean="0">
                <a:solidFill>
                  <a:srgbClr val="FF0000"/>
                </a:solidFill>
              </a:rPr>
              <a:t>≠</a:t>
            </a:r>
            <a:r>
              <a:rPr lang="tr-TR" dirty="0" smtClean="0">
                <a:solidFill>
                  <a:srgbClr val="FF0000"/>
                </a:solidFill>
              </a:rPr>
              <a:t> engellilik </a:t>
            </a:r>
            <a:r>
              <a:rPr lang="tr-TR" dirty="0" smtClean="0">
                <a:sym typeface="Wingdings" panose="05000000000000000000" pitchFamily="2" charset="2"/>
              </a:rPr>
              <a:t></a:t>
            </a:r>
            <a:endParaRPr lang="tr-TR" dirty="0"/>
          </a:p>
        </p:txBody>
      </p:sp>
    </p:spTree>
    <p:extLst>
      <p:ext uri="{BB962C8B-B14F-4D97-AF65-F5344CB8AC3E}">
        <p14:creationId xmlns:p14="http://schemas.microsoft.com/office/powerpoint/2010/main" val="6958860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solidFill>
                  <a:srgbClr val="7030A0"/>
                </a:solidFill>
              </a:rPr>
              <a:t>Yaşlıların Rehabilitasyonunda Amaç</a:t>
            </a:r>
            <a:endParaRPr lang="tr-TR" b="1" dirty="0">
              <a:solidFill>
                <a:srgbClr val="7030A0"/>
              </a:solidFill>
            </a:endParaRPr>
          </a:p>
        </p:txBody>
      </p:sp>
      <p:sp>
        <p:nvSpPr>
          <p:cNvPr id="3" name="İçerik Yer Tutucusu 2"/>
          <p:cNvSpPr>
            <a:spLocks noGrp="1"/>
          </p:cNvSpPr>
          <p:nvPr>
            <p:ph idx="1"/>
          </p:nvPr>
        </p:nvSpPr>
        <p:spPr/>
        <p:txBody>
          <a:bodyPr>
            <a:normAutofit fontScale="92500"/>
          </a:bodyPr>
          <a:lstStyle/>
          <a:p>
            <a:pPr marL="514350" indent="-514350" algn="just">
              <a:buFont typeface="+mj-lt"/>
              <a:buAutoNum type="arabicPeriod"/>
            </a:pPr>
            <a:r>
              <a:rPr lang="tr-TR" dirty="0" smtClean="0"/>
              <a:t>Fonksiyonel kapasiteyi arttırmak ve korumak</a:t>
            </a:r>
          </a:p>
          <a:p>
            <a:pPr marL="514350" indent="-514350" algn="just">
              <a:buFont typeface="+mj-lt"/>
              <a:buAutoNum type="arabicPeriod"/>
            </a:pPr>
            <a:r>
              <a:rPr lang="tr-TR" dirty="0" smtClean="0"/>
              <a:t>Engelliliği önlemek ve iyileştirmek</a:t>
            </a:r>
          </a:p>
          <a:p>
            <a:pPr marL="514350" indent="-514350" algn="just">
              <a:buFont typeface="+mj-lt"/>
              <a:buAutoNum type="arabicPeriod"/>
            </a:pPr>
            <a:r>
              <a:rPr lang="tr-TR" dirty="0" smtClean="0"/>
              <a:t>Yaşlının günlük yaşamda bağımsız duruma gelmesini sağlamak</a:t>
            </a:r>
          </a:p>
          <a:p>
            <a:pPr marL="514350" indent="-514350" algn="just">
              <a:buFont typeface="+mj-lt"/>
              <a:buAutoNum type="arabicPeriod"/>
            </a:pPr>
            <a:r>
              <a:rPr lang="tr-TR" dirty="0" smtClean="0"/>
              <a:t>Yaşam kalitesini arttırmak</a:t>
            </a:r>
          </a:p>
          <a:p>
            <a:pPr marL="514350" indent="-514350" algn="just">
              <a:buFont typeface="+mj-lt"/>
              <a:buAutoNum type="arabicPeriod"/>
            </a:pPr>
            <a:r>
              <a:rPr lang="tr-TR" dirty="0" smtClean="0"/>
              <a:t>Toplumsal yaşama diğer insanlar kadar katılabilmek</a:t>
            </a:r>
          </a:p>
          <a:p>
            <a:pPr marL="514350" indent="-514350" algn="just">
              <a:buFont typeface="+mj-lt"/>
              <a:buAutoNum type="arabicPeriod"/>
            </a:pPr>
            <a:r>
              <a:rPr lang="tr-TR" dirty="0" smtClean="0"/>
              <a:t>Toplumsal kaynakları kullanabilmeyi sağlamak.</a:t>
            </a:r>
            <a:endParaRPr lang="tr-TR" dirty="0"/>
          </a:p>
        </p:txBody>
      </p:sp>
    </p:spTree>
    <p:extLst>
      <p:ext uri="{BB962C8B-B14F-4D97-AF65-F5344CB8AC3E}">
        <p14:creationId xmlns:p14="http://schemas.microsoft.com/office/powerpoint/2010/main" val="25200126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smtClean="0"/>
              <a:t>Yaşlı kişilerde rehabilitasyonun amacına ulaşabilmesi için fiziksel, zihinsel ve sosyal problemlerin ayrıntılı olarak incelenmesi gerekir.</a:t>
            </a:r>
          </a:p>
          <a:p>
            <a:pPr algn="just"/>
            <a:r>
              <a:rPr lang="tr-TR" dirty="0" smtClean="0"/>
              <a:t>Rehabilitasyon programlarında standart bir uygulama yoktur.</a:t>
            </a:r>
            <a:endParaRPr lang="tr-TR" dirty="0"/>
          </a:p>
        </p:txBody>
      </p:sp>
    </p:spTree>
    <p:extLst>
      <p:ext uri="{BB962C8B-B14F-4D97-AF65-F5344CB8AC3E}">
        <p14:creationId xmlns:p14="http://schemas.microsoft.com/office/powerpoint/2010/main" val="10104099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rgbClr val="00B050"/>
                </a:solidFill>
              </a:rPr>
              <a:t>Yaşlılarda Rehabilitasyon İlkeleri</a:t>
            </a:r>
            <a:endParaRPr lang="tr-TR" b="1" dirty="0">
              <a:solidFill>
                <a:srgbClr val="00B050"/>
              </a:solidFill>
            </a:endParaRPr>
          </a:p>
        </p:txBody>
      </p:sp>
      <p:sp>
        <p:nvSpPr>
          <p:cNvPr id="3" name="İçerik Yer Tutucusu 2"/>
          <p:cNvSpPr>
            <a:spLocks noGrp="1"/>
          </p:cNvSpPr>
          <p:nvPr>
            <p:ph idx="1"/>
          </p:nvPr>
        </p:nvSpPr>
        <p:spPr/>
        <p:txBody>
          <a:bodyPr>
            <a:normAutofit fontScale="92500" lnSpcReduction="20000"/>
          </a:bodyPr>
          <a:lstStyle/>
          <a:p>
            <a:pPr algn="just"/>
            <a:r>
              <a:rPr lang="tr-TR" dirty="0" smtClean="0"/>
              <a:t>Rehabilitasyon uygulamalarına erken başlanmalı,</a:t>
            </a:r>
          </a:p>
          <a:p>
            <a:pPr algn="just"/>
            <a:r>
              <a:rPr lang="tr-TR" dirty="0" smtClean="0"/>
              <a:t>Rehabilitasyon ekibi </a:t>
            </a:r>
            <a:r>
              <a:rPr lang="tr-TR" dirty="0" err="1" smtClean="0"/>
              <a:t>multidisipliner</a:t>
            </a:r>
            <a:r>
              <a:rPr lang="tr-TR" dirty="0" smtClean="0"/>
              <a:t> olmalı,</a:t>
            </a:r>
          </a:p>
          <a:p>
            <a:pPr algn="just"/>
            <a:r>
              <a:rPr lang="tr-TR" dirty="0" smtClean="0"/>
              <a:t>Rehabilitasyon programı yavaş, alışılmış ve basit olmalı,</a:t>
            </a:r>
          </a:p>
          <a:p>
            <a:pPr algn="just"/>
            <a:r>
              <a:rPr lang="tr-TR" dirty="0" smtClean="0"/>
              <a:t>Yardıma ve güvene dayalı hasta (birey)- ekip ilişkisine dayandırılmalı,</a:t>
            </a:r>
          </a:p>
          <a:p>
            <a:pPr algn="just"/>
            <a:r>
              <a:rPr lang="tr-TR" dirty="0" smtClean="0"/>
              <a:t>Yaşlının mümkün olan fiziksel ve </a:t>
            </a:r>
            <a:r>
              <a:rPr lang="tr-TR" dirty="0" err="1" smtClean="0"/>
              <a:t>mental</a:t>
            </a:r>
            <a:r>
              <a:rPr lang="tr-TR" dirty="0" smtClean="0"/>
              <a:t> bağımsızlığının devamı amaçlanmalı,</a:t>
            </a:r>
          </a:p>
          <a:p>
            <a:pPr algn="just"/>
            <a:r>
              <a:rPr lang="tr-TR" dirty="0" smtClean="0"/>
              <a:t>Yaşlının rehabilitasyona aktif katılımı sağlanmalıdır.</a:t>
            </a:r>
          </a:p>
        </p:txBody>
      </p:sp>
    </p:spTree>
    <p:extLst>
      <p:ext uri="{BB962C8B-B14F-4D97-AF65-F5344CB8AC3E}">
        <p14:creationId xmlns:p14="http://schemas.microsoft.com/office/powerpoint/2010/main" val="10909060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solidFill>
                  <a:schemeClr val="tx2">
                    <a:lumMod val="60000"/>
                    <a:lumOff val="40000"/>
                  </a:schemeClr>
                </a:solidFill>
              </a:rPr>
              <a:t>Yaşlılara Uygulanan Rehabilitasyon Programı Nasıl Olmalı?</a:t>
            </a:r>
            <a:endParaRPr lang="tr-TR" b="1" dirty="0">
              <a:solidFill>
                <a:schemeClr val="tx2">
                  <a:lumMod val="60000"/>
                  <a:lumOff val="40000"/>
                </a:schemeClr>
              </a:solidFill>
            </a:endParaRPr>
          </a:p>
        </p:txBody>
      </p:sp>
      <p:sp>
        <p:nvSpPr>
          <p:cNvPr id="3" name="İçerik Yer Tutucusu 2"/>
          <p:cNvSpPr>
            <a:spLocks noGrp="1"/>
          </p:cNvSpPr>
          <p:nvPr>
            <p:ph idx="1"/>
          </p:nvPr>
        </p:nvSpPr>
        <p:spPr>
          <a:xfrm>
            <a:off x="467544" y="1772816"/>
            <a:ext cx="8229600" cy="4525963"/>
          </a:xfrm>
        </p:spPr>
        <p:txBody>
          <a:bodyPr/>
          <a:lstStyle/>
          <a:p>
            <a:pPr algn="just"/>
            <a:r>
              <a:rPr lang="tr-TR" dirty="0" smtClean="0"/>
              <a:t>Gerçekçi olmalı, periyodik tekrarlanmalı ve gerekirse değiştirilmelidir.</a:t>
            </a:r>
          </a:p>
          <a:p>
            <a:pPr algn="just"/>
            <a:r>
              <a:rPr lang="tr-TR" dirty="0" smtClean="0"/>
              <a:t>Mevcut fonksiyonlarını korumalı kalan ömürlerinin yaşam kalitesini arttırmalıdır.</a:t>
            </a:r>
          </a:p>
          <a:p>
            <a:pPr algn="just"/>
            <a:r>
              <a:rPr lang="tr-TR" dirty="0" smtClean="0"/>
              <a:t>Yaşlının bağımsız hareket etmesine ve sosyal olmasına yardım etmelidir.</a:t>
            </a:r>
          </a:p>
          <a:p>
            <a:pPr algn="just"/>
            <a:r>
              <a:rPr lang="tr-TR" dirty="0" smtClean="0"/>
              <a:t>Yaşlıya ve onun sorununa özel olmalıdır.</a:t>
            </a:r>
            <a:endParaRPr lang="tr-TR" dirty="0"/>
          </a:p>
        </p:txBody>
      </p:sp>
    </p:spTree>
    <p:extLst>
      <p:ext uri="{BB962C8B-B14F-4D97-AF65-F5344CB8AC3E}">
        <p14:creationId xmlns:p14="http://schemas.microsoft.com/office/powerpoint/2010/main" val="2902464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rgbClr val="FF0000"/>
                </a:solidFill>
              </a:rPr>
              <a:t>Rehabilitasyon Hizmet Türleri</a:t>
            </a:r>
            <a:endParaRPr lang="tr-TR" b="1" dirty="0">
              <a:solidFill>
                <a:srgbClr val="FF0000"/>
              </a:solidFill>
            </a:endParaRPr>
          </a:p>
        </p:txBody>
      </p:sp>
      <p:sp>
        <p:nvSpPr>
          <p:cNvPr id="3" name="İçerik Yer Tutucusu 2"/>
          <p:cNvSpPr>
            <a:spLocks noGrp="1"/>
          </p:cNvSpPr>
          <p:nvPr>
            <p:ph idx="1"/>
          </p:nvPr>
        </p:nvSpPr>
        <p:spPr/>
        <p:txBody>
          <a:bodyPr>
            <a:normAutofit lnSpcReduction="10000"/>
          </a:bodyPr>
          <a:lstStyle/>
          <a:p>
            <a:pPr marL="0" indent="0" algn="just">
              <a:buNone/>
            </a:pPr>
            <a:r>
              <a:rPr lang="tr-TR" b="1" dirty="0" smtClean="0"/>
              <a:t>1. Tıbbi (fiziksel) rehabilitasyon: </a:t>
            </a:r>
            <a:r>
              <a:rPr lang="tr-TR" dirty="0" smtClean="0"/>
              <a:t>Bedensel kalıcı bozukluk ve engelliliklerin düzeltilmesi, yaşam kalitesinin arttırılması amacıyla verilen hizmetlerdir.</a:t>
            </a:r>
          </a:p>
          <a:p>
            <a:pPr lvl="1" algn="just"/>
            <a:r>
              <a:rPr lang="tr-TR" dirty="0" err="1" smtClean="0"/>
              <a:t>Postür</a:t>
            </a:r>
            <a:r>
              <a:rPr lang="tr-TR" dirty="0" smtClean="0"/>
              <a:t> bozukluklarının düzeltilmesi,</a:t>
            </a:r>
          </a:p>
          <a:p>
            <a:pPr lvl="1" algn="just"/>
            <a:r>
              <a:rPr lang="tr-TR" dirty="0" err="1" smtClean="0"/>
              <a:t>Ekstremite</a:t>
            </a:r>
            <a:r>
              <a:rPr lang="tr-TR" dirty="0" smtClean="0"/>
              <a:t> protezlerinin kullanılması,</a:t>
            </a:r>
          </a:p>
          <a:p>
            <a:pPr lvl="1" algn="just"/>
            <a:r>
              <a:rPr lang="tr-TR" dirty="0" smtClean="0"/>
              <a:t>İşitme, görme vb. problemlerinin en aza indirilmesi</a:t>
            </a:r>
          </a:p>
          <a:p>
            <a:pPr marL="457200" lvl="1" indent="0" algn="just">
              <a:buNone/>
            </a:pPr>
            <a:r>
              <a:rPr lang="tr-TR" dirty="0"/>
              <a:t>g</a:t>
            </a:r>
            <a:r>
              <a:rPr lang="tr-TR" dirty="0" smtClean="0"/>
              <a:t>ibi durumlar için uygulanan rehabilitasyon yöntemidir.</a:t>
            </a:r>
            <a:endParaRPr lang="tr-TR" dirty="0"/>
          </a:p>
        </p:txBody>
      </p:sp>
    </p:spTree>
    <p:extLst>
      <p:ext uri="{BB962C8B-B14F-4D97-AF65-F5344CB8AC3E}">
        <p14:creationId xmlns:p14="http://schemas.microsoft.com/office/powerpoint/2010/main" val="8694217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b="1" dirty="0" smtClean="0"/>
              <a:t>2. Psikolojik rehabilitasyon: </a:t>
            </a:r>
            <a:r>
              <a:rPr lang="tr-TR" dirty="0" smtClean="0"/>
              <a:t>Beceri eğitimine odaklanmaktan ve hayatta kalmaya yardımcı olmaktan ziyade, bireyin istediği ortamlarda kendi seçtiği rolleri yerine getirerek kendisi için anlamlı bir yaşam elde etmesinin önemine yönelik bir farkındalık sağlamayı amaçlayan hizmettir.</a:t>
            </a:r>
            <a:endParaRPr lang="tr-TR" b="1" dirty="0"/>
          </a:p>
        </p:txBody>
      </p:sp>
    </p:spTree>
    <p:extLst>
      <p:ext uri="{BB962C8B-B14F-4D97-AF65-F5344CB8AC3E}">
        <p14:creationId xmlns:p14="http://schemas.microsoft.com/office/powerpoint/2010/main" val="10872056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smtClean="0"/>
              <a:t>Yaşlı bireyler fiziksel sağlığının bozulmasının yanı sıra bu dönemde daha önce hiç karşılaşmadığı sorunlarla yüz yüze gelebilmektedir.</a:t>
            </a:r>
          </a:p>
          <a:p>
            <a:pPr algn="just"/>
            <a:r>
              <a:rPr lang="tr-TR" dirty="0" smtClean="0">
                <a:solidFill>
                  <a:srgbClr val="FF0000"/>
                </a:solidFill>
              </a:rPr>
              <a:t>Yakınlarının ölümü, ölüm beklentisi</a:t>
            </a:r>
            <a:r>
              <a:rPr lang="tr-TR" smtClean="0">
                <a:solidFill>
                  <a:srgbClr val="FF0000"/>
                </a:solidFill>
              </a:rPr>
              <a:t>, engelli kalma</a:t>
            </a:r>
            <a:r>
              <a:rPr lang="tr-TR" dirty="0" smtClean="0">
                <a:solidFill>
                  <a:srgbClr val="FF0000"/>
                </a:solidFill>
              </a:rPr>
              <a:t>, uzun süreli yataklı bakımda kalma</a:t>
            </a:r>
            <a:r>
              <a:rPr lang="tr-TR" dirty="0" smtClean="0"/>
              <a:t> gibi sorunlar yaşlının ruh sağlığını olumsuz etkilemektedir.</a:t>
            </a:r>
            <a:endParaRPr lang="tr-TR" dirty="0"/>
          </a:p>
        </p:txBody>
      </p:sp>
    </p:spTree>
    <p:extLst>
      <p:ext uri="{BB962C8B-B14F-4D97-AF65-F5344CB8AC3E}">
        <p14:creationId xmlns:p14="http://schemas.microsoft.com/office/powerpoint/2010/main" val="1078858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239</TotalTime>
  <Words>451</Words>
  <Application>Microsoft Office PowerPoint</Application>
  <PresentationFormat>Ekran Gösterisi (4:3)</PresentationFormat>
  <Paragraphs>48</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Ofis Teması</vt:lpstr>
      <vt:lpstr>SOSYAL REHABİLİTASYON</vt:lpstr>
      <vt:lpstr>Rehabilitasyon nedir?</vt:lpstr>
      <vt:lpstr>Yaşlıların Rehabilitasyonunda Amaç</vt:lpstr>
      <vt:lpstr>PowerPoint Sunusu</vt:lpstr>
      <vt:lpstr>Yaşlılarda Rehabilitasyon İlkeleri</vt:lpstr>
      <vt:lpstr>Yaşlılara Uygulanan Rehabilitasyon Programı Nasıl Olmalı?</vt:lpstr>
      <vt:lpstr>Rehabilitasyon Hizmet Türleri</vt:lpstr>
      <vt:lpstr>PowerPoint Sunusu</vt:lpstr>
      <vt:lpstr>PowerPoint Sunusu</vt:lpstr>
      <vt:lpstr>PowerPoint Sunusu</vt:lpstr>
      <vt:lpstr>SON SÖZ</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REHABİLİTASYON</dc:title>
  <dc:creator>Toshıba</dc:creator>
  <cp:lastModifiedBy>Toshıba</cp:lastModifiedBy>
  <cp:revision>30</cp:revision>
  <dcterms:created xsi:type="dcterms:W3CDTF">2020-01-15T12:45:43Z</dcterms:created>
  <dcterms:modified xsi:type="dcterms:W3CDTF">2020-04-03T09:09:06Z</dcterms:modified>
</cp:coreProperties>
</file>