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342900" algn="ctr" defTabSz="584200">
      <a:defRPr sz="3600">
        <a:latin typeface="+mn-lt"/>
        <a:ea typeface="+mn-ea"/>
        <a:cs typeface="+mn-cs"/>
        <a:sym typeface="Helvetica Light"/>
      </a:defRPr>
    </a:lvl2pPr>
    <a:lvl3pPr indent="685800" algn="ctr" defTabSz="584200">
      <a:defRPr sz="3600">
        <a:latin typeface="+mn-lt"/>
        <a:ea typeface="+mn-ea"/>
        <a:cs typeface="+mn-cs"/>
        <a:sym typeface="Helvetica Light"/>
      </a:defRPr>
    </a:lvl3pPr>
    <a:lvl4pPr indent="1028700" algn="ctr" defTabSz="584200">
      <a:defRPr sz="3600">
        <a:latin typeface="+mn-lt"/>
        <a:ea typeface="+mn-ea"/>
        <a:cs typeface="+mn-cs"/>
        <a:sym typeface="Helvetica Light"/>
      </a:defRPr>
    </a:lvl4pPr>
    <a:lvl5pPr indent="1371600" algn="ctr" defTabSz="584200">
      <a:defRPr sz="3600">
        <a:latin typeface="+mn-lt"/>
        <a:ea typeface="+mn-ea"/>
        <a:cs typeface="+mn-cs"/>
        <a:sym typeface="Helvetica Light"/>
      </a:defRPr>
    </a:lvl5pPr>
    <a:lvl6pPr indent="1714500" algn="ctr" defTabSz="584200">
      <a:defRPr sz="3600">
        <a:latin typeface="+mn-lt"/>
        <a:ea typeface="+mn-ea"/>
        <a:cs typeface="+mn-cs"/>
        <a:sym typeface="Helvetica Light"/>
      </a:defRPr>
    </a:lvl6pPr>
    <a:lvl7pPr indent="2057400" algn="ctr" defTabSz="584200">
      <a:defRPr sz="3600">
        <a:latin typeface="+mn-lt"/>
        <a:ea typeface="+mn-ea"/>
        <a:cs typeface="+mn-cs"/>
        <a:sym typeface="Helvetica Light"/>
      </a:defRPr>
    </a:lvl7pPr>
    <a:lvl8pPr indent="2400300" algn="ctr" defTabSz="584200">
      <a:defRPr sz="3600">
        <a:latin typeface="+mn-lt"/>
        <a:ea typeface="+mn-ea"/>
        <a:cs typeface="+mn-cs"/>
        <a:sym typeface="Helvetica Light"/>
      </a:defRPr>
    </a:lvl8pPr>
    <a:lvl9pPr indent="27432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46" d="100"/>
          <a:sy n="46" d="100"/>
        </p:scale>
        <p:origin x="1170" y="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5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736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3429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6858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10287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13716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7145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20574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24003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27432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429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10287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7145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2057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4003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743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4" y="6633454"/>
            <a:ext cx="13014884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5FD1ED"/>
              </a:gs>
              <a:gs pos="100000">
                <a:srgbClr val="007592"/>
              </a:gs>
            </a:gsLst>
            <a:lin ang="3000000"/>
          </a:grad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30"/>
          <p:cNvGrpSpPr/>
          <p:nvPr/>
        </p:nvGrpSpPr>
        <p:grpSpPr>
          <a:xfrm>
            <a:off x="-5355" y="7044266"/>
            <a:ext cx="13010155" cy="2719414"/>
            <a:chOff x="0" y="0"/>
            <a:chExt cx="13010155" cy="2719414"/>
          </a:xfrm>
        </p:grpSpPr>
        <p:sp>
          <p:nvSpPr>
            <p:cNvPr id="26" name="Shape 26"/>
            <p:cNvSpPr/>
            <p:nvPr/>
          </p:nvSpPr>
          <p:spPr>
            <a:xfrm>
              <a:off x="2405373" y="0"/>
              <a:ext cx="10604782" cy="69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BDEEB">
                <a:alpha val="40000"/>
              </a:srgbClr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lvl="0"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55762" y="404970"/>
              <a:ext cx="12954393" cy="112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lvl="0"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354" y="68236"/>
              <a:ext cx="13004801" cy="265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lvl="0"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63532"/>
              <a:ext cx="13010155" cy="1123985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7159" cap="flat">
              <a:solidFill>
                <a:srgbClr val="5EA4B5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975359" y="2492587"/>
            <a:ext cx="11054081" cy="1564922"/>
          </a:xfrm>
          <a:prstGeom prst="rect">
            <a:avLst/>
          </a:prstGeom>
        </p:spPr>
        <p:txBody>
          <a:bodyPr lIns="126435" tIns="72248" rIns="126435" bIns="72248" anchor="b">
            <a:normAutofit/>
          </a:bodyPr>
          <a:lstStyle>
            <a:lvl1pPr defTabSz="1300480">
              <a:defRPr sz="3982" b="1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</a:rPr>
              <a:t>Fen ve Teknoloji Dersinde 5E Öğrenme Modeli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75359" y="5491266"/>
            <a:ext cx="11054081" cy="1638584"/>
          </a:xfrm>
          <a:prstGeom prst="rect">
            <a:avLst/>
          </a:prstGeom>
        </p:spPr>
        <p:txBody>
          <a:bodyPr lIns="72248" tIns="72248" rIns="72248" bIns="72248" anchor="t">
            <a:normAutofit/>
          </a:bodyPr>
          <a:lstStyle/>
          <a:p>
            <a:pPr marL="0" marR="53766" lvl="0" indent="0" algn="ctr" defTabSz="1092403">
              <a:spcBef>
                <a:spcPts val="300"/>
              </a:spcBef>
              <a:buSzTx/>
              <a:buNone/>
              <a:defRPr sz="1800"/>
            </a:pPr>
            <a:r>
              <a:rPr sz="360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Doç</a:t>
            </a:r>
            <a:r>
              <a:rPr sz="360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Dr. Eren CEYLAN</a:t>
            </a:r>
            <a:endParaRPr lang="tr-TR" sz="3600" dirty="0">
              <a:solidFill>
                <a:srgbClr val="464646"/>
              </a:solidFill>
              <a:uFill>
                <a:solidFill>
                  <a:srgbClr val="464646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53766" lvl="0" indent="0" algn="ctr" defTabSz="1092403">
              <a:spcBef>
                <a:spcPts val="300"/>
              </a:spcBef>
              <a:buSzTx/>
              <a:buNone/>
              <a:defRPr sz="1800"/>
            </a:pPr>
            <a:r>
              <a:rPr lang="tr-TR" sz="3600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Ankara Üniversitesi, EBF </a:t>
            </a:r>
            <a:endParaRPr sz="3600" dirty="0">
              <a:solidFill>
                <a:srgbClr val="464646"/>
              </a:solidFill>
              <a:uFill>
                <a:solidFill>
                  <a:srgbClr val="464646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650239" y="1599636"/>
            <a:ext cx="11704321" cy="694406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aha önceki basamaklarda ne anla</a:t>
            </a:r>
            <a:r>
              <a:rPr lang="tr-TR" sz="3413" dirty="0" err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şıldığının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değerlendirilmesi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Geri bildirimler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Alışılagelmiş çoktan seçmeli sorular yerine, açık uçlu sorular ve performansa dayalı sorular </a:t>
            </a: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Öğrencilere kendi durumlarını degerlendirmeleri için gerekli zaman</a:t>
            </a: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9728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r>
              <a:rPr lang="tr-TR" sz="3600" dirty="0">
                <a:solidFill>
                  <a:srgbClr val="000000"/>
                </a:solidFill>
                <a:latin typeface="Calibri"/>
              </a:rPr>
              <a:t>TRF1103EX001</a:t>
            </a:r>
            <a:r>
              <a:rPr lang="tr-TR" sz="3600" dirty="0"/>
              <a:t> </a:t>
            </a:r>
            <a:endParaRPr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106629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413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413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</a:rPr>
              <a:t>5. Değerlendirme (Evaluation)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650239" y="390595"/>
            <a:ext cx="11704321" cy="1625601"/>
          </a:xfrm>
          <a:prstGeom prst="rect">
            <a:avLst/>
          </a:prstGeom>
        </p:spPr>
        <p:txBody>
          <a:bodyPr lIns="126435" tIns="72248" rIns="126435" bIns="72248"/>
          <a:lstStyle/>
          <a:p>
            <a:pPr lvl="0" algn="l" defTabSz="1300480">
              <a:defRPr sz="5831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9" name="image2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074596" y="985167"/>
            <a:ext cx="10650784" cy="81929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45" name="Table 45"/>
          <p:cNvGraphicFramePr/>
          <p:nvPr>
            <p:extLst>
              <p:ext uri="{D42A27DB-BD31-4B8C-83A1-F6EECF244321}">
                <p14:modId xmlns:p14="http://schemas.microsoft.com/office/powerpoint/2010/main" val="4145091509"/>
              </p:ext>
            </p:extLst>
          </p:nvPr>
        </p:nvGraphicFramePr>
        <p:xfrm>
          <a:off x="1381831" y="3062882"/>
          <a:ext cx="10445960" cy="364289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22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81"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</a:pPr>
                      <a:r>
                        <a:rPr sz="1706" b="1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Nesnelcilik (Objectivism)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</a:pPr>
                      <a:r>
                        <a:rPr sz="1706" b="1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Yapılandırıcılık (Constructivism)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404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Bilgi bireyin tecrübeleri sonucunda oluşur.  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Tecrübe genişledikçe derinleştikçe dünyanın gerçekte nasıl olduğuna yaklaşılır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Bilginin bireyden (öğrenen) bağımsız bir biçimde var olduğu düşünülür.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Öğrenme bireyden bağımsız bir biçimde var olan bu bilginin bireye aktarılmasıdır. 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Davranışçı ve bilişsel bilgi işlem teorileri 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Yapılandırıcı yaklaşımdaki temel varsayım bilginin birey (öğrenen) tarafından kurulmasıdır. 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Bireyler doldurulması gereken boş bir nesne gibi görülmezler.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Bireyler anlam arayan aktif organizmalardır.</a:t>
                      </a:r>
                      <a:endParaRPr sz="1564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6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Ne öğrenildiğinden ziyade, tatmin edici yeni bilgi oluşuncaya kadarki zihinsel süreç test edilir.   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311450"/>
          </a:xfrm>
          <a:prstGeom prst="rect">
            <a:avLst/>
          </a:prstGeom>
        </p:spPr>
        <p:txBody>
          <a:bodyPr lIns="126435" tIns="72248" rIns="126435" bIns="72248">
            <a:noAutofit/>
          </a:bodyPr>
          <a:lstStyle/>
          <a:p>
            <a:pPr lvl="0" defTabSz="1300480">
              <a:defRPr sz="1800"/>
            </a:pPr>
            <a:r>
              <a:rPr sz="3600" b="1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ea typeface="Times New Roman"/>
                <a:cs typeface="Arial"/>
                <a:sym typeface="Times New Roman"/>
              </a:rPr>
              <a:t>Nesnelcilik (Objectivism) – Yapılandırmacılık (Constructivism)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50239" y="2553908"/>
            <a:ext cx="11704321" cy="5677540"/>
          </a:xfrm>
          <a:prstGeom prst="rect">
            <a:avLst/>
          </a:prstGeom>
        </p:spPr>
        <p:txBody>
          <a:bodyPr lIns="126435" tIns="72248" rIns="126435" bIns="72248" anchor="t">
            <a:noAutofit/>
          </a:bodyPr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 zor, karmaşık, gerçekçi ve alakalı koşullar içine yedirilmelidir.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Öğrenmenin bir parçası olarak sosyal müzakere ortamı sağlanmalı.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Çoklu bakış açısı desteklenmeli ve çoklu temsiller kullanılmalıdır.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Öğrenmede sahiplik: öğrenmede bireylerin ihtiyaçları karşılanmalı.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Bilgi yapılandırmadasındaki (inşasındaki) farkındalık: Metacognition</a:t>
            </a: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109728" lvl="0" indent="0" defTabSz="1300480">
              <a:spcBef>
                <a:spcPts val="400"/>
              </a:spcBef>
              <a:buSzTx/>
              <a:buNone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</a:t>
            </a:r>
            <a:endParaRPr sz="28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106629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982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Yapılandırmacı Yaklaşımda Öğrenme Koşulları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650239" y="1702046"/>
            <a:ext cx="11704321" cy="684165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3413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Biyoloji Bilimleri Müfredat Çalışmaları (BSCS-1980): Temelleri yapılandırmacı yaklaşıma dayanır ve kavramsal değişimi kolaylaştırır. </a:t>
            </a:r>
            <a:endParaRPr sz="384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109728" lvl="0" indent="0" defTabSz="1300480">
              <a:spcBef>
                <a:spcPts val="400"/>
              </a:spcBef>
              <a:buSzTx/>
              <a:buNone/>
              <a:defRPr sz="1800"/>
            </a:pPr>
            <a:endParaRPr sz="3413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3413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Beş basamak sırasıyla: (1) ilgi çekmek (engagement), (2) keşif (exploration), (3) açıklama (explain), (4) detaylandırma (elaboration), (5) değerlendirme (evaluation). </a:t>
            </a:r>
            <a:endParaRPr sz="384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109728" lvl="0" indent="0" defTabSz="1300480">
              <a:spcBef>
                <a:spcPts val="400"/>
              </a:spcBef>
              <a:buSzTx/>
              <a:buNone/>
              <a:defRPr sz="1800"/>
            </a:pPr>
            <a:endParaRPr sz="3413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3413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Karplus’un temellerini attığı ve geliştirilen öğrenme döngüsü yaklaşımının genişletilmesi ile oluşturulmuştur.   </a:t>
            </a:r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311450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982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5E Öğrenme Modeli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66" name="Table 66"/>
          <p:cNvGraphicFramePr/>
          <p:nvPr>
            <p:extLst>
              <p:ext uri="{D42A27DB-BD31-4B8C-83A1-F6EECF244321}">
                <p14:modId xmlns:p14="http://schemas.microsoft.com/office/powerpoint/2010/main" val="3837923535"/>
              </p:ext>
            </p:extLst>
          </p:nvPr>
        </p:nvGraphicFramePr>
        <p:xfrm>
          <a:off x="803025" y="2390543"/>
          <a:ext cx="11127178" cy="4799314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55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598"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Öğrenme Döngüsü Yaklaşımı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54186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5E Öğrenme Modeli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54186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598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564" b="1" i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 </a:t>
                      </a:r>
                    </a:p>
                  </a:txBody>
                  <a:tcPr marL="50800" marR="50800" marT="50800" marB="508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54186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İlgi çekmek (</a:t>
                      </a:r>
                      <a:r>
                        <a:rPr lang="tr-TR"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</a:t>
                      </a: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ngagement)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54186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598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Keşif (Exploration)</a:t>
                      </a:r>
                    </a:p>
                  </a:txBody>
                  <a:tcPr marL="50800" marR="50800" marT="50800" marB="508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Keşif (Exploration)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EB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598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Terim Tanıtımı (Term Introduction)</a:t>
                      </a:r>
                    </a:p>
                  </a:txBody>
                  <a:tcPr marL="50800" marR="50800" marT="50800" marB="508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Açıklama (Explanation)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324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Kavram Uygulaması (Concept Application)</a:t>
                      </a:r>
                    </a:p>
                  </a:txBody>
                  <a:tcPr marL="50800" marR="50800" marT="50800" marB="508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Detaylandırma (El</a:t>
                      </a:r>
                      <a:r>
                        <a:rPr lang="tr-TR"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boration)</a:t>
                      </a: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EB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598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564" b="1" i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 </a:t>
                      </a:r>
                    </a:p>
                  </a:txBody>
                  <a:tcPr marL="50800" marR="50800" marT="50800" marB="508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Değerlendirme (Evaluation</a:t>
                      </a:r>
                      <a:r>
                        <a:rPr lang="tr-TR" sz="24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)</a:t>
                      </a:r>
                      <a:endParaRPr sz="2400" b="1" i="1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650239" y="390595"/>
            <a:ext cx="11704321" cy="1625601"/>
          </a:xfrm>
          <a:prstGeom prst="rect">
            <a:avLst/>
          </a:prstGeom>
        </p:spPr>
        <p:txBody>
          <a:bodyPr lIns="126435" tIns="72248" rIns="126435" bIns="72248">
            <a:normAutofit/>
          </a:bodyPr>
          <a:lstStyle>
            <a:lvl1pPr algn="l"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600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Öğrenme Döngüsü Yaklaşımı – 5E Öğrenme Modeli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650239" y="2017020"/>
            <a:ext cx="11704321" cy="6526683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İlgi ve merak uyandırmak</a:t>
            </a:r>
          </a:p>
          <a:p>
            <a:pPr marL="109728" lvl="0" indent="0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tr-TR" sz="384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Ön bilgilerini harekete geçirmek </a:t>
            </a: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Sorular sormak</a:t>
            </a: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84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Öğrencilerin  motivasyonlarının üst noktaya çıkması ve öğrencilerin kafalarında çelişkiler oluşturmak </a:t>
            </a: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Materyallerin anlamlı ve iyi sunuluyor olması</a:t>
            </a:r>
          </a:p>
          <a:p>
            <a:pPr marL="433403" lvl="0" indent="-323675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9728" lvl="0" indent="0" defTabSz="1300480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311450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982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1. İlgi Çekmek (Engagement)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650239" y="1497224"/>
            <a:ext cx="11704321" cy="7046479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eşfetme için etkinlikler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avram yanılgılarını ortaya çıkarmak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omut ve uygulamalı etkinlikler olmalıdır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84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artışma ortamını teşvik eden bir rehber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öğretmen...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384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Laboratuvar etkinlikleri, eğitim yazılımları</a:t>
            </a:r>
            <a:r>
              <a:rPr lang="tr-TR" sz="3413" dirty="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9728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r>
              <a:rPr lang="tr-TR" sz="3600" dirty="0"/>
              <a:t> </a:t>
            </a:r>
            <a:endParaRPr sz="3413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106629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</a:rPr>
              <a:t>2. Keşif (Exploration)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650239" y="1599636"/>
            <a:ext cx="11704321" cy="7436814"/>
          </a:xfrm>
          <a:prstGeom prst="rect">
            <a:avLst/>
          </a:prstGeom>
        </p:spPr>
        <p:txBody>
          <a:bodyPr lIns="126435" tIns="72248" rIns="126435" bIns="72248" anchor="t">
            <a:normAutofit/>
          </a:bodyPr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K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avramlar</a:t>
            </a: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ve beklenen 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beceriler</a:t>
            </a: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in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açık ve anlaşılır hale get</a:t>
            </a: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irilmesi...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</a:t>
            </a:r>
            <a:endParaRPr sz="32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ğretmen</a:t>
            </a: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in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</a:t>
            </a: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dikkat </a:t>
            </a: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çekerek kavramları açık, basit ve doğrudan bilimsel açıklamalara uygun şekilde sun</a:t>
            </a:r>
            <a:r>
              <a:rPr lang="tr-TR" sz="3200" dirty="0" err="1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ması</a:t>
            </a:r>
            <a:endParaRPr lang="tr-TR"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sz="32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Öğretmenin rolü ve önemi </a:t>
            </a: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sz="32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32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Sözel anlatım, videolar, filmler, eğitim yazılımları</a:t>
            </a:r>
            <a:endParaRPr lang="tr-TR"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sz="32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1" cy="1106629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982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</a:rPr>
              <a:t>3. Açıklama (Explanation)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710076" y="8455020"/>
            <a:ext cx="7026667" cy="1309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690797" y="8446594"/>
            <a:ext cx="5248642" cy="132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-8594" y="8236448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72248" tIns="72248" rIns="72248" bIns="72248" anchor="ctr"/>
          <a:lstStyle/>
          <a:p>
            <a:pPr lvl="0"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-13138" y="8231448"/>
            <a:ext cx="4843391" cy="1542234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650239" y="1259757"/>
            <a:ext cx="11704321" cy="8256823"/>
          </a:xfrm>
          <a:prstGeom prst="rect">
            <a:avLst/>
          </a:prstGeom>
        </p:spPr>
        <p:txBody>
          <a:bodyPr lIns="126435" tIns="72248" rIns="126435" bIns="72248" anchor="t">
            <a:noAutofit/>
          </a:bodyPr>
          <a:lstStyle/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Y</a:t>
            </a: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eni terim, kavram ve becerileri yeni duruma uyarla</a:t>
            </a: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n</a:t>
            </a: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maları ve uygulamaları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Daha önceki üç basamakta elde edilenlerin genişlemesi</a:t>
            </a: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ve</a:t>
            </a: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detaylanması 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Kavramların, süreçlerin ve becerilerin genellenmesi 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109728" lvl="0" indent="0" defTabSz="1300480">
              <a:spcBef>
                <a:spcPts val="400"/>
              </a:spcBef>
              <a:buClr>
                <a:srgbClr val="2DA2BF"/>
              </a:buClr>
              <a:buSzPct val="68000"/>
              <a:buNone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K</a:t>
            </a: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avram yanılgıları</a:t>
            </a:r>
            <a:r>
              <a:rPr lang="tr-TR" sz="2800" dirty="0" err="1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nın</a:t>
            </a: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giderilmesi için </a:t>
            </a: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yeni bir fırsat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Tartışma</a:t>
            </a: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ortamın teşvik edilmesi 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Basılı materyaller, elektronik veritabları ve deneyler</a:t>
            </a: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Öğrencilerin birbirlerinden</a:t>
            </a:r>
            <a:r>
              <a:rPr lang="tr-TR" sz="28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geri bildirimler alması</a:t>
            </a:r>
          </a:p>
          <a:p>
            <a:pPr marL="433403" lvl="0" indent="-323675" defTabSz="1300480"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lang="tr-TR" sz="28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650239" y="50718"/>
            <a:ext cx="11704321" cy="1209039"/>
          </a:xfrm>
          <a:prstGeom prst="rect">
            <a:avLst/>
          </a:prstGeom>
        </p:spPr>
        <p:txBody>
          <a:bodyPr lIns="126435" tIns="72248" rIns="126435" bIns="72248"/>
          <a:lstStyle>
            <a:lvl1pPr defTabSz="1300480">
              <a:defRPr sz="3413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3413" b="1" dirty="0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Arial"/>
                <a:cs typeface="Arial"/>
              </a:rPr>
              <a:t>4. Detaylandırma (Elaboration)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521</Words>
  <Application>Microsoft Office PowerPoint</Application>
  <PresentationFormat>Özel</PresentationFormat>
  <Paragraphs>101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</vt:lpstr>
      <vt:lpstr>Helvetica Light</vt:lpstr>
      <vt:lpstr>Helvetica Neue</vt:lpstr>
      <vt:lpstr>Times New Roman</vt:lpstr>
      <vt:lpstr>White</vt:lpstr>
      <vt:lpstr>Fen ve Teknoloji Dersinde 5E Öğrenme Modeli</vt:lpstr>
      <vt:lpstr>Nesnelcilik (Objectivism) – Yapılandırmacılık (Constructivism)</vt:lpstr>
      <vt:lpstr>Yapılandırmacı Yaklaşımda Öğrenme Koşulları</vt:lpstr>
      <vt:lpstr>5E Öğrenme Modeli</vt:lpstr>
      <vt:lpstr>Öğrenme Döngüsü Yaklaşımı – 5E Öğrenme Modeli</vt:lpstr>
      <vt:lpstr>1. İlgi Çekmek (Engagement)</vt:lpstr>
      <vt:lpstr>2. Keşif (Exploration)</vt:lpstr>
      <vt:lpstr>3. Açıklama (Explanation)</vt:lpstr>
      <vt:lpstr>4. Detaylandırma (Elaboration)</vt:lpstr>
      <vt:lpstr>5. Değerlendirme (Evaluation)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ve Teknoloji Dersinde 5E Öğrenme Modeli</dc:title>
  <dc:creator>90533</dc:creator>
  <cp:lastModifiedBy>Eren CEYLAN</cp:lastModifiedBy>
  <cp:revision>19</cp:revision>
  <dcterms:modified xsi:type="dcterms:W3CDTF">2020-04-06T21:14:13Z</dcterms:modified>
</cp:coreProperties>
</file>